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52.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1" r:id="rId1"/>
    <p:sldMasterId id="2147483875" r:id="rId2"/>
    <p:sldMasterId id="2147484426" r:id="rId3"/>
  </p:sldMasterIdLst>
  <p:notesMasterIdLst>
    <p:notesMasterId r:id="rId124"/>
  </p:notesMasterIdLst>
  <p:handoutMasterIdLst>
    <p:handoutMasterId r:id="rId125"/>
  </p:handoutMasterIdLst>
  <p:sldIdLst>
    <p:sldId id="748" r:id="rId4"/>
    <p:sldId id="664" r:id="rId5"/>
    <p:sldId id="825" r:id="rId6"/>
    <p:sldId id="872" r:id="rId7"/>
    <p:sldId id="827" r:id="rId8"/>
    <p:sldId id="828" r:id="rId9"/>
    <p:sldId id="829" r:id="rId10"/>
    <p:sldId id="830" r:id="rId11"/>
    <p:sldId id="831" r:id="rId12"/>
    <p:sldId id="832" r:id="rId13"/>
    <p:sldId id="873" r:id="rId14"/>
    <p:sldId id="874" r:id="rId15"/>
    <p:sldId id="875" r:id="rId16"/>
    <p:sldId id="876" r:id="rId17"/>
    <p:sldId id="877" r:id="rId18"/>
    <p:sldId id="878" r:id="rId19"/>
    <p:sldId id="880" r:id="rId20"/>
    <p:sldId id="881" r:id="rId21"/>
    <p:sldId id="924" r:id="rId22"/>
    <p:sldId id="882" r:id="rId23"/>
    <p:sldId id="883" r:id="rId24"/>
    <p:sldId id="884" r:id="rId25"/>
    <p:sldId id="885" r:id="rId26"/>
    <p:sldId id="886" r:id="rId27"/>
    <p:sldId id="887" r:id="rId28"/>
    <p:sldId id="888" r:id="rId29"/>
    <p:sldId id="889" r:id="rId30"/>
    <p:sldId id="890" r:id="rId31"/>
    <p:sldId id="891" r:id="rId32"/>
    <p:sldId id="892" r:id="rId33"/>
    <p:sldId id="944" r:id="rId34"/>
    <p:sldId id="833" r:id="rId35"/>
    <p:sldId id="834" r:id="rId36"/>
    <p:sldId id="835" r:id="rId37"/>
    <p:sldId id="836" r:id="rId38"/>
    <p:sldId id="837" r:id="rId39"/>
    <p:sldId id="838" r:id="rId40"/>
    <p:sldId id="839" r:id="rId41"/>
    <p:sldId id="840" r:id="rId42"/>
    <p:sldId id="841" r:id="rId43"/>
    <p:sldId id="842" r:id="rId44"/>
    <p:sldId id="843" r:id="rId45"/>
    <p:sldId id="844" r:id="rId46"/>
    <p:sldId id="845" r:id="rId47"/>
    <p:sldId id="846" r:id="rId48"/>
    <p:sldId id="847" r:id="rId49"/>
    <p:sldId id="894" r:id="rId50"/>
    <p:sldId id="848" r:id="rId51"/>
    <p:sldId id="849" r:id="rId52"/>
    <p:sldId id="896" r:id="rId53"/>
    <p:sldId id="897" r:id="rId54"/>
    <p:sldId id="898" r:id="rId55"/>
    <p:sldId id="899" r:id="rId56"/>
    <p:sldId id="900" r:id="rId57"/>
    <p:sldId id="901" r:id="rId58"/>
    <p:sldId id="902" r:id="rId59"/>
    <p:sldId id="903" r:id="rId60"/>
    <p:sldId id="904" r:id="rId61"/>
    <p:sldId id="905" r:id="rId62"/>
    <p:sldId id="906" r:id="rId63"/>
    <p:sldId id="907" r:id="rId64"/>
    <p:sldId id="908" r:id="rId65"/>
    <p:sldId id="909" r:id="rId66"/>
    <p:sldId id="925" r:id="rId67"/>
    <p:sldId id="926" r:id="rId68"/>
    <p:sldId id="927" r:id="rId69"/>
    <p:sldId id="928" r:id="rId70"/>
    <p:sldId id="929" r:id="rId71"/>
    <p:sldId id="930" r:id="rId72"/>
    <p:sldId id="931" r:id="rId73"/>
    <p:sldId id="932" r:id="rId74"/>
    <p:sldId id="933" r:id="rId75"/>
    <p:sldId id="934" r:id="rId76"/>
    <p:sldId id="935" r:id="rId77"/>
    <p:sldId id="852" r:id="rId78"/>
    <p:sldId id="910" r:id="rId79"/>
    <p:sldId id="911" r:id="rId80"/>
    <p:sldId id="912" r:id="rId81"/>
    <p:sldId id="914" r:id="rId82"/>
    <p:sldId id="915" r:id="rId83"/>
    <p:sldId id="916" r:id="rId84"/>
    <p:sldId id="854" r:id="rId85"/>
    <p:sldId id="855" r:id="rId86"/>
    <p:sldId id="917" r:id="rId87"/>
    <p:sldId id="918" r:id="rId88"/>
    <p:sldId id="919" r:id="rId89"/>
    <p:sldId id="920" r:id="rId90"/>
    <p:sldId id="921" r:id="rId91"/>
    <p:sldId id="922" r:id="rId92"/>
    <p:sldId id="858" r:id="rId93"/>
    <p:sldId id="859" r:id="rId94"/>
    <p:sldId id="860" r:id="rId95"/>
    <p:sldId id="861" r:id="rId96"/>
    <p:sldId id="862" r:id="rId97"/>
    <p:sldId id="863" r:id="rId98"/>
    <p:sldId id="864" r:id="rId99"/>
    <p:sldId id="865" r:id="rId100"/>
    <p:sldId id="866" r:id="rId101"/>
    <p:sldId id="867" r:id="rId102"/>
    <p:sldId id="868" r:id="rId103"/>
    <p:sldId id="869" r:id="rId104"/>
    <p:sldId id="870" r:id="rId105"/>
    <p:sldId id="871" r:id="rId106"/>
    <p:sldId id="633" r:id="rId107"/>
    <p:sldId id="256" r:id="rId108"/>
    <p:sldId id="257" r:id="rId109"/>
    <p:sldId id="258" r:id="rId110"/>
    <p:sldId id="941" r:id="rId111"/>
    <p:sldId id="259" r:id="rId112"/>
    <p:sldId id="260" r:id="rId113"/>
    <p:sldId id="261" r:id="rId114"/>
    <p:sldId id="267" r:id="rId115"/>
    <p:sldId id="268" r:id="rId116"/>
    <p:sldId id="942" r:id="rId117"/>
    <p:sldId id="943" r:id="rId118"/>
    <p:sldId id="271" r:id="rId119"/>
    <p:sldId id="274" r:id="rId120"/>
    <p:sldId id="940" r:id="rId121"/>
    <p:sldId id="269" r:id="rId122"/>
    <p:sldId id="275" r:id="rId123"/>
  </p:sldIdLst>
  <p:sldSz cx="9144000" cy="6858000" type="screen4x3"/>
  <p:notesSz cx="6761163" cy="9931400"/>
  <p:defaultTextStyle>
    <a:defPPr>
      <a:defRPr lang="en-GB"/>
    </a:defPPr>
    <a:lvl1pPr algn="l" rtl="0" fontAlgn="base">
      <a:spcBef>
        <a:spcPct val="0"/>
      </a:spcBef>
      <a:spcAft>
        <a:spcPct val="0"/>
      </a:spcAft>
      <a:defRPr sz="9600" b="1"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sz="9600" b="1"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sz="9600" b="1"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sz="9600" b="1"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sz="9600" b="1" kern="1200">
        <a:solidFill>
          <a:schemeClr val="tx1"/>
        </a:solidFill>
        <a:latin typeface="Tahoma" pitchFamily="34" charset="0"/>
        <a:ea typeface="宋体" pitchFamily="2" charset="-122"/>
        <a:cs typeface="+mn-cs"/>
      </a:defRPr>
    </a:lvl5pPr>
    <a:lvl6pPr marL="2286000" algn="l" defTabSz="914400" rtl="0" eaLnBrk="1" latinLnBrk="0" hangingPunct="1">
      <a:defRPr sz="9600" b="1" kern="1200">
        <a:solidFill>
          <a:schemeClr val="tx1"/>
        </a:solidFill>
        <a:latin typeface="Tahoma" pitchFamily="34" charset="0"/>
        <a:ea typeface="宋体" pitchFamily="2" charset="-122"/>
        <a:cs typeface="+mn-cs"/>
      </a:defRPr>
    </a:lvl6pPr>
    <a:lvl7pPr marL="2743200" algn="l" defTabSz="914400" rtl="0" eaLnBrk="1" latinLnBrk="0" hangingPunct="1">
      <a:defRPr sz="9600" b="1" kern="1200">
        <a:solidFill>
          <a:schemeClr val="tx1"/>
        </a:solidFill>
        <a:latin typeface="Tahoma" pitchFamily="34" charset="0"/>
        <a:ea typeface="宋体" pitchFamily="2" charset="-122"/>
        <a:cs typeface="+mn-cs"/>
      </a:defRPr>
    </a:lvl7pPr>
    <a:lvl8pPr marL="3200400" algn="l" defTabSz="914400" rtl="0" eaLnBrk="1" latinLnBrk="0" hangingPunct="1">
      <a:defRPr sz="9600" b="1" kern="1200">
        <a:solidFill>
          <a:schemeClr val="tx1"/>
        </a:solidFill>
        <a:latin typeface="Tahoma" pitchFamily="34" charset="0"/>
        <a:ea typeface="宋体" pitchFamily="2" charset="-122"/>
        <a:cs typeface="+mn-cs"/>
      </a:defRPr>
    </a:lvl8pPr>
    <a:lvl9pPr marL="3657600" algn="l" defTabSz="914400" rtl="0" eaLnBrk="1" latinLnBrk="0" hangingPunct="1">
      <a:defRPr sz="9600" b="1"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3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51C"/>
    <a:srgbClr val="2020FF"/>
    <a:srgbClr val="40458C"/>
    <a:srgbClr val="8787FF"/>
    <a:srgbClr val="000066"/>
    <a:srgbClr val="000000"/>
    <a:srgbClr val="D4F127"/>
    <a:srgbClr val="CCFFCC"/>
    <a:srgbClr val="C7051C"/>
    <a:srgbClr val="ECD8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5" autoAdjust="0"/>
    <p:restoredTop sz="84068" autoAdjust="0"/>
  </p:normalViewPr>
  <p:slideViewPr>
    <p:cSldViewPr snapToGrid="0">
      <p:cViewPr varScale="1">
        <p:scale>
          <a:sx n="96" d="100"/>
          <a:sy n="96" d="100"/>
        </p:scale>
        <p:origin x="1432" y="6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100" d="100"/>
        <a:sy n="100" d="100"/>
      </p:scale>
      <p:origin x="0" y="0"/>
    </p:cViewPr>
  </p:notesTextViewPr>
  <p:sorterViewPr>
    <p:cViewPr>
      <p:scale>
        <a:sx n="66" d="100"/>
        <a:sy n="66" d="100"/>
      </p:scale>
      <p:origin x="0" y="4038"/>
    </p:cViewPr>
  </p:sorterViewPr>
  <p:notesViewPr>
    <p:cSldViewPr snapToGrid="0">
      <p:cViewPr>
        <p:scale>
          <a:sx n="100" d="100"/>
          <a:sy n="100" d="100"/>
        </p:scale>
        <p:origin x="-1278" y="1224"/>
      </p:cViewPr>
      <p:guideLst>
        <p:guide orient="horz" pos="3128"/>
        <p:guide pos="213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_rels/viewProps.xml.rels><?xml version="1.0" encoding="UTF-8" standalone="yes"?>
<Relationships xmlns="http://schemas.openxmlformats.org/package/2006/relationships"><Relationship Id="rId8" Type="http://schemas.openxmlformats.org/officeDocument/2006/relationships/slide" Target="slides/slide36.xml"/><Relationship Id="rId13" Type="http://schemas.openxmlformats.org/officeDocument/2006/relationships/slide" Target="slides/slide98.xml"/><Relationship Id="rId3" Type="http://schemas.openxmlformats.org/officeDocument/2006/relationships/slide" Target="slides/slide9.xml"/><Relationship Id="rId7" Type="http://schemas.openxmlformats.org/officeDocument/2006/relationships/slide" Target="slides/slide35.xml"/><Relationship Id="rId12" Type="http://schemas.openxmlformats.org/officeDocument/2006/relationships/slide" Target="slides/slide92.xml"/><Relationship Id="rId2" Type="http://schemas.openxmlformats.org/officeDocument/2006/relationships/slide" Target="slides/slide8.xml"/><Relationship Id="rId16" Type="http://schemas.openxmlformats.org/officeDocument/2006/relationships/slide" Target="slides/slide101.xml"/><Relationship Id="rId1" Type="http://schemas.openxmlformats.org/officeDocument/2006/relationships/slide" Target="slides/slide3.xml"/><Relationship Id="rId6" Type="http://schemas.openxmlformats.org/officeDocument/2006/relationships/slide" Target="slides/slide34.xml"/><Relationship Id="rId11" Type="http://schemas.openxmlformats.org/officeDocument/2006/relationships/slide" Target="slides/slide83.xml"/><Relationship Id="rId5" Type="http://schemas.openxmlformats.org/officeDocument/2006/relationships/slide" Target="slides/slide33.xml"/><Relationship Id="rId15" Type="http://schemas.openxmlformats.org/officeDocument/2006/relationships/slide" Target="slides/slide100.xml"/><Relationship Id="rId10" Type="http://schemas.openxmlformats.org/officeDocument/2006/relationships/slide" Target="slides/slide75.xml"/><Relationship Id="rId4" Type="http://schemas.openxmlformats.org/officeDocument/2006/relationships/slide" Target="slides/slide10.xml"/><Relationship Id="rId9" Type="http://schemas.openxmlformats.org/officeDocument/2006/relationships/slide" Target="slides/slide37.xml"/><Relationship Id="rId14" Type="http://schemas.openxmlformats.org/officeDocument/2006/relationships/slide" Target="slides/slide9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3.wmf"/><Relationship Id="rId4" Type="http://schemas.openxmlformats.org/officeDocument/2006/relationships/image" Target="../media/image2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3.wmf"/><Relationship Id="rId4" Type="http://schemas.openxmlformats.org/officeDocument/2006/relationships/image" Target="../media/image3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wmf"/><Relationship Id="rId4"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3.wmf"/><Relationship Id="rId4"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wmf"/><Relationship Id="rId4" Type="http://schemas.openxmlformats.org/officeDocument/2006/relationships/image" Target="../media/image4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4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 Id="rId4" Type="http://schemas.openxmlformats.org/officeDocument/2006/relationships/image" Target="../media/image49.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7.emf"/><Relationship Id="rId1" Type="http://schemas.openxmlformats.org/officeDocument/2006/relationships/image" Target="../media/image56.emf"/><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wmf"/><Relationship Id="rId5" Type="http://schemas.openxmlformats.org/officeDocument/2006/relationships/image" Target="../media/image77.emf"/><Relationship Id="rId4" Type="http://schemas.openxmlformats.org/officeDocument/2006/relationships/image" Target="../media/image76.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wmf"/><Relationship Id="rId1" Type="http://schemas.openxmlformats.org/officeDocument/2006/relationships/image" Target="../media/image3.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image" Target="../media/image93.emf"/><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100.emf"/><Relationship Id="rId1" Type="http://schemas.openxmlformats.org/officeDocument/2006/relationships/image" Target="../media/image99.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image" Target="../media/image101.emf"/><Relationship Id="rId4" Type="http://schemas.openxmlformats.org/officeDocument/2006/relationships/image" Target="../media/image104.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105.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image" Target="../media/image108.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wmf"/><Relationship Id="rId1" Type="http://schemas.openxmlformats.org/officeDocument/2006/relationships/image" Target="../media/image3.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image" Target="../media/image115.emf"/><Relationship Id="rId5" Type="http://schemas.openxmlformats.org/officeDocument/2006/relationships/image" Target="../media/image119.emf"/><Relationship Id="rId4" Type="http://schemas.openxmlformats.org/officeDocument/2006/relationships/image" Target="../media/image118.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20.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image" Target="../media/image122.wmf"/><Relationship Id="rId4" Type="http://schemas.openxmlformats.org/officeDocument/2006/relationships/image" Target="../media/image125.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 Id="rId4" Type="http://schemas.openxmlformats.org/officeDocument/2006/relationships/image" Target="../media/image1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wmf"/><Relationship Id="rId1" Type="http://schemas.openxmlformats.org/officeDocument/2006/relationships/image" Target="../media/image130.wmf"/><Relationship Id="rId4" Type="http://schemas.openxmlformats.org/officeDocument/2006/relationships/image" Target="../media/image133.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3.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3.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3.wmf"/><Relationship Id="rId5" Type="http://schemas.openxmlformats.org/officeDocument/2006/relationships/image" Target="../media/image140.wmf"/><Relationship Id="rId4" Type="http://schemas.openxmlformats.org/officeDocument/2006/relationships/image" Target="../media/image139.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3.wmf"/><Relationship Id="rId5" Type="http://schemas.openxmlformats.org/officeDocument/2006/relationships/image" Target="../media/image144.wmf"/><Relationship Id="rId4" Type="http://schemas.openxmlformats.org/officeDocument/2006/relationships/image" Target="../media/image143.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5.wmf"/><Relationship Id="rId1" Type="http://schemas.openxmlformats.org/officeDocument/2006/relationships/image" Target="../media/image3.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3.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image" Target="../media/image147.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emf"/><Relationship Id="rId1" Type="http://schemas.openxmlformats.org/officeDocument/2006/relationships/image" Target="../media/image149.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wmf"/><Relationship Id="rId1" Type="http://schemas.openxmlformats.org/officeDocument/2006/relationships/image" Target="../media/image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4" Type="http://schemas.openxmlformats.org/officeDocument/2006/relationships/image" Target="../media/image158.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defTabSz="917575">
              <a:lnSpc>
                <a:spcPct val="100000"/>
              </a:lnSpc>
              <a:spcBef>
                <a:spcPct val="0"/>
              </a:spcBef>
              <a:buClrTx/>
              <a:buSzTx/>
              <a:buFontTx/>
              <a:buNone/>
              <a:defRPr sz="1200" b="0">
                <a:effectLst/>
                <a:ea typeface="+mn-ea"/>
              </a:defRPr>
            </a:lvl1pPr>
          </a:lstStyle>
          <a:p>
            <a:pPr>
              <a:defRPr/>
            </a:pPr>
            <a:endParaRPr lang="en-GB" altLang="zh-CN"/>
          </a:p>
        </p:txBody>
      </p:sp>
      <p:sp>
        <p:nvSpPr>
          <p:cNvPr id="43011" name="Rectangle 3"/>
          <p:cNvSpPr>
            <a:spLocks noGrp="1" noChangeArrowheads="1"/>
          </p:cNvSpPr>
          <p:nvPr>
            <p:ph type="dt" sz="quarter" idx="1"/>
          </p:nvPr>
        </p:nvSpPr>
        <p:spPr bwMode="auto">
          <a:xfrm>
            <a:off x="3830638"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algn="r" defTabSz="917575">
              <a:lnSpc>
                <a:spcPct val="100000"/>
              </a:lnSpc>
              <a:spcBef>
                <a:spcPct val="0"/>
              </a:spcBef>
              <a:buClrTx/>
              <a:buSzTx/>
              <a:buFontTx/>
              <a:buNone/>
              <a:defRPr sz="1200" b="0">
                <a:effectLst/>
                <a:ea typeface="+mn-ea"/>
              </a:defRPr>
            </a:lvl1pPr>
          </a:lstStyle>
          <a:p>
            <a:pPr>
              <a:defRPr/>
            </a:pPr>
            <a:endParaRPr lang="en-GB" altLang="zh-CN"/>
          </a:p>
        </p:txBody>
      </p:sp>
      <p:sp>
        <p:nvSpPr>
          <p:cNvPr id="43012" name="Rectangle 4"/>
          <p:cNvSpPr>
            <a:spLocks noGrp="1" noChangeArrowheads="1"/>
          </p:cNvSpPr>
          <p:nvPr>
            <p:ph type="ftr" sz="quarter" idx="2"/>
          </p:nvPr>
        </p:nvSpPr>
        <p:spPr bwMode="auto">
          <a:xfrm>
            <a:off x="0"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defTabSz="917575">
              <a:lnSpc>
                <a:spcPct val="100000"/>
              </a:lnSpc>
              <a:spcBef>
                <a:spcPct val="0"/>
              </a:spcBef>
              <a:buClrTx/>
              <a:buSzTx/>
              <a:buFontTx/>
              <a:buNone/>
              <a:defRPr sz="1200" b="0">
                <a:effectLst/>
                <a:ea typeface="+mn-ea"/>
              </a:defRPr>
            </a:lvl1pPr>
          </a:lstStyle>
          <a:p>
            <a:pPr>
              <a:defRPr/>
            </a:pPr>
            <a:endParaRPr lang="en-GB" altLang="zh-CN"/>
          </a:p>
        </p:txBody>
      </p:sp>
      <p:sp>
        <p:nvSpPr>
          <p:cNvPr id="43013" name="Rectangle 5"/>
          <p:cNvSpPr>
            <a:spLocks noGrp="1" noChangeArrowheads="1"/>
          </p:cNvSpPr>
          <p:nvPr>
            <p:ph type="sldNum" sz="quarter" idx="3"/>
          </p:nvPr>
        </p:nvSpPr>
        <p:spPr bwMode="auto">
          <a:xfrm>
            <a:off x="3830638"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algn="r" defTabSz="917575">
              <a:lnSpc>
                <a:spcPct val="100000"/>
              </a:lnSpc>
              <a:spcBef>
                <a:spcPct val="0"/>
              </a:spcBef>
              <a:buClrTx/>
              <a:buSzTx/>
              <a:buFontTx/>
              <a:buNone/>
              <a:defRPr sz="1200" b="0">
                <a:effectLst/>
                <a:ea typeface="+mn-ea"/>
              </a:defRPr>
            </a:lvl1pPr>
          </a:lstStyle>
          <a:p>
            <a:pPr>
              <a:defRPr/>
            </a:pPr>
            <a:fld id="{8A4025BF-74EC-4CAA-98EB-A239F66C5821}" type="slidenum">
              <a:rPr lang="zh-CN" altLang="en-GB"/>
              <a:pPr>
                <a:defRPr/>
              </a:pPr>
              <a:t>‹#›</a:t>
            </a:fld>
            <a:endParaRPr lang="en-GB" altLang="zh-CN"/>
          </a:p>
        </p:txBody>
      </p:sp>
    </p:spTree>
    <p:extLst>
      <p:ext uri="{BB962C8B-B14F-4D97-AF65-F5344CB8AC3E}">
        <p14:creationId xmlns:p14="http://schemas.microsoft.com/office/powerpoint/2010/main" val="1445251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defTabSz="917575">
              <a:lnSpc>
                <a:spcPct val="100000"/>
              </a:lnSpc>
              <a:spcBef>
                <a:spcPct val="0"/>
              </a:spcBef>
              <a:buClrTx/>
              <a:buSzTx/>
              <a:buFontTx/>
              <a:buNone/>
              <a:defRPr sz="1200" b="0">
                <a:effectLst/>
                <a:latin typeface="Times New Roman" pitchFamily="18" charset="0"/>
                <a:ea typeface="+mn-ea"/>
              </a:defRPr>
            </a:lvl1pPr>
          </a:lstStyle>
          <a:p>
            <a:pPr>
              <a:defRPr/>
            </a:pPr>
            <a:endParaRPr lang="en-GB" altLang="zh-CN"/>
          </a:p>
        </p:txBody>
      </p:sp>
      <p:sp>
        <p:nvSpPr>
          <p:cNvPr id="9219" name="Rectangle 3"/>
          <p:cNvSpPr>
            <a:spLocks noGrp="1" noChangeArrowheads="1"/>
          </p:cNvSpPr>
          <p:nvPr>
            <p:ph type="dt" idx="1"/>
          </p:nvPr>
        </p:nvSpPr>
        <p:spPr bwMode="auto">
          <a:xfrm>
            <a:off x="3830638" y="0"/>
            <a:ext cx="2930525" cy="496888"/>
          </a:xfrm>
          <a:prstGeom prst="rect">
            <a:avLst/>
          </a:prstGeom>
          <a:noFill/>
          <a:ln>
            <a:noFill/>
          </a:ln>
          <a:effectLst/>
          <a:extLst/>
        </p:spPr>
        <p:txBody>
          <a:bodyPr vert="horz" wrap="square" lIns="91730" tIns="45865" rIns="91730" bIns="45865" numCol="1" anchor="t" anchorCtr="0" compatLnSpc="1">
            <a:prstTxWarp prst="textNoShape">
              <a:avLst/>
            </a:prstTxWarp>
          </a:bodyPr>
          <a:lstStyle>
            <a:lvl1pPr algn="r" defTabSz="917575">
              <a:lnSpc>
                <a:spcPct val="100000"/>
              </a:lnSpc>
              <a:spcBef>
                <a:spcPct val="0"/>
              </a:spcBef>
              <a:buClrTx/>
              <a:buSzTx/>
              <a:buFontTx/>
              <a:buNone/>
              <a:defRPr sz="1200" b="0">
                <a:effectLst/>
                <a:latin typeface="Times New Roman" pitchFamily="18" charset="0"/>
                <a:ea typeface="+mn-ea"/>
              </a:defRPr>
            </a:lvl1pPr>
          </a:lstStyle>
          <a:p>
            <a:pPr>
              <a:defRPr/>
            </a:pPr>
            <a:endParaRPr lang="en-GB" altLang="zh-CN"/>
          </a:p>
        </p:txBody>
      </p:sp>
      <p:sp>
        <p:nvSpPr>
          <p:cNvPr id="16388" name="Rectangle 4"/>
          <p:cNvSpPr>
            <a:spLocks noGrp="1" noRot="1" noChangeAspect="1" noChangeArrowheads="1" noTextEdit="1"/>
          </p:cNvSpPr>
          <p:nvPr>
            <p:ph type="sldImg" idx="2"/>
          </p:nvPr>
        </p:nvSpPr>
        <p:spPr bwMode="auto">
          <a:xfrm>
            <a:off x="898525" y="744538"/>
            <a:ext cx="4965700" cy="3724275"/>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901700" y="4718050"/>
            <a:ext cx="4957763" cy="4468813"/>
          </a:xfrm>
          <a:prstGeom prst="rect">
            <a:avLst/>
          </a:prstGeom>
          <a:noFill/>
          <a:ln>
            <a:noFill/>
          </a:ln>
          <a:effectLst/>
          <a:extLst/>
        </p:spPr>
        <p:txBody>
          <a:bodyPr vert="horz" wrap="square" lIns="91730" tIns="45865" rIns="91730" bIns="45865" numCol="1" anchor="t" anchorCtr="0" compatLnSpc="1">
            <a:prstTxWarp prst="textNoShape">
              <a:avLst/>
            </a:prstTxWarp>
          </a:bodyPr>
          <a:lstStyle/>
          <a:p>
            <a:pPr lvl="0"/>
            <a:r>
              <a:rPr lang="en-GB" altLang="zh-CN" noProof="0"/>
              <a:t>Click to edit Master text styles</a:t>
            </a:r>
          </a:p>
          <a:p>
            <a:pPr lvl="1"/>
            <a:r>
              <a:rPr lang="en-GB" altLang="zh-CN" noProof="0"/>
              <a:t>Second level</a:t>
            </a:r>
          </a:p>
          <a:p>
            <a:pPr lvl="2"/>
            <a:r>
              <a:rPr lang="en-GB" altLang="zh-CN" noProof="0"/>
              <a:t>Third level</a:t>
            </a:r>
          </a:p>
          <a:p>
            <a:pPr lvl="3"/>
            <a:r>
              <a:rPr lang="en-GB" altLang="zh-CN" noProof="0"/>
              <a:t>Fourth level</a:t>
            </a:r>
          </a:p>
          <a:p>
            <a:pPr lvl="4"/>
            <a:r>
              <a:rPr lang="en-GB" altLang="zh-CN" noProof="0"/>
              <a:t>Fifth level</a:t>
            </a:r>
          </a:p>
        </p:txBody>
      </p:sp>
      <p:sp>
        <p:nvSpPr>
          <p:cNvPr id="9222" name="Rectangle 6"/>
          <p:cNvSpPr>
            <a:spLocks noGrp="1" noChangeArrowheads="1"/>
          </p:cNvSpPr>
          <p:nvPr>
            <p:ph type="ftr" sz="quarter" idx="4"/>
          </p:nvPr>
        </p:nvSpPr>
        <p:spPr bwMode="auto">
          <a:xfrm>
            <a:off x="0"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defTabSz="917575">
              <a:lnSpc>
                <a:spcPct val="100000"/>
              </a:lnSpc>
              <a:spcBef>
                <a:spcPct val="0"/>
              </a:spcBef>
              <a:buClrTx/>
              <a:buSzTx/>
              <a:buFontTx/>
              <a:buNone/>
              <a:defRPr sz="1200" b="0">
                <a:effectLst/>
                <a:latin typeface="Times New Roman" pitchFamily="18" charset="0"/>
                <a:ea typeface="+mn-ea"/>
              </a:defRPr>
            </a:lvl1pPr>
          </a:lstStyle>
          <a:p>
            <a:pPr>
              <a:defRPr/>
            </a:pPr>
            <a:endParaRPr lang="en-GB" altLang="zh-CN"/>
          </a:p>
        </p:txBody>
      </p:sp>
      <p:sp>
        <p:nvSpPr>
          <p:cNvPr id="9223" name="Rectangle 7"/>
          <p:cNvSpPr>
            <a:spLocks noGrp="1" noChangeArrowheads="1"/>
          </p:cNvSpPr>
          <p:nvPr>
            <p:ph type="sldNum" sz="quarter" idx="5"/>
          </p:nvPr>
        </p:nvSpPr>
        <p:spPr bwMode="auto">
          <a:xfrm>
            <a:off x="3830638" y="9434513"/>
            <a:ext cx="2930525" cy="496887"/>
          </a:xfrm>
          <a:prstGeom prst="rect">
            <a:avLst/>
          </a:prstGeom>
          <a:noFill/>
          <a:ln>
            <a:noFill/>
          </a:ln>
          <a:effectLst/>
          <a:extLst/>
        </p:spPr>
        <p:txBody>
          <a:bodyPr vert="horz" wrap="square" lIns="91730" tIns="45865" rIns="91730" bIns="45865" numCol="1" anchor="b" anchorCtr="0" compatLnSpc="1">
            <a:prstTxWarp prst="textNoShape">
              <a:avLst/>
            </a:prstTxWarp>
          </a:bodyPr>
          <a:lstStyle>
            <a:lvl1pPr algn="r" defTabSz="917575">
              <a:lnSpc>
                <a:spcPct val="100000"/>
              </a:lnSpc>
              <a:spcBef>
                <a:spcPct val="0"/>
              </a:spcBef>
              <a:buClrTx/>
              <a:buSzTx/>
              <a:buFontTx/>
              <a:buNone/>
              <a:defRPr sz="1200" b="0">
                <a:effectLst/>
                <a:latin typeface="Times New Roman" pitchFamily="18" charset="0"/>
                <a:ea typeface="+mn-ea"/>
              </a:defRPr>
            </a:lvl1pPr>
          </a:lstStyle>
          <a:p>
            <a:pPr>
              <a:defRPr/>
            </a:pPr>
            <a:fld id="{3E54DB15-DE16-45AB-B65A-1B1E996647E8}" type="slidenum">
              <a:rPr lang="zh-CN" altLang="en-GB"/>
              <a:pPr>
                <a:defRPr/>
              </a:pPr>
              <a:t>‹#›</a:t>
            </a:fld>
            <a:endParaRPr lang="en-GB" altLang="zh-CN"/>
          </a:p>
        </p:txBody>
      </p:sp>
    </p:spTree>
    <p:extLst>
      <p:ext uri="{BB962C8B-B14F-4D97-AF65-F5344CB8AC3E}">
        <p14:creationId xmlns:p14="http://schemas.microsoft.com/office/powerpoint/2010/main" val="9767037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ln>
            <a:miter lim="800000"/>
            <a:headEnd/>
            <a:tailEnd/>
          </a:ln>
        </p:spPr>
        <p:txBody>
          <a:bodyPr/>
          <a:lstStyle/>
          <a:p>
            <a:pPr>
              <a:defRPr/>
            </a:pPr>
            <a:fld id="{47368F57-C3D9-4B41-83CB-1EB341CA6EAC}" type="slidenum">
              <a:rPr lang="zh-CN" altLang="en-GB" smtClean="0"/>
              <a:pPr>
                <a:defRPr/>
              </a:pPr>
              <a:t>0</a:t>
            </a:fld>
            <a:endParaRPr lang="en-GB" altLang="zh-CN"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08368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pPr>
                <a:defRPr/>
              </a:pPr>
              <a:t>92</a:t>
            </a:fld>
            <a:endParaRPr lang="en-GB" altLang="zh-CN"/>
          </a:p>
        </p:txBody>
      </p:sp>
    </p:spTree>
    <p:extLst>
      <p:ext uri="{BB962C8B-B14F-4D97-AF65-F5344CB8AC3E}">
        <p14:creationId xmlns:p14="http://schemas.microsoft.com/office/powerpoint/2010/main" val="2082460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buClr>
                <a:srgbClr val="0000FF"/>
              </a:buClr>
              <a:defRPr/>
            </a:pPr>
            <a:fld id="{3AE51F0C-570E-4CF2-8F67-DFF0AA368775}" type="slidenum">
              <a:rPr lang="zh-CN" altLang="en-GB">
                <a:solidFill>
                  <a:prstClr val="black"/>
                </a:solidFill>
              </a:rPr>
              <a:pPr>
                <a:buClr>
                  <a:srgbClr val="0000FF"/>
                </a:buClr>
                <a:defRPr/>
              </a:pPr>
              <a:t>103</a:t>
            </a:fld>
            <a:endParaRPr lang="en-GB" altLang="zh-CN">
              <a:solidFill>
                <a:prstClr val="black"/>
              </a:solidFill>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2024997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FC0B36-6C2F-4392-8BB9-E3AFFB293151}" type="slidenum">
              <a:rPr lang="zh-CN" altLang="en-US" smtClean="0"/>
              <a:t>114</a:t>
            </a:fld>
            <a:endParaRPr lang="zh-CN" altLang="en-US"/>
          </a:p>
        </p:txBody>
      </p:sp>
    </p:spTree>
    <p:extLst>
      <p:ext uri="{BB962C8B-B14F-4D97-AF65-F5344CB8AC3E}">
        <p14:creationId xmlns:p14="http://schemas.microsoft.com/office/powerpoint/2010/main" val="720079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Times New Roman" pitchFamily="18" charset="0"/>
                <a:ea typeface="+mn-ea"/>
                <a:cs typeface="+mn-cs"/>
              </a:rPr>
              <a:t>Zeta</a:t>
            </a:r>
            <a:endParaRPr lang="zh-CN" altLang="zh-CN" sz="1200" kern="1200" dirty="0">
              <a:solidFill>
                <a:schemeClr val="tx1"/>
              </a:solidFill>
              <a:effectLst/>
              <a:latin typeface="Times New Roman" pitchFamily="18" charset="0"/>
              <a:ea typeface="+mn-ea"/>
              <a:cs typeface="+mn-cs"/>
            </a:endParaRPr>
          </a:p>
          <a:p>
            <a:r>
              <a:rPr lang="en-US" altLang="zh-CN" sz="1200" kern="1200" dirty="0">
                <a:solidFill>
                  <a:schemeClr val="tx1"/>
                </a:solidFill>
                <a:effectLst/>
                <a:latin typeface="Times New Roman" pitchFamily="18" charset="0"/>
                <a:ea typeface="+mn-ea"/>
                <a:cs typeface="+mn-cs"/>
              </a:rPr>
              <a:t>Eta</a:t>
            </a:r>
            <a:endParaRPr lang="zh-CN" altLang="zh-CN" sz="1200" kern="1200" dirty="0">
              <a:solidFill>
                <a:schemeClr val="tx1"/>
              </a:solidFill>
              <a:effectLst/>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pPr>
                <a:defRPr/>
              </a:pPr>
              <a:t>44</a:t>
            </a:fld>
            <a:endParaRPr lang="en-GB" altLang="zh-CN"/>
          </a:p>
        </p:txBody>
      </p:sp>
    </p:spTree>
    <p:extLst>
      <p:ext uri="{BB962C8B-B14F-4D97-AF65-F5344CB8AC3E}">
        <p14:creationId xmlns:p14="http://schemas.microsoft.com/office/powerpoint/2010/main" val="251492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整个频段上，分区间，叠加到</a:t>
            </a:r>
            <a:r>
              <a:rPr lang="en-US" altLang="zh-CN" dirty="0"/>
              <a:t>-</a:t>
            </a:r>
            <a:r>
              <a:rPr lang="en-US" altLang="zh-CN" dirty="0" err="1"/>
              <a:t>fn~fn</a:t>
            </a:r>
            <a:r>
              <a:rPr lang="zh-CN" altLang="en-US" dirty="0"/>
              <a:t>之间，仍然满足原来理想低通的频域特性！</a:t>
            </a:r>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pPr>
                <a:defRPr/>
              </a:pPr>
              <a:t>55</a:t>
            </a:fld>
            <a:endParaRPr lang="en-GB" altLang="zh-CN"/>
          </a:p>
        </p:txBody>
      </p:sp>
    </p:spTree>
    <p:extLst>
      <p:ext uri="{BB962C8B-B14F-4D97-AF65-F5344CB8AC3E}">
        <p14:creationId xmlns:p14="http://schemas.microsoft.com/office/powerpoint/2010/main" val="697712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F6A266-825D-45EF-9F21-276FD057E5DD}" type="slidenum">
              <a:rPr lang="en-US" altLang="zh-CN"/>
              <a:pPr/>
              <a:t>69</a:t>
            </a:fld>
            <a:endParaRPr lang="en-US" altLang="zh-CN"/>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13136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C23D07-57CA-4A16-8B6F-E70D1CF9ABA0}" type="slidenum">
              <a:rPr lang="en-US" altLang="zh-CN"/>
              <a:pPr/>
              <a:t>70</a:t>
            </a:fld>
            <a:endParaRPr lang="en-US" altLang="zh-CN"/>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4047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83BD1B-4383-4ED2-9C60-DF12B96C1783}" type="slidenum">
              <a:rPr lang="en-US" altLang="zh-CN"/>
              <a:pPr/>
              <a:t>71</a:t>
            </a:fld>
            <a:endParaRPr lang="en-US" altLang="zh-CN"/>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6377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61628C-587D-43FA-A6E9-3E8C01BF8403}" type="slidenum">
              <a:rPr lang="en-US" altLang="zh-CN"/>
              <a:pPr/>
              <a:t>72</a:t>
            </a:fld>
            <a:endParaRPr lang="en-US" altLang="zh-CN"/>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12483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类似</a:t>
            </a:r>
            <a:r>
              <a:rPr lang="en-US" altLang="zh-CN" dirty="0"/>
              <a:t>Ni(f)</a:t>
            </a:r>
            <a:r>
              <a:rPr lang="zh-CN" altLang="en-US" dirty="0"/>
              <a:t>扩展到滚降滤波器。</a:t>
            </a:r>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pPr>
                <a:defRPr/>
              </a:pPr>
              <a:t>80</a:t>
            </a:fld>
            <a:endParaRPr lang="en-GB" altLang="zh-CN"/>
          </a:p>
        </p:txBody>
      </p:sp>
    </p:spTree>
    <p:extLst>
      <p:ext uri="{BB962C8B-B14F-4D97-AF65-F5344CB8AC3E}">
        <p14:creationId xmlns:p14="http://schemas.microsoft.com/office/powerpoint/2010/main" val="1446388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E54DB15-DE16-45AB-B65A-1B1E996647E8}" type="slidenum">
              <a:rPr lang="zh-CN" altLang="en-GB" smtClean="0"/>
              <a:pPr>
                <a:defRPr/>
              </a:pPr>
              <a:t>81</a:t>
            </a:fld>
            <a:endParaRPr lang="en-GB" altLang="zh-CN"/>
          </a:p>
        </p:txBody>
      </p:sp>
    </p:spTree>
    <p:extLst>
      <p:ext uri="{BB962C8B-B14F-4D97-AF65-F5344CB8AC3E}">
        <p14:creationId xmlns:p14="http://schemas.microsoft.com/office/powerpoint/2010/main" val="3450700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026"/>
          <p:cNvGrpSpPr>
            <a:grpSpLocks/>
          </p:cNvGrpSpPr>
          <p:nvPr/>
        </p:nvGrpSpPr>
        <p:grpSpPr bwMode="auto">
          <a:xfrm>
            <a:off x="0" y="0"/>
            <a:ext cx="9144000" cy="6858000"/>
            <a:chOff x="0" y="0"/>
            <a:chExt cx="5760" cy="4320"/>
          </a:xfrm>
        </p:grpSpPr>
        <p:grpSp>
          <p:nvGrpSpPr>
            <p:cNvPr id="5"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a:noFill/>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outerShdw>
                  </a:effectLst>
                </a:endParaRPr>
              </a:p>
            </p:txBody>
          </p:sp>
          <p:grpSp>
            <p:nvGrpSpPr>
              <p:cNvPr id="16"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grpSp>
          <p:nvGrpSpPr>
            <p:cNvPr id="6"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grpSp>
        <p:grpSp>
          <p:nvGrpSpPr>
            <p:cNvPr id="7"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grpSp>
      </p:grpSp>
      <p:sp>
        <p:nvSpPr>
          <p:cNvPr id="11331" name="Rectangle 1091"/>
          <p:cNvSpPr>
            <a:spLocks noGrp="1" noChangeArrowheads="1"/>
          </p:cNvSpPr>
          <p:nvPr>
            <p:ph type="ctrTitle" hasCustomPrompt="1"/>
          </p:nvPr>
        </p:nvSpPr>
        <p:spPr>
          <a:xfrm>
            <a:off x="990600" y="1752600"/>
            <a:ext cx="7772400" cy="1143000"/>
          </a:xfrm>
        </p:spPr>
        <p:txBody>
          <a:bodyPr/>
          <a:lstStyle>
            <a:lvl1pPr>
              <a:defRPr sz="6600" b="0">
                <a:solidFill>
                  <a:srgbClr val="C00000"/>
                </a:solidFill>
              </a:defRPr>
            </a:lvl1pPr>
          </a:lstStyle>
          <a:p>
            <a:pPr lvl="0"/>
            <a:r>
              <a:rPr kumimoji="0" lang="zh-CN" altLang="en-US" sz="6600" b="1" i="0" u="none" strike="noStrike" kern="0" cap="none" spc="0" normalizeH="0" baseline="0" noProof="0" dirty="0">
                <a:ln>
                  <a:noFill/>
                </a:ln>
                <a:solidFill>
                  <a:srgbClr val="C00000"/>
                </a:solidFill>
                <a:effectLst/>
                <a:uLnTx/>
                <a:uFillTx/>
                <a:latin typeface="+mj-lt"/>
                <a:ea typeface="大黑体" charset="-122"/>
                <a:cs typeface="+mj-cs"/>
              </a:rPr>
              <a:t>性  能</a:t>
            </a:r>
            <a:endParaRPr lang="en-GB" altLang="zh-CN" noProof="0" dirty="0"/>
          </a:p>
        </p:txBody>
      </p:sp>
      <p:sp>
        <p:nvSpPr>
          <p:cNvPr id="11332"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pPr lvl="0"/>
            <a:r>
              <a:rPr lang="en-GB" altLang="zh-CN" noProof="0" dirty="0"/>
              <a:t>Click to edit Master subtitle style</a:t>
            </a:r>
          </a:p>
        </p:txBody>
      </p:sp>
      <p:sp>
        <p:nvSpPr>
          <p:cNvPr id="69" name="Rectangle 1093"/>
          <p:cNvSpPr>
            <a:spLocks noGrp="1" noChangeArrowheads="1"/>
          </p:cNvSpPr>
          <p:nvPr>
            <p:ph type="dt" sz="quarter" idx="10"/>
          </p:nvPr>
        </p:nvSpPr>
        <p:spPr/>
        <p:txBody>
          <a:bodyPr/>
          <a:lstStyle>
            <a:lvl1pPr>
              <a:defRPr/>
            </a:lvl1pPr>
          </a:lstStyle>
          <a:p>
            <a:pPr>
              <a:defRPr/>
            </a:pPr>
            <a:endParaRPr lang="en-GB" altLang="zh-CN"/>
          </a:p>
        </p:txBody>
      </p:sp>
      <p:sp>
        <p:nvSpPr>
          <p:cNvPr id="70" name="Rectangle 1094"/>
          <p:cNvSpPr>
            <a:spLocks noGrp="1" noChangeArrowheads="1"/>
          </p:cNvSpPr>
          <p:nvPr>
            <p:ph type="ftr" sz="quarter" idx="11"/>
          </p:nvPr>
        </p:nvSpPr>
        <p:spPr/>
        <p:txBody>
          <a:bodyPr/>
          <a:lstStyle>
            <a:lvl1pPr>
              <a:defRPr/>
            </a:lvl1pPr>
          </a:lstStyle>
          <a:p>
            <a:pPr>
              <a:defRPr/>
            </a:pPr>
            <a:endParaRPr lang="en-GB" altLang="zh-CN"/>
          </a:p>
        </p:txBody>
      </p:sp>
      <p:sp>
        <p:nvSpPr>
          <p:cNvPr id="71" name="Rectangle 1095"/>
          <p:cNvSpPr>
            <a:spLocks noGrp="1" noChangeArrowheads="1"/>
          </p:cNvSpPr>
          <p:nvPr>
            <p:ph type="sldNum" sz="quarter" idx="12"/>
          </p:nvPr>
        </p:nvSpPr>
        <p:spPr/>
        <p:txBody>
          <a:bodyPr/>
          <a:lstStyle>
            <a:lvl1pPr>
              <a:defRPr/>
            </a:lvl1pPr>
          </a:lstStyle>
          <a:p>
            <a:pPr>
              <a:defRPr/>
            </a:pPr>
            <a:fld id="{72B440EF-8F2B-4DC1-A99A-4D5E5739E338}" type="slidenum">
              <a:rPr lang="zh-CN" altLang="en-GB"/>
              <a:pPr>
                <a:defRPr/>
              </a:pPr>
              <a:t>‹#›</a:t>
            </a:fld>
            <a:endParaRPr lang="en-GB"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4343A53E-69BF-4C74-8F18-0FA2C5567388}" type="slidenum">
              <a:rPr lang="zh-CN" altLang="en-GB"/>
              <a:pPr>
                <a:defRPr/>
              </a:pPr>
              <a:t>‹#›</a:t>
            </a:fld>
            <a:endParaRPr lang="en-GB"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2B2189E9-6EEA-4755-B1A7-89C9A0B6BA8B}" type="slidenum">
              <a:rPr lang="zh-CN" altLang="en-GB"/>
              <a:pPr>
                <a:defRPr/>
              </a:pPr>
              <a:t>‹#›</a:t>
            </a:fld>
            <a:endParaRPr lang="en-GB"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304800"/>
            <a:ext cx="8001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4"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2"/>
          </p:nvPr>
        </p:nvSpPr>
        <p:spPr>
          <a:ln/>
        </p:spPr>
        <p:txBody>
          <a:bodyPr/>
          <a:lstStyle>
            <a:lvl1pPr>
              <a:defRPr/>
            </a:lvl1pPr>
          </a:lstStyle>
          <a:p>
            <a:pPr>
              <a:defRPr/>
            </a:pPr>
            <a:fld id="{5C6D1B7B-E6F2-493F-B882-1A5B8A338BB2}" type="slidenum">
              <a:rPr lang="zh-CN" altLang="en-GB"/>
              <a:pPr>
                <a:defRPr/>
              </a:pPr>
              <a:t>‹#›</a:t>
            </a:fld>
            <a:endParaRPr lang="en-GB"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8382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9" name="Rectangle 67"/>
          <p:cNvSpPr>
            <a:spLocks noGrp="1" noChangeArrowheads="1"/>
          </p:cNvSpPr>
          <p:nvPr>
            <p:ph type="sldNum" sz="quarter" idx="12"/>
          </p:nvPr>
        </p:nvSpPr>
        <p:spPr>
          <a:ln/>
        </p:spPr>
        <p:txBody>
          <a:bodyPr/>
          <a:lstStyle>
            <a:lvl1pPr>
              <a:defRPr/>
            </a:lvl1pPr>
          </a:lstStyle>
          <a:p>
            <a:pPr>
              <a:defRPr/>
            </a:pPr>
            <a:fld id="{D29F90FD-0863-47A3-8DFB-3D861AED5ACC}" type="slidenum">
              <a:rPr lang="zh-CN" altLang="en-GB"/>
              <a:pPr>
                <a:defRPr/>
              </a:pPr>
              <a:t>‹#›</a:t>
            </a:fld>
            <a:endParaRPr lang="en-GB"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09600" y="228600"/>
            <a:ext cx="7772400" cy="1143000"/>
          </a:xfrm>
        </p:spPr>
        <p:txBody>
          <a:bodyPr/>
          <a:lstStyle>
            <a:lvl1pPr>
              <a:defRPr sz="5400" b="1">
                <a:solidFill>
                  <a:srgbClr val="002060"/>
                </a:solidFill>
                <a:ea typeface="大黑体"/>
              </a:defRPr>
            </a:lvl1pPr>
          </a:lstStyle>
          <a:p>
            <a:r>
              <a:rPr lang="zh-CN" altLang="en-US" dirty="0"/>
              <a:t>母版标题样式</a:t>
            </a:r>
          </a:p>
        </p:txBody>
      </p:sp>
      <p:sp>
        <p:nvSpPr>
          <p:cNvPr id="3" name="文本占位符 2"/>
          <p:cNvSpPr>
            <a:spLocks noGrp="1"/>
          </p:cNvSpPr>
          <p:nvPr>
            <p:ph type="body" sz="half" idx="1" hasCustomPrompt="1"/>
          </p:nvPr>
        </p:nvSpPr>
        <p:spPr>
          <a:xfrm>
            <a:off x="609600" y="1592093"/>
            <a:ext cx="3810000" cy="3657600"/>
          </a:xfrm>
        </p:spPr>
        <p:txBody>
          <a:bodyPr/>
          <a:lstStyle>
            <a:lvl1pPr>
              <a:spcBef>
                <a:spcPct val="40000"/>
              </a:spcBef>
              <a:buClr>
                <a:srgbClr val="FFFF66"/>
              </a:buClr>
              <a:buFont typeface="Wingdings" panose="05000000000000000000" pitchFamily="2" charset="2"/>
              <a:buNone/>
              <a:defRPr sz="3200">
                <a:solidFill>
                  <a:schemeClr val="tx1"/>
                </a:solidFill>
              </a:defRPr>
            </a:lvl1pPr>
          </a:lstStyle>
          <a:p>
            <a:pPr>
              <a:spcBef>
                <a:spcPct val="40000"/>
              </a:spcBef>
              <a:buClr>
                <a:schemeClr val="tx1"/>
              </a:buClr>
              <a:buFont typeface="Wingdings" panose="05000000000000000000" pitchFamily="2" charset="2"/>
              <a:buChar char="l"/>
            </a:pPr>
            <a:r>
              <a:rPr lang="zh-CN" altLang="en-US" sz="2400" b="1" dirty="0">
                <a:latin typeface="大黑体" charset="-122"/>
                <a:ea typeface="大黑体" charset="-122"/>
              </a:rPr>
              <a:t>第一级</a:t>
            </a:r>
          </a:p>
          <a:p>
            <a:pPr>
              <a:spcBef>
                <a:spcPct val="40000"/>
              </a:spcBef>
              <a:buClr>
                <a:srgbClr val="FFFF66"/>
              </a:buClr>
              <a:buFont typeface="Wingdings" panose="05000000000000000000" pitchFamily="2" charset="2"/>
              <a:buNone/>
            </a:pPr>
            <a:r>
              <a:rPr lang="zh-CN" altLang="en-US" sz="2400" b="1" dirty="0">
                <a:latin typeface="大黑体" charset="-122"/>
                <a:ea typeface="大黑体" charset="-122"/>
              </a:rPr>
              <a:t>	－第二级</a:t>
            </a:r>
          </a:p>
          <a:p>
            <a:pPr lvl="2"/>
            <a:r>
              <a:rPr lang="zh-CN" altLang="en-US" dirty="0"/>
              <a:t>第三级</a:t>
            </a:r>
          </a:p>
          <a:p>
            <a:pPr lvl="3"/>
            <a:r>
              <a:rPr lang="zh-CN" altLang="en-US" dirty="0"/>
              <a:t>第四级</a:t>
            </a:r>
          </a:p>
          <a:p>
            <a:pPr lvl="4"/>
            <a:r>
              <a:rPr lang="zh-CN" altLang="en-US" dirty="0"/>
              <a:t>第五级</a:t>
            </a:r>
          </a:p>
        </p:txBody>
      </p:sp>
      <p:sp>
        <p:nvSpPr>
          <p:cNvPr id="4" name="剪贴画占位符 3"/>
          <p:cNvSpPr>
            <a:spLocks noGrp="1"/>
          </p:cNvSpPr>
          <p:nvPr>
            <p:ph type="clipArt" sz="half" idx="2"/>
          </p:nvPr>
        </p:nvSpPr>
        <p:spPr>
          <a:xfrm>
            <a:off x="4495800" y="1592093"/>
            <a:ext cx="3810000" cy="3657600"/>
          </a:xfrm>
        </p:spPr>
        <p:txBody>
          <a:bodyPr/>
          <a:lstStyle/>
          <a:p>
            <a:pPr lvl="0"/>
            <a:endParaRPr lang="zh-CN" altLang="en-US" noProof="0"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52A425A-566B-4A8B-9020-754C9765E48E}" type="slidenum">
              <a:rPr lang="en-US" altLang="zh-CN"/>
              <a:pPr/>
              <a:t>‹#›</a:t>
            </a:fld>
            <a:endParaRPr lang="en-US" altLang="zh-CN"/>
          </a:p>
        </p:txBody>
      </p:sp>
    </p:spTree>
    <p:extLst>
      <p:ext uri="{BB962C8B-B14F-4D97-AF65-F5344CB8AC3E}">
        <p14:creationId xmlns:p14="http://schemas.microsoft.com/office/powerpoint/2010/main" val="2361129560"/>
      </p:ext>
    </p:extLst>
  </p:cSld>
  <p:clrMapOvr>
    <a:masterClrMapping/>
  </p:clrMapOvr>
  <p:transition>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23825"/>
            <a:ext cx="7772400" cy="1143000"/>
          </a:xfrm>
        </p:spPr>
        <p:txBody>
          <a:bodyPr/>
          <a:lstStyle>
            <a:lvl1pPr>
              <a:defRPr sz="4800" b="1">
                <a:solidFill>
                  <a:srgbClr val="002060"/>
                </a:solidFill>
                <a:ea typeface="大黑体"/>
              </a:defRPr>
            </a:lvl1pPr>
          </a:lstStyle>
          <a:p>
            <a:r>
              <a:rPr lang="zh-CN" altLang="en-US" dirty="0"/>
              <a:t>单击此处编辑母版标题样式</a:t>
            </a:r>
          </a:p>
        </p:txBody>
      </p:sp>
      <p:sp>
        <p:nvSpPr>
          <p:cNvPr id="3" name="文本占位符 2"/>
          <p:cNvSpPr>
            <a:spLocks noGrp="1"/>
          </p:cNvSpPr>
          <p:nvPr>
            <p:ph type="body" sz="half" idx="1" hasCustomPrompt="1"/>
          </p:nvPr>
        </p:nvSpPr>
        <p:spPr>
          <a:xfrm>
            <a:off x="685800" y="1409700"/>
            <a:ext cx="3810000" cy="4457700"/>
          </a:xfrm>
        </p:spPr>
        <p:txBody>
          <a:bodyPr/>
          <a:lstStyle>
            <a:lvl1pPr marL="342900" marR="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lvl1pPr>
          </a:lstStyle>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无线传播环境的复杂性</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en-US" altLang="zh-CN" sz="2400" b="1" i="0" u="none" strike="noStrike" kern="0" cap="none" spc="0" normalizeH="0" baseline="0" noProof="0" dirty="0">
                <a:ln>
                  <a:noFill/>
                </a:ln>
                <a:solidFill>
                  <a:srgbClr val="40458C"/>
                </a:solidFill>
                <a:effectLst/>
                <a:uLnTx/>
                <a:uFillTx/>
                <a:latin typeface="大黑体" charset="-122"/>
                <a:ea typeface="大黑体" charset="-122"/>
                <a:cs typeface="+mn-cs"/>
              </a:rPr>
              <a:t>	</a:t>
            </a: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－带宽受限信道和功率受限信道</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4648200" y="1409700"/>
            <a:ext cx="3810000" cy="4457700"/>
          </a:xfrm>
        </p:spPr>
        <p:txBody>
          <a:bodyPr/>
          <a:lstStyle>
            <a:lvl1pPr marL="342900" marR="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sz="3200"/>
            </a:lvl1pPr>
          </a:lstStyle>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无线传播环境的复杂性</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en-US" altLang="zh-CN" sz="2400" b="1" i="0" u="none" strike="noStrike" kern="0" cap="none" spc="0" normalizeH="0" baseline="0" noProof="0" dirty="0">
                <a:ln>
                  <a:noFill/>
                </a:ln>
                <a:solidFill>
                  <a:srgbClr val="40458C"/>
                </a:solidFill>
                <a:effectLst/>
                <a:uLnTx/>
                <a:uFillTx/>
                <a:latin typeface="大黑体" charset="-122"/>
                <a:ea typeface="大黑体" charset="-122"/>
                <a:cs typeface="+mn-cs"/>
              </a:rPr>
              <a:t>	</a:t>
            </a: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－带宽受限信道和功率受限信道</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927149652"/>
      </p:ext>
    </p:extLst>
  </p:cSld>
  <p:clrMapOvr>
    <a:masterClrMapping/>
  </p:clrMapOvr>
  <p:transition>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331" name="Rectangle 1091"/>
          <p:cNvSpPr>
            <a:spLocks noGrp="1" noChangeArrowheads="1"/>
          </p:cNvSpPr>
          <p:nvPr>
            <p:ph type="ctrTitle"/>
          </p:nvPr>
        </p:nvSpPr>
        <p:spPr>
          <a:xfrm>
            <a:off x="990600" y="1752600"/>
            <a:ext cx="7772400" cy="1143000"/>
          </a:xfrm>
        </p:spPr>
        <p:txBody>
          <a:bodyPr/>
          <a:lstStyle>
            <a:lvl1pPr>
              <a:defRPr/>
            </a:lvl1pPr>
          </a:lstStyle>
          <a:p>
            <a:r>
              <a:rPr lang="zh-CN" altLang="en-US"/>
              <a:t>单击此处编辑母版标题样式</a:t>
            </a:r>
            <a:endParaRPr lang="en-GB" altLang="zh-CN"/>
          </a:p>
        </p:txBody>
      </p:sp>
      <p:sp>
        <p:nvSpPr>
          <p:cNvPr id="11332"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zh-CN" altLang="en-US"/>
              <a:t>单击此处编辑母版副标题样式</a:t>
            </a:r>
            <a:endParaRPr lang="en-GB" altLang="zh-CN"/>
          </a:p>
        </p:txBody>
      </p:sp>
      <p:sp>
        <p:nvSpPr>
          <p:cNvPr id="4"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
                <a:schemeClr val="hlink"/>
              </a:buClr>
              <a:buSzPct val="110000"/>
              <a:buFont typeface="Wingdings" pitchFamily="2" charset="2"/>
              <a:buNone/>
              <a:defRPr kumimoji="1" sz="1400" b="0">
                <a:solidFill>
                  <a:srgbClr val="40458C"/>
                </a:solidFill>
                <a:latin typeface="Times New Roman" pitchFamily="18" charset="0"/>
                <a:ea typeface="宋体" pitchFamily="2" charset="-122"/>
              </a:defRPr>
            </a:lvl1pPr>
          </a:lstStyle>
          <a:p>
            <a:pPr>
              <a:defRPr/>
            </a:pPr>
            <a:endParaRPr lang="en-US" altLang="zh-CN"/>
          </a:p>
        </p:txBody>
      </p:sp>
      <p:sp>
        <p:nvSpPr>
          <p:cNvPr id="5" name="Rectangle 1094"/>
          <p:cNvSpPr>
            <a:spLocks noGrp="1" noChangeArrowheads="1"/>
          </p:cNvSpPr>
          <p:nvPr>
            <p:ph type="ftr" sz="quarter" idx="11"/>
          </p:nvPr>
        </p:nvSpPr>
        <p:spPr/>
        <p:txBody>
          <a:bodyPr/>
          <a:lstStyle>
            <a:lvl1pPr>
              <a:defRPr/>
            </a:lvl1pPr>
          </a:lstStyle>
          <a:p>
            <a:pPr>
              <a:defRPr/>
            </a:pPr>
            <a:endParaRPr lang="en-US" altLang="zh-CN"/>
          </a:p>
        </p:txBody>
      </p:sp>
      <p:sp>
        <p:nvSpPr>
          <p:cNvPr id="6" name="Rectangle 1095"/>
          <p:cNvSpPr>
            <a:spLocks noGrp="1" noChangeArrowheads="1"/>
          </p:cNvSpPr>
          <p:nvPr>
            <p:ph type="sldNum" sz="quarter" idx="12"/>
          </p:nvPr>
        </p:nvSpPr>
        <p:spPr>
          <a:xfrm>
            <a:off x="6553200" y="6248400"/>
            <a:ext cx="1905000" cy="457200"/>
          </a:xfrm>
        </p:spPr>
        <p:txBody>
          <a:bodyPr/>
          <a:lstStyle>
            <a:lvl1pPr>
              <a:defRPr/>
            </a:lvl1pPr>
          </a:lstStyle>
          <a:p>
            <a:pPr>
              <a:defRPr/>
            </a:pPr>
            <a:fld id="{07F8B010-134F-4E0E-9A31-5E7F0040C157}" type="slidenum">
              <a:rPr lang="en-US" altLang="zh-CN"/>
              <a:pPr>
                <a:defRPr/>
              </a:pPr>
              <a:t>‹#›</a:t>
            </a:fld>
            <a:endParaRPr lang="en-US" altLang="zh-CN"/>
          </a:p>
        </p:txBody>
      </p:sp>
    </p:spTree>
  </p:cSld>
  <p:clrMapOvr>
    <a:masterClrMapping/>
  </p:clrMapOvr>
  <p:transition advTm="12468"/>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pitchFamily="18" charset="0"/>
                <a:ea typeface="黑体" pitchFamily="49" charset="-122"/>
              </a:defRPr>
            </a:lvl1pPr>
          </a:lstStyle>
          <a:p>
            <a:r>
              <a:rPr lang="zh-CN" altLang="en-US"/>
              <a:t>单击此处编辑母版标题样式</a:t>
            </a:r>
          </a:p>
        </p:txBody>
      </p:sp>
      <p:sp>
        <p:nvSpPr>
          <p:cNvPr id="3" name="内容占位符 2"/>
          <p:cNvSpPr>
            <a:spLocks noGrp="1"/>
          </p:cNvSpPr>
          <p:nvPr>
            <p:ph idx="1"/>
          </p:nvPr>
        </p:nvSpPr>
        <p:spPr/>
        <p:txBody>
          <a:bodyPr/>
          <a:lstStyle>
            <a:lvl1pPr>
              <a:defRPr baseline="0">
                <a:latin typeface="Times New Roman" pitchFamily="18" charset="0"/>
                <a:ea typeface="黑体" pitchFamily="49" charset="-122"/>
              </a:defRPr>
            </a:lvl1pPr>
            <a:lvl2pPr>
              <a:defRPr baseline="0">
                <a:latin typeface="Times New Roman" pitchFamily="18" charset="0"/>
                <a:ea typeface="黑体" pitchFamily="49" charset="-122"/>
              </a:defRPr>
            </a:lvl2pPr>
            <a:lvl3pPr>
              <a:defRPr baseline="0">
                <a:latin typeface="Times New Roman" pitchFamily="18" charset="0"/>
                <a:ea typeface="黑体" pitchFamily="49" charset="-122"/>
              </a:defRPr>
            </a:lvl3pPr>
            <a:lvl4pPr>
              <a:defRPr baseline="0">
                <a:latin typeface="Times New Roman" pitchFamily="18" charset="0"/>
                <a:ea typeface="黑体" pitchFamily="49" charset="-122"/>
              </a:defRPr>
            </a:lvl4pPr>
            <a:lvl5pPr>
              <a:defRPr baseline="0">
                <a:latin typeface="Times New Roman" pitchFamily="18" charset="0"/>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8E06AC19-0022-4278-AF62-3DEF4BE6CAD6}" type="slidenum">
              <a:rPr lang="en-US" altLang="zh-CN"/>
              <a:pPr>
                <a:defRPr/>
              </a:pPr>
              <a:t>‹#›</a:t>
            </a:fld>
            <a:endParaRPr lang="en-US" altLang="zh-CN"/>
          </a:p>
        </p:txBody>
      </p:sp>
    </p:spTree>
  </p:cSld>
  <p:clrMapOvr>
    <a:masterClrMapping/>
  </p:clrMapOvr>
  <p:transition advTm="12468"/>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37F0D9F3-FAF8-4280-B4DD-A75A73F53C6E}" type="slidenum">
              <a:rPr lang="en-US" altLang="zh-CN"/>
              <a:pPr>
                <a:defRPr/>
              </a:pPr>
              <a:t>‹#›</a:t>
            </a:fld>
            <a:endParaRPr lang="en-US" altLang="zh-CN"/>
          </a:p>
        </p:txBody>
      </p:sp>
    </p:spTree>
  </p:cSld>
  <p:clrMapOvr>
    <a:masterClrMapping/>
  </p:clrMapOvr>
  <p:transition advTm="12468"/>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74FCE05A-5D90-4F72-B6E8-BFDD923D08E0}" type="slidenum">
              <a:rPr lang="en-US" altLang="zh-CN"/>
              <a:pPr>
                <a:defRPr/>
              </a:pPr>
              <a:t>‹#›</a:t>
            </a:fld>
            <a:endParaRPr lang="en-US" altLang="zh-CN"/>
          </a:p>
        </p:txBody>
      </p:sp>
    </p:spTree>
  </p:cSld>
  <p:clrMapOvr>
    <a:masterClrMapping/>
  </p:clrMapOvr>
  <p:transition advTm="12468"/>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85800" y="265889"/>
            <a:ext cx="7772400" cy="1143000"/>
          </a:xfrm>
        </p:spPr>
        <p:txBody>
          <a:bodyPr/>
          <a:lstStyle>
            <a:lvl1pPr>
              <a:defRPr sz="5400"/>
            </a:lvl1pPr>
          </a:lstStyle>
          <a:p>
            <a:r>
              <a:rPr kumimoji="0" lang="zh-CN" altLang="en-US" sz="4800" b="1" i="0" u="none" strike="noStrike" kern="0" cap="none" spc="0" normalizeH="0" baseline="0" noProof="0" dirty="0">
                <a:ln>
                  <a:noFill/>
                </a:ln>
                <a:solidFill>
                  <a:srgbClr val="002060"/>
                </a:solidFill>
                <a:effectLst/>
                <a:uLnTx/>
                <a:uFillTx/>
                <a:latin typeface="大黑体" charset="-122"/>
                <a:ea typeface="大黑体" charset="-122"/>
                <a:cs typeface="+mj-cs"/>
              </a:rPr>
              <a:t>标题</a:t>
            </a:r>
            <a:endParaRPr lang="zh-CN" altLang="en-US" dirty="0"/>
          </a:p>
        </p:txBody>
      </p:sp>
      <p:sp>
        <p:nvSpPr>
          <p:cNvPr id="3" name="内容占位符 2"/>
          <p:cNvSpPr>
            <a:spLocks noGrp="1"/>
          </p:cNvSpPr>
          <p:nvPr>
            <p:ph idx="1" hasCustomPrompt="1"/>
          </p:nvPr>
        </p:nvSpPr>
        <p:spPr/>
        <p:txBody>
          <a:bodyPr/>
          <a:lstStyle>
            <a:lvl1pPr marL="342900" marR="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lvl1pPr>
          </a:lstStyle>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内容</a:t>
            </a:r>
          </a:p>
          <a:p>
            <a:pPr marL="342900" marR="0" lvl="0" indent="-342900" algn="l" defTabSz="914400" rtl="0" eaLnBrk="0" fontAlgn="base" latinLnBrk="0" hangingPunct="0">
              <a:lnSpc>
                <a:spcPct val="100000"/>
              </a:lnSpc>
              <a:spcBef>
                <a:spcPct val="4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第一级</a:t>
            </a:r>
          </a:p>
          <a:p>
            <a:pPr marL="342900" marR="0" lvl="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－第二级</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4057644D-785C-4C3A-8C09-F3C91A6224FB}" type="slidenum">
              <a:rPr lang="zh-CN" altLang="en-GB"/>
              <a:pPr>
                <a:defRPr/>
              </a:pPr>
              <a:t>‹#›</a:t>
            </a:fld>
            <a:endParaRPr lang="en-GB"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8" name="Rectangle 67"/>
          <p:cNvSpPr>
            <a:spLocks noGrp="1" noChangeArrowheads="1"/>
          </p:cNvSpPr>
          <p:nvPr>
            <p:ph type="sldNum" sz="quarter" idx="11"/>
          </p:nvPr>
        </p:nvSpPr>
        <p:spPr>
          <a:ln/>
        </p:spPr>
        <p:txBody>
          <a:bodyPr/>
          <a:lstStyle>
            <a:lvl1pPr>
              <a:defRPr/>
            </a:lvl1pPr>
          </a:lstStyle>
          <a:p>
            <a:pPr>
              <a:defRPr/>
            </a:pPr>
            <a:fld id="{A9890496-3FD0-4D9D-A4C3-70966C1D6A9B}" type="slidenum">
              <a:rPr lang="en-US" altLang="zh-CN"/>
              <a:pPr>
                <a:defRPr/>
              </a:pPr>
              <a:t>‹#›</a:t>
            </a:fld>
            <a:endParaRPr lang="en-US" altLang="zh-CN"/>
          </a:p>
        </p:txBody>
      </p:sp>
    </p:spTree>
  </p:cSld>
  <p:clrMapOvr>
    <a:masterClrMapping/>
  </p:clrMapOvr>
  <p:transition advTm="12468"/>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4" name="Rectangle 67"/>
          <p:cNvSpPr>
            <a:spLocks noGrp="1" noChangeArrowheads="1"/>
          </p:cNvSpPr>
          <p:nvPr>
            <p:ph type="sldNum" sz="quarter" idx="11"/>
          </p:nvPr>
        </p:nvSpPr>
        <p:spPr>
          <a:ln/>
        </p:spPr>
        <p:txBody>
          <a:bodyPr/>
          <a:lstStyle>
            <a:lvl1pPr>
              <a:defRPr/>
            </a:lvl1pPr>
          </a:lstStyle>
          <a:p>
            <a:pPr>
              <a:defRPr/>
            </a:pPr>
            <a:fld id="{03539631-E70D-4247-96B9-CE4395A55486}" type="slidenum">
              <a:rPr lang="en-US" altLang="zh-CN"/>
              <a:pPr>
                <a:defRPr/>
              </a:pPr>
              <a:t>‹#›</a:t>
            </a:fld>
            <a:endParaRPr lang="en-US" altLang="zh-CN"/>
          </a:p>
        </p:txBody>
      </p:sp>
    </p:spTree>
  </p:cSld>
  <p:clrMapOvr>
    <a:masterClrMapping/>
  </p:clrMapOvr>
  <p:transition advTm="12468"/>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3" name="Rectangle 67"/>
          <p:cNvSpPr>
            <a:spLocks noGrp="1" noChangeArrowheads="1"/>
          </p:cNvSpPr>
          <p:nvPr>
            <p:ph type="sldNum" sz="quarter" idx="11"/>
          </p:nvPr>
        </p:nvSpPr>
        <p:spPr>
          <a:ln/>
        </p:spPr>
        <p:txBody>
          <a:bodyPr/>
          <a:lstStyle>
            <a:lvl1pPr>
              <a:defRPr/>
            </a:lvl1pPr>
          </a:lstStyle>
          <a:p>
            <a:pPr>
              <a:defRPr/>
            </a:pPr>
            <a:fld id="{C1B92B34-C97D-47A2-A317-B24039635F5A}" type="slidenum">
              <a:rPr lang="en-US" altLang="zh-CN"/>
              <a:pPr>
                <a:defRPr/>
              </a:pPr>
              <a:t>‹#›</a:t>
            </a:fld>
            <a:endParaRPr lang="en-US" altLang="zh-CN"/>
          </a:p>
        </p:txBody>
      </p:sp>
    </p:spTree>
  </p:cSld>
  <p:clrMapOvr>
    <a:masterClrMapping/>
  </p:clrMapOvr>
  <p:transition advTm="12468"/>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81847B1B-7628-4612-BF46-1D91A0981782}" type="slidenum">
              <a:rPr lang="en-US" altLang="zh-CN"/>
              <a:pPr>
                <a:defRPr/>
              </a:pPr>
              <a:t>‹#›</a:t>
            </a:fld>
            <a:endParaRPr lang="en-US" altLang="zh-CN"/>
          </a:p>
        </p:txBody>
      </p:sp>
    </p:spTree>
  </p:cSld>
  <p:clrMapOvr>
    <a:masterClrMapping/>
  </p:clrMapOvr>
  <p:transition advTm="12468"/>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DAD9B5BD-BBE4-4075-9C83-38CC821C63C9}" type="slidenum">
              <a:rPr lang="en-US" altLang="zh-CN"/>
              <a:pPr>
                <a:defRPr/>
              </a:pPr>
              <a:t>‹#›</a:t>
            </a:fld>
            <a:endParaRPr lang="en-US" altLang="zh-CN"/>
          </a:p>
        </p:txBody>
      </p:sp>
    </p:spTree>
  </p:cSld>
  <p:clrMapOvr>
    <a:masterClrMapping/>
  </p:clrMapOvr>
  <p:transition advTm="12468"/>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53395E51-DCFB-4CE1-955F-4E1D083DAC8F}" type="slidenum">
              <a:rPr lang="en-US" altLang="zh-CN"/>
              <a:pPr>
                <a:defRPr/>
              </a:pPr>
              <a:t>‹#›</a:t>
            </a:fld>
            <a:endParaRPr lang="en-US" altLang="zh-CN"/>
          </a:p>
        </p:txBody>
      </p:sp>
    </p:spTree>
  </p:cSld>
  <p:clrMapOvr>
    <a:masterClrMapping/>
  </p:clrMapOvr>
  <p:transition advTm="12468"/>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01487AFB-A963-4021-BCFA-0FE50495921F}" type="slidenum">
              <a:rPr lang="en-US" altLang="zh-CN"/>
              <a:pPr>
                <a:defRPr/>
              </a:pPr>
              <a:t>‹#›</a:t>
            </a:fld>
            <a:endParaRPr lang="en-US" altLang="zh-CN"/>
          </a:p>
        </p:txBody>
      </p:sp>
    </p:spTree>
  </p:cSld>
  <p:clrMapOvr>
    <a:masterClrMapping/>
  </p:clrMapOvr>
  <p:transition advTm="12468"/>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xfrm>
            <a:off x="6553200" y="6248400"/>
            <a:ext cx="1905000" cy="457200"/>
          </a:xfrm>
        </p:spPr>
        <p:txBody>
          <a:bodyPr/>
          <a:lstStyle>
            <a:lvl1pPr>
              <a:defRPr/>
            </a:lvl1pPr>
          </a:lstStyle>
          <a:p>
            <a:pPr>
              <a:defRPr/>
            </a:pPr>
            <a:fld id="{46951757-A037-47A2-A619-0D619472F5B9}" type="slidenum">
              <a:rPr lang="zh-CN" altLang="en-GB"/>
              <a:pPr>
                <a:defRPr/>
              </a:pPr>
              <a:t>‹#›</a:t>
            </a:fld>
            <a:endParaRPr lang="en-GB" altLang="zh-CN"/>
          </a:p>
        </p:txBody>
      </p:sp>
    </p:spTree>
  </p:cSld>
  <p:clrMapOvr>
    <a:masterClrMapping/>
  </p:clrMapOvr>
  <p:transition advTm="12468"/>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304800"/>
            <a:ext cx="8001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4" name="Rectangle 67"/>
          <p:cNvSpPr>
            <a:spLocks noGrp="1" noChangeArrowheads="1"/>
          </p:cNvSpPr>
          <p:nvPr>
            <p:ph type="sldNum" sz="quarter" idx="11"/>
          </p:nvPr>
        </p:nvSpPr>
        <p:spPr>
          <a:ln/>
        </p:spPr>
        <p:txBody>
          <a:bodyPr/>
          <a:lstStyle>
            <a:lvl1pPr>
              <a:defRPr/>
            </a:lvl1pPr>
          </a:lstStyle>
          <a:p>
            <a:pPr>
              <a:defRPr/>
            </a:pPr>
            <a:fld id="{FA4E94EE-F392-48E2-BD83-F8F445B53913}" type="slidenum">
              <a:rPr lang="en-US" altLang="zh-CN"/>
              <a:pPr>
                <a:defRPr/>
              </a:pPr>
              <a:t>‹#›</a:t>
            </a:fld>
            <a:endParaRPr lang="en-US" altLang="zh-CN"/>
          </a:p>
        </p:txBody>
      </p:sp>
    </p:spTree>
  </p:cSld>
  <p:clrMapOvr>
    <a:masterClrMapping/>
  </p:clrMapOvr>
  <p:transition advTm="12468"/>
</p:sldLayout>
</file>

<file path=ppt/slideLayouts/slideLayout29.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8382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8" name="Rectangle 67"/>
          <p:cNvSpPr>
            <a:spLocks noGrp="1" noChangeArrowheads="1"/>
          </p:cNvSpPr>
          <p:nvPr>
            <p:ph type="sldNum" sz="quarter" idx="11"/>
          </p:nvPr>
        </p:nvSpPr>
        <p:spPr>
          <a:ln/>
        </p:spPr>
        <p:txBody>
          <a:bodyPr/>
          <a:lstStyle>
            <a:lvl1pPr>
              <a:defRPr/>
            </a:lvl1pPr>
          </a:lstStyle>
          <a:p>
            <a:pPr>
              <a:defRPr/>
            </a:pPr>
            <a:fld id="{0B096875-1E25-426D-B4FE-EC95EE7D6016}" type="slidenum">
              <a:rPr lang="en-US" altLang="zh-CN"/>
              <a:pPr>
                <a:defRPr/>
              </a:pPr>
              <a:t>‹#›</a:t>
            </a:fld>
            <a:endParaRPr lang="en-US" altLang="zh-CN"/>
          </a:p>
        </p:txBody>
      </p:sp>
    </p:spTree>
  </p:cSld>
  <p:clrMapOvr>
    <a:masterClrMapping/>
  </p:clrMapOvr>
  <p:transition advTm="12468"/>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2"/>
          </p:nvPr>
        </p:nvSpPr>
        <p:spPr>
          <a:ln/>
        </p:spPr>
        <p:txBody>
          <a:bodyPr/>
          <a:lstStyle>
            <a:lvl1pPr>
              <a:defRPr/>
            </a:lvl1pPr>
          </a:lstStyle>
          <a:p>
            <a:pPr>
              <a:defRPr/>
            </a:pPr>
            <a:fld id="{C36B3B01-7CE1-4C37-9E23-8AF96BD45A18}" type="slidenum">
              <a:rPr lang="zh-CN" altLang="en-GB"/>
              <a:pPr>
                <a:defRPr/>
              </a:pPr>
              <a:t>‹#›</a:t>
            </a:fld>
            <a:endParaRPr lang="en-GB"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1"/>
          </p:nvPr>
        </p:nvSpPr>
        <p:spPr>
          <a:ln/>
        </p:spPr>
        <p:txBody>
          <a:bodyPr/>
          <a:lstStyle>
            <a:lvl1pPr>
              <a:defRPr/>
            </a:lvl1pPr>
          </a:lstStyle>
          <a:p>
            <a:pPr>
              <a:defRPr/>
            </a:pPr>
            <a:fld id="{31FBDED6-F1EC-4D19-8C86-B499386CC710}" type="slidenum">
              <a:rPr lang="en-US" altLang="zh-CN"/>
              <a:pPr>
                <a:defRPr/>
              </a:pPr>
              <a:t>‹#›</a:t>
            </a:fld>
            <a:endParaRPr lang="en-US" altLang="zh-CN"/>
          </a:p>
        </p:txBody>
      </p:sp>
    </p:spTree>
  </p:cSld>
  <p:clrMapOvr>
    <a:masterClrMapping/>
  </p:clrMapOvr>
  <p:transition advTm="12468"/>
</p:sldLayout>
</file>

<file path=ppt/slideLayouts/slideLayout3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9050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4038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1"/>
          </p:nvPr>
        </p:nvSpPr>
        <p:spPr>
          <a:ln/>
        </p:spPr>
        <p:txBody>
          <a:bodyPr/>
          <a:lstStyle>
            <a:lvl1pPr>
              <a:defRPr/>
            </a:lvl1pPr>
          </a:lstStyle>
          <a:p>
            <a:pPr>
              <a:defRPr/>
            </a:pPr>
            <a:fld id="{3CBAF843-F534-44CF-8555-A6FED53F8327}" type="slidenum">
              <a:rPr lang="en-US" altLang="zh-CN"/>
              <a:pPr>
                <a:defRPr/>
              </a:pPr>
              <a:t>‹#›</a:t>
            </a:fld>
            <a:endParaRPr lang="en-US" altLang="zh-CN"/>
          </a:p>
        </p:txBody>
      </p:sp>
    </p:spTree>
  </p:cSld>
  <p:clrMapOvr>
    <a:masterClrMapping/>
  </p:clrMapOvr>
  <p:transition advTm="12468"/>
</p:sldLayout>
</file>

<file path=ppt/slideLayouts/slideLayout3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38200" y="40386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6" name="Rectangle 67"/>
          <p:cNvSpPr>
            <a:spLocks noGrp="1" noChangeArrowheads="1"/>
          </p:cNvSpPr>
          <p:nvPr>
            <p:ph type="sldNum" sz="quarter" idx="11"/>
          </p:nvPr>
        </p:nvSpPr>
        <p:spPr>
          <a:ln/>
        </p:spPr>
        <p:txBody>
          <a:bodyPr/>
          <a:lstStyle>
            <a:lvl1pPr>
              <a:defRPr/>
            </a:lvl1pPr>
          </a:lstStyle>
          <a:p>
            <a:pPr>
              <a:defRPr/>
            </a:pPr>
            <a:fld id="{EAF5368D-69F8-4B99-BEC4-9CB365892B0A}" type="slidenum">
              <a:rPr lang="en-US" altLang="zh-CN"/>
              <a:pPr>
                <a:defRPr/>
              </a:pPr>
              <a:t>‹#›</a:t>
            </a:fld>
            <a:endParaRPr lang="en-US" altLang="zh-CN"/>
          </a:p>
        </p:txBody>
      </p:sp>
    </p:spTree>
  </p:cSld>
  <p:clrMapOvr>
    <a:masterClrMapping/>
  </p:clrMapOvr>
  <p:transition advTm="12468"/>
</p:sldLayout>
</file>

<file path=ppt/slideLayouts/slideLayout33.xml><?xml version="1.0" encoding="utf-8"?>
<p:sldLayout xmlns:a="http://schemas.openxmlformats.org/drawingml/2006/main" xmlns:r="http://schemas.openxmlformats.org/officeDocument/2006/relationships" xmlns:p="http://schemas.openxmlformats.org/presentationml/2006/main" type="tbl" preserve="1">
  <p:cSld name="1_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838200" y="1905000"/>
            <a:ext cx="7772400" cy="4114800"/>
          </a:xfrm>
        </p:spPr>
        <p:txBody>
          <a:bodyPr/>
          <a:lstStyle/>
          <a:p>
            <a:pPr lvl="0"/>
            <a:r>
              <a:rPr lang="zh-CN" altLang="en-US" noProof="0"/>
              <a:t>单击图标添加表格</a:t>
            </a:r>
          </a:p>
        </p:txBody>
      </p:sp>
      <p:sp>
        <p:nvSpPr>
          <p:cNvPr id="4" name="Rectangle 66"/>
          <p:cNvSpPr>
            <a:spLocks noGrp="1" noChangeArrowheads="1"/>
          </p:cNvSpPr>
          <p:nvPr>
            <p:ph type="ftr" sz="quarter" idx="10"/>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1"/>
          </p:nvPr>
        </p:nvSpPr>
        <p:spPr>
          <a:ln/>
        </p:spPr>
        <p:txBody>
          <a:bodyPr/>
          <a:lstStyle>
            <a:lvl1pPr>
              <a:defRPr/>
            </a:lvl1pPr>
          </a:lstStyle>
          <a:p>
            <a:pPr>
              <a:defRPr/>
            </a:pPr>
            <a:fld id="{E31B2A8E-7DD0-44D4-B0FE-B06AE02AEB8E}" type="slidenum">
              <a:rPr lang="en-US" altLang="zh-CN"/>
              <a:pPr>
                <a:defRPr/>
              </a:pPr>
              <a:t>‹#›</a:t>
            </a:fld>
            <a:endParaRPr lang="en-US" altLang="zh-CN"/>
          </a:p>
        </p:txBody>
      </p:sp>
    </p:spTree>
  </p:cSld>
  <p:clrMapOvr>
    <a:masterClrMapping/>
  </p:clrMapOvr>
  <p:transition advTm="12468"/>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A6E395F2-A1E8-468A-8637-E90A3D2C3840}"/>
              </a:ext>
            </a:extLst>
          </p:cNvPr>
          <p:cNvGrpSpPr>
            <a:grpSpLocks/>
          </p:cNvGrpSpPr>
          <p:nvPr/>
        </p:nvGrpSpPr>
        <p:grpSpPr bwMode="auto">
          <a:xfrm>
            <a:off x="-3175" y="0"/>
            <a:ext cx="9147175" cy="6867525"/>
            <a:chOff x="-2" y="0"/>
            <a:chExt cx="5762" cy="4326"/>
          </a:xfrm>
        </p:grpSpPr>
        <p:grpSp>
          <p:nvGrpSpPr>
            <p:cNvPr id="4099" name="Group 3">
              <a:extLst>
                <a:ext uri="{FF2B5EF4-FFF2-40B4-BE49-F238E27FC236}">
                  <a16:creationId xmlns:a16="http://schemas.microsoft.com/office/drawing/2014/main" id="{07692134-AC69-47B6-B92E-737C9E29250D}"/>
                </a:ext>
              </a:extLst>
            </p:cNvPr>
            <p:cNvGrpSpPr>
              <a:grpSpLocks/>
            </p:cNvGrpSpPr>
            <p:nvPr userDrawn="1"/>
          </p:nvGrpSpPr>
          <p:grpSpPr bwMode="auto">
            <a:xfrm>
              <a:off x="-2" y="0"/>
              <a:ext cx="5712" cy="4326"/>
              <a:chOff x="-2" y="0"/>
              <a:chExt cx="5712" cy="4326"/>
            </a:xfrm>
          </p:grpSpPr>
          <p:sp>
            <p:nvSpPr>
              <p:cNvPr id="4100" name="Rectangle 4">
                <a:extLst>
                  <a:ext uri="{FF2B5EF4-FFF2-40B4-BE49-F238E27FC236}">
                    <a16:creationId xmlns:a16="http://schemas.microsoft.com/office/drawing/2014/main" id="{26B767F2-BDB8-4D09-A861-A393EA24017B}"/>
                  </a:ext>
                </a:extLst>
              </p:cNvPr>
              <p:cNvSpPr>
                <a:spLocks noChangeArrowheads="1"/>
              </p:cNvSpPr>
              <p:nvPr/>
            </p:nvSpPr>
            <p:spPr bwMode="auto">
              <a:xfrm>
                <a:off x="-2" y="0"/>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D04C6D34-5A85-4F9A-B62C-869654725B0C}"/>
                  </a:ext>
                </a:extLst>
              </p:cNvPr>
              <p:cNvSpPr>
                <a:spLocks noChangeArrowheads="1"/>
              </p:cNvSpPr>
              <p:nvPr/>
            </p:nvSpPr>
            <p:spPr bwMode="auto">
              <a:xfrm>
                <a:off x="9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AD028A43-5720-40C6-9A51-7F4FCBC96FC0}"/>
                  </a:ext>
                </a:extLst>
              </p:cNvPr>
              <p:cNvSpPr>
                <a:spLocks noChangeArrowheads="1"/>
              </p:cNvSpPr>
              <p:nvPr/>
            </p:nvSpPr>
            <p:spPr bwMode="auto">
              <a:xfrm>
                <a:off x="19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F792A996-3B71-43A5-BDD5-794C8A23FE18}"/>
                  </a:ext>
                </a:extLst>
              </p:cNvPr>
              <p:cNvSpPr>
                <a:spLocks noChangeArrowheads="1"/>
              </p:cNvSpPr>
              <p:nvPr/>
            </p:nvSpPr>
            <p:spPr bwMode="auto">
              <a:xfrm>
                <a:off x="28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28F5D98D-99C4-4D96-9FE4-C782CCD50BEE}"/>
                  </a:ext>
                </a:extLst>
              </p:cNvPr>
              <p:cNvSpPr>
                <a:spLocks noChangeArrowheads="1"/>
              </p:cNvSpPr>
              <p:nvPr/>
            </p:nvSpPr>
            <p:spPr bwMode="auto">
              <a:xfrm>
                <a:off x="38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38C85A49-ACCA-4B7A-9BE0-85BEC3A5B617}"/>
                  </a:ext>
                </a:extLst>
              </p:cNvPr>
              <p:cNvSpPr>
                <a:spLocks noChangeArrowheads="1"/>
              </p:cNvSpPr>
              <p:nvPr/>
            </p:nvSpPr>
            <p:spPr bwMode="auto">
              <a:xfrm>
                <a:off x="47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158AEF3B-16ED-4866-84F1-89E1EA5B74CB}"/>
                  </a:ext>
                </a:extLst>
              </p:cNvPr>
              <p:cNvSpPr>
                <a:spLocks noChangeArrowheads="1"/>
              </p:cNvSpPr>
              <p:nvPr/>
            </p:nvSpPr>
            <p:spPr bwMode="auto">
              <a:xfrm>
                <a:off x="57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7BFF5F87-0A1E-4A0B-94CF-6E3B34F113FA}"/>
                  </a:ext>
                </a:extLst>
              </p:cNvPr>
              <p:cNvSpPr>
                <a:spLocks noChangeArrowheads="1"/>
              </p:cNvSpPr>
              <p:nvPr/>
            </p:nvSpPr>
            <p:spPr bwMode="auto">
              <a:xfrm>
                <a:off x="67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9F382B2C-BAFE-4F9B-9A4D-024F85EDE06C}"/>
                  </a:ext>
                </a:extLst>
              </p:cNvPr>
              <p:cNvSpPr>
                <a:spLocks noChangeArrowheads="1"/>
              </p:cNvSpPr>
              <p:nvPr/>
            </p:nvSpPr>
            <p:spPr bwMode="auto">
              <a:xfrm>
                <a:off x="76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69513BAC-DAF0-485E-8057-470E45B2512E}"/>
                  </a:ext>
                </a:extLst>
              </p:cNvPr>
              <p:cNvSpPr>
                <a:spLocks noChangeArrowheads="1"/>
              </p:cNvSpPr>
              <p:nvPr/>
            </p:nvSpPr>
            <p:spPr bwMode="auto">
              <a:xfrm>
                <a:off x="86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382D5E6A-4F83-48C8-8934-FD9118E92738}"/>
                  </a:ext>
                </a:extLst>
              </p:cNvPr>
              <p:cNvSpPr>
                <a:spLocks noChangeArrowheads="1"/>
              </p:cNvSpPr>
              <p:nvPr/>
            </p:nvSpPr>
            <p:spPr bwMode="auto">
              <a:xfrm>
                <a:off x="95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F67A6397-4E95-4C35-B21B-F99EACB41CD4}"/>
                  </a:ext>
                </a:extLst>
              </p:cNvPr>
              <p:cNvSpPr>
                <a:spLocks noChangeArrowheads="1"/>
              </p:cNvSpPr>
              <p:nvPr/>
            </p:nvSpPr>
            <p:spPr bwMode="auto">
              <a:xfrm>
                <a:off x="105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688B96BB-3436-4CAB-9B85-911A755BCFF9}"/>
                  </a:ext>
                </a:extLst>
              </p:cNvPr>
              <p:cNvSpPr>
                <a:spLocks noChangeArrowheads="1"/>
              </p:cNvSpPr>
              <p:nvPr/>
            </p:nvSpPr>
            <p:spPr bwMode="auto">
              <a:xfrm>
                <a:off x="115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96091D7C-3C88-408E-BFB2-B3D4E8E26189}"/>
                  </a:ext>
                </a:extLst>
              </p:cNvPr>
              <p:cNvSpPr>
                <a:spLocks noChangeArrowheads="1"/>
              </p:cNvSpPr>
              <p:nvPr/>
            </p:nvSpPr>
            <p:spPr bwMode="auto">
              <a:xfrm>
                <a:off x="124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91805A6E-8828-44A5-996C-039325F78C8C}"/>
                  </a:ext>
                </a:extLst>
              </p:cNvPr>
              <p:cNvSpPr>
                <a:spLocks noChangeArrowheads="1"/>
              </p:cNvSpPr>
              <p:nvPr/>
            </p:nvSpPr>
            <p:spPr bwMode="auto">
              <a:xfrm>
                <a:off x="134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397BE77A-4108-4F10-AC51-56C4EAC725C4}"/>
                  </a:ext>
                </a:extLst>
              </p:cNvPr>
              <p:cNvSpPr>
                <a:spLocks noChangeArrowheads="1"/>
              </p:cNvSpPr>
              <p:nvPr/>
            </p:nvSpPr>
            <p:spPr bwMode="auto">
              <a:xfrm>
                <a:off x="143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84582142-2D02-4FA3-8FF2-9FFCE382AAA0}"/>
                  </a:ext>
                </a:extLst>
              </p:cNvPr>
              <p:cNvSpPr>
                <a:spLocks noChangeArrowheads="1"/>
              </p:cNvSpPr>
              <p:nvPr/>
            </p:nvSpPr>
            <p:spPr bwMode="auto">
              <a:xfrm>
                <a:off x="153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C19939AE-95CF-4044-9645-AE0F0D106567}"/>
                  </a:ext>
                </a:extLst>
              </p:cNvPr>
              <p:cNvSpPr>
                <a:spLocks noChangeArrowheads="1"/>
              </p:cNvSpPr>
              <p:nvPr/>
            </p:nvSpPr>
            <p:spPr bwMode="auto">
              <a:xfrm>
                <a:off x="163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8" name="Rectangle 22">
                <a:extLst>
                  <a:ext uri="{FF2B5EF4-FFF2-40B4-BE49-F238E27FC236}">
                    <a16:creationId xmlns:a16="http://schemas.microsoft.com/office/drawing/2014/main" id="{7958D102-A725-4798-B908-1A857B1B13B8}"/>
                  </a:ext>
                </a:extLst>
              </p:cNvPr>
              <p:cNvSpPr>
                <a:spLocks noChangeArrowheads="1"/>
              </p:cNvSpPr>
              <p:nvPr/>
            </p:nvSpPr>
            <p:spPr bwMode="auto">
              <a:xfrm>
                <a:off x="172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9" name="Rectangle 23">
                <a:extLst>
                  <a:ext uri="{FF2B5EF4-FFF2-40B4-BE49-F238E27FC236}">
                    <a16:creationId xmlns:a16="http://schemas.microsoft.com/office/drawing/2014/main" id="{4B39F519-956B-4E0D-AE87-3D1887D94878}"/>
                  </a:ext>
                </a:extLst>
              </p:cNvPr>
              <p:cNvSpPr>
                <a:spLocks noChangeArrowheads="1"/>
              </p:cNvSpPr>
              <p:nvPr/>
            </p:nvSpPr>
            <p:spPr bwMode="auto">
              <a:xfrm>
                <a:off x="182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0" name="Rectangle 24">
                <a:extLst>
                  <a:ext uri="{FF2B5EF4-FFF2-40B4-BE49-F238E27FC236}">
                    <a16:creationId xmlns:a16="http://schemas.microsoft.com/office/drawing/2014/main" id="{02DDD106-43FA-45DF-9DEC-ED436D36DEDC}"/>
                  </a:ext>
                </a:extLst>
              </p:cNvPr>
              <p:cNvSpPr>
                <a:spLocks noChangeArrowheads="1"/>
              </p:cNvSpPr>
              <p:nvPr/>
            </p:nvSpPr>
            <p:spPr bwMode="auto">
              <a:xfrm>
                <a:off x="191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Rectangle 25">
                <a:extLst>
                  <a:ext uri="{FF2B5EF4-FFF2-40B4-BE49-F238E27FC236}">
                    <a16:creationId xmlns:a16="http://schemas.microsoft.com/office/drawing/2014/main" id="{A4098CD7-EA4D-4D7D-A97E-FD9684762C14}"/>
                  </a:ext>
                </a:extLst>
              </p:cNvPr>
              <p:cNvSpPr>
                <a:spLocks noChangeArrowheads="1"/>
              </p:cNvSpPr>
              <p:nvPr/>
            </p:nvSpPr>
            <p:spPr bwMode="auto">
              <a:xfrm>
                <a:off x="201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Rectangle 26">
                <a:extLst>
                  <a:ext uri="{FF2B5EF4-FFF2-40B4-BE49-F238E27FC236}">
                    <a16:creationId xmlns:a16="http://schemas.microsoft.com/office/drawing/2014/main" id="{184CBC78-6CCE-4545-B4EA-9B911A90E9E8}"/>
                  </a:ext>
                </a:extLst>
              </p:cNvPr>
              <p:cNvSpPr>
                <a:spLocks noChangeArrowheads="1"/>
              </p:cNvSpPr>
              <p:nvPr/>
            </p:nvSpPr>
            <p:spPr bwMode="auto">
              <a:xfrm>
                <a:off x="211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Rectangle 27">
                <a:extLst>
                  <a:ext uri="{FF2B5EF4-FFF2-40B4-BE49-F238E27FC236}">
                    <a16:creationId xmlns:a16="http://schemas.microsoft.com/office/drawing/2014/main" id="{D45B5864-C94C-4767-8014-B4CD22620E65}"/>
                  </a:ext>
                </a:extLst>
              </p:cNvPr>
              <p:cNvSpPr>
                <a:spLocks noChangeArrowheads="1"/>
              </p:cNvSpPr>
              <p:nvPr/>
            </p:nvSpPr>
            <p:spPr bwMode="auto">
              <a:xfrm>
                <a:off x="220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Rectangle 28">
                <a:extLst>
                  <a:ext uri="{FF2B5EF4-FFF2-40B4-BE49-F238E27FC236}">
                    <a16:creationId xmlns:a16="http://schemas.microsoft.com/office/drawing/2014/main" id="{5BC58D79-36A3-4980-B6B2-BFEA319D69E9}"/>
                  </a:ext>
                </a:extLst>
              </p:cNvPr>
              <p:cNvSpPr>
                <a:spLocks noChangeArrowheads="1"/>
              </p:cNvSpPr>
              <p:nvPr/>
            </p:nvSpPr>
            <p:spPr bwMode="auto">
              <a:xfrm>
                <a:off x="230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Rectangle 29">
                <a:extLst>
                  <a:ext uri="{FF2B5EF4-FFF2-40B4-BE49-F238E27FC236}">
                    <a16:creationId xmlns:a16="http://schemas.microsoft.com/office/drawing/2014/main" id="{5AB3C279-A82A-4ED6-9480-724B78E72497}"/>
                  </a:ext>
                </a:extLst>
              </p:cNvPr>
              <p:cNvSpPr>
                <a:spLocks noChangeArrowheads="1"/>
              </p:cNvSpPr>
              <p:nvPr/>
            </p:nvSpPr>
            <p:spPr bwMode="auto">
              <a:xfrm>
                <a:off x="239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Rectangle 30">
                <a:extLst>
                  <a:ext uri="{FF2B5EF4-FFF2-40B4-BE49-F238E27FC236}">
                    <a16:creationId xmlns:a16="http://schemas.microsoft.com/office/drawing/2014/main" id="{E666E7A5-04CB-41BC-964B-F72A66D43C65}"/>
                  </a:ext>
                </a:extLst>
              </p:cNvPr>
              <p:cNvSpPr>
                <a:spLocks noChangeArrowheads="1"/>
              </p:cNvSpPr>
              <p:nvPr/>
            </p:nvSpPr>
            <p:spPr bwMode="auto">
              <a:xfrm>
                <a:off x="249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Rectangle 31">
                <a:extLst>
                  <a:ext uri="{FF2B5EF4-FFF2-40B4-BE49-F238E27FC236}">
                    <a16:creationId xmlns:a16="http://schemas.microsoft.com/office/drawing/2014/main" id="{E1FD12A8-CAAC-4745-B7DF-560CED69D622}"/>
                  </a:ext>
                </a:extLst>
              </p:cNvPr>
              <p:cNvSpPr>
                <a:spLocks noChangeArrowheads="1"/>
              </p:cNvSpPr>
              <p:nvPr/>
            </p:nvSpPr>
            <p:spPr bwMode="auto">
              <a:xfrm>
                <a:off x="259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Rectangle 32">
                <a:extLst>
                  <a:ext uri="{FF2B5EF4-FFF2-40B4-BE49-F238E27FC236}">
                    <a16:creationId xmlns:a16="http://schemas.microsoft.com/office/drawing/2014/main" id="{1D30417F-E0BC-4455-A52E-4D4C09BDFC07}"/>
                  </a:ext>
                </a:extLst>
              </p:cNvPr>
              <p:cNvSpPr>
                <a:spLocks noChangeArrowheads="1"/>
              </p:cNvSpPr>
              <p:nvPr/>
            </p:nvSpPr>
            <p:spPr bwMode="auto">
              <a:xfrm>
                <a:off x="268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Rectangle 33">
                <a:extLst>
                  <a:ext uri="{FF2B5EF4-FFF2-40B4-BE49-F238E27FC236}">
                    <a16:creationId xmlns:a16="http://schemas.microsoft.com/office/drawing/2014/main" id="{D1420036-9BD8-417E-97B0-8A83ED874F01}"/>
                  </a:ext>
                </a:extLst>
              </p:cNvPr>
              <p:cNvSpPr>
                <a:spLocks noChangeArrowheads="1"/>
              </p:cNvSpPr>
              <p:nvPr/>
            </p:nvSpPr>
            <p:spPr bwMode="auto">
              <a:xfrm>
                <a:off x="278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Rectangle 34">
                <a:extLst>
                  <a:ext uri="{FF2B5EF4-FFF2-40B4-BE49-F238E27FC236}">
                    <a16:creationId xmlns:a16="http://schemas.microsoft.com/office/drawing/2014/main" id="{86E7E45E-C27D-4D43-9613-BFAAC0F2F1B5}"/>
                  </a:ext>
                </a:extLst>
              </p:cNvPr>
              <p:cNvSpPr>
                <a:spLocks noChangeArrowheads="1"/>
              </p:cNvSpPr>
              <p:nvPr/>
            </p:nvSpPr>
            <p:spPr bwMode="auto">
              <a:xfrm>
                <a:off x="287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Rectangle 35">
                <a:extLst>
                  <a:ext uri="{FF2B5EF4-FFF2-40B4-BE49-F238E27FC236}">
                    <a16:creationId xmlns:a16="http://schemas.microsoft.com/office/drawing/2014/main" id="{46F1D94B-93A2-4DDE-B8A5-CD09AA1EB35B}"/>
                  </a:ext>
                </a:extLst>
              </p:cNvPr>
              <p:cNvSpPr>
                <a:spLocks noChangeArrowheads="1"/>
              </p:cNvSpPr>
              <p:nvPr/>
            </p:nvSpPr>
            <p:spPr bwMode="auto">
              <a:xfrm>
                <a:off x="297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Rectangle 36">
                <a:extLst>
                  <a:ext uri="{FF2B5EF4-FFF2-40B4-BE49-F238E27FC236}">
                    <a16:creationId xmlns:a16="http://schemas.microsoft.com/office/drawing/2014/main" id="{C386CFF6-4773-45C1-BDD3-AF933A77C9F3}"/>
                  </a:ext>
                </a:extLst>
              </p:cNvPr>
              <p:cNvSpPr>
                <a:spLocks noChangeArrowheads="1"/>
              </p:cNvSpPr>
              <p:nvPr/>
            </p:nvSpPr>
            <p:spPr bwMode="auto">
              <a:xfrm>
                <a:off x="307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Rectangle 37">
                <a:extLst>
                  <a:ext uri="{FF2B5EF4-FFF2-40B4-BE49-F238E27FC236}">
                    <a16:creationId xmlns:a16="http://schemas.microsoft.com/office/drawing/2014/main" id="{DCB643B0-87D6-4527-831B-BE35E6F4B765}"/>
                  </a:ext>
                </a:extLst>
              </p:cNvPr>
              <p:cNvSpPr>
                <a:spLocks noChangeArrowheads="1"/>
              </p:cNvSpPr>
              <p:nvPr/>
            </p:nvSpPr>
            <p:spPr bwMode="auto">
              <a:xfrm>
                <a:off x="316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Rectangle 38">
                <a:extLst>
                  <a:ext uri="{FF2B5EF4-FFF2-40B4-BE49-F238E27FC236}">
                    <a16:creationId xmlns:a16="http://schemas.microsoft.com/office/drawing/2014/main" id="{E090468C-4C4A-4CDB-A4F3-29ED26947075}"/>
                  </a:ext>
                </a:extLst>
              </p:cNvPr>
              <p:cNvSpPr>
                <a:spLocks noChangeArrowheads="1"/>
              </p:cNvSpPr>
              <p:nvPr/>
            </p:nvSpPr>
            <p:spPr bwMode="auto">
              <a:xfrm>
                <a:off x="326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Rectangle 39">
                <a:extLst>
                  <a:ext uri="{FF2B5EF4-FFF2-40B4-BE49-F238E27FC236}">
                    <a16:creationId xmlns:a16="http://schemas.microsoft.com/office/drawing/2014/main" id="{CD74A90E-32BA-4D27-BF9B-F63B306265C8}"/>
                  </a:ext>
                </a:extLst>
              </p:cNvPr>
              <p:cNvSpPr>
                <a:spLocks noChangeArrowheads="1"/>
              </p:cNvSpPr>
              <p:nvPr/>
            </p:nvSpPr>
            <p:spPr bwMode="auto">
              <a:xfrm>
                <a:off x="335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Rectangle 40">
                <a:extLst>
                  <a:ext uri="{FF2B5EF4-FFF2-40B4-BE49-F238E27FC236}">
                    <a16:creationId xmlns:a16="http://schemas.microsoft.com/office/drawing/2014/main" id="{967B6619-24A0-4D45-9F14-7CC8FF410E3C}"/>
                  </a:ext>
                </a:extLst>
              </p:cNvPr>
              <p:cNvSpPr>
                <a:spLocks noChangeArrowheads="1"/>
              </p:cNvSpPr>
              <p:nvPr/>
            </p:nvSpPr>
            <p:spPr bwMode="auto">
              <a:xfrm>
                <a:off x="345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Rectangle 41">
                <a:extLst>
                  <a:ext uri="{FF2B5EF4-FFF2-40B4-BE49-F238E27FC236}">
                    <a16:creationId xmlns:a16="http://schemas.microsoft.com/office/drawing/2014/main" id="{73C58458-1095-4A28-A270-DB4874A5B929}"/>
                  </a:ext>
                </a:extLst>
              </p:cNvPr>
              <p:cNvSpPr>
                <a:spLocks noChangeArrowheads="1"/>
              </p:cNvSpPr>
              <p:nvPr/>
            </p:nvSpPr>
            <p:spPr bwMode="auto">
              <a:xfrm>
                <a:off x="355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Rectangle 42">
                <a:extLst>
                  <a:ext uri="{FF2B5EF4-FFF2-40B4-BE49-F238E27FC236}">
                    <a16:creationId xmlns:a16="http://schemas.microsoft.com/office/drawing/2014/main" id="{C1FC2275-28F1-4CD8-BCB1-A8A9CB2C8122}"/>
                  </a:ext>
                </a:extLst>
              </p:cNvPr>
              <p:cNvSpPr>
                <a:spLocks noChangeArrowheads="1"/>
              </p:cNvSpPr>
              <p:nvPr/>
            </p:nvSpPr>
            <p:spPr bwMode="auto">
              <a:xfrm>
                <a:off x="364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Rectangle 43">
                <a:extLst>
                  <a:ext uri="{FF2B5EF4-FFF2-40B4-BE49-F238E27FC236}">
                    <a16:creationId xmlns:a16="http://schemas.microsoft.com/office/drawing/2014/main" id="{4556E595-40C4-44E8-886F-E13FD7B133BD}"/>
                  </a:ext>
                </a:extLst>
              </p:cNvPr>
              <p:cNvSpPr>
                <a:spLocks noChangeArrowheads="1"/>
              </p:cNvSpPr>
              <p:nvPr/>
            </p:nvSpPr>
            <p:spPr bwMode="auto">
              <a:xfrm>
                <a:off x="374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Rectangle 44">
                <a:extLst>
                  <a:ext uri="{FF2B5EF4-FFF2-40B4-BE49-F238E27FC236}">
                    <a16:creationId xmlns:a16="http://schemas.microsoft.com/office/drawing/2014/main" id="{3AED1267-9C00-4D83-8EE8-2309ABF93E7C}"/>
                  </a:ext>
                </a:extLst>
              </p:cNvPr>
              <p:cNvSpPr>
                <a:spLocks noChangeArrowheads="1"/>
              </p:cNvSpPr>
              <p:nvPr/>
            </p:nvSpPr>
            <p:spPr bwMode="auto">
              <a:xfrm>
                <a:off x="383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Rectangle 45">
                <a:extLst>
                  <a:ext uri="{FF2B5EF4-FFF2-40B4-BE49-F238E27FC236}">
                    <a16:creationId xmlns:a16="http://schemas.microsoft.com/office/drawing/2014/main" id="{000DA518-D61F-4C8B-AD49-A6E17F9EDD56}"/>
                  </a:ext>
                </a:extLst>
              </p:cNvPr>
              <p:cNvSpPr>
                <a:spLocks noChangeArrowheads="1"/>
              </p:cNvSpPr>
              <p:nvPr/>
            </p:nvSpPr>
            <p:spPr bwMode="auto">
              <a:xfrm>
                <a:off x="393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2" name="Rectangle 46">
                <a:extLst>
                  <a:ext uri="{FF2B5EF4-FFF2-40B4-BE49-F238E27FC236}">
                    <a16:creationId xmlns:a16="http://schemas.microsoft.com/office/drawing/2014/main" id="{4C6C822F-181D-4C6D-A857-3502FB4D7471}"/>
                  </a:ext>
                </a:extLst>
              </p:cNvPr>
              <p:cNvSpPr>
                <a:spLocks noChangeArrowheads="1"/>
              </p:cNvSpPr>
              <p:nvPr/>
            </p:nvSpPr>
            <p:spPr bwMode="auto">
              <a:xfrm>
                <a:off x="403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3" name="Rectangle 47">
                <a:extLst>
                  <a:ext uri="{FF2B5EF4-FFF2-40B4-BE49-F238E27FC236}">
                    <a16:creationId xmlns:a16="http://schemas.microsoft.com/office/drawing/2014/main" id="{E60F1426-F435-4B6D-92FE-B4B45704A58E}"/>
                  </a:ext>
                </a:extLst>
              </p:cNvPr>
              <p:cNvSpPr>
                <a:spLocks noChangeArrowheads="1"/>
              </p:cNvSpPr>
              <p:nvPr/>
            </p:nvSpPr>
            <p:spPr bwMode="auto">
              <a:xfrm>
                <a:off x="412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454DAD5-C99C-4A03-9CB3-98DCC27EC35B}"/>
                  </a:ext>
                </a:extLst>
              </p:cNvPr>
              <p:cNvSpPr>
                <a:spLocks noChangeArrowheads="1"/>
              </p:cNvSpPr>
              <p:nvPr/>
            </p:nvSpPr>
            <p:spPr bwMode="auto">
              <a:xfrm>
                <a:off x="422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AA34D69-C432-451E-8691-C23B62FD5FF9}"/>
                  </a:ext>
                </a:extLst>
              </p:cNvPr>
              <p:cNvSpPr>
                <a:spLocks noChangeArrowheads="1"/>
              </p:cNvSpPr>
              <p:nvPr/>
            </p:nvSpPr>
            <p:spPr bwMode="auto">
              <a:xfrm>
                <a:off x="431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F8B6CBC2-F7E0-42D9-BAE7-E34B886991A0}"/>
                  </a:ext>
                </a:extLst>
              </p:cNvPr>
              <p:cNvSpPr>
                <a:spLocks noChangeArrowheads="1"/>
              </p:cNvSpPr>
              <p:nvPr/>
            </p:nvSpPr>
            <p:spPr bwMode="auto">
              <a:xfrm>
                <a:off x="441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7" name="Rectangle 51">
                <a:extLst>
                  <a:ext uri="{FF2B5EF4-FFF2-40B4-BE49-F238E27FC236}">
                    <a16:creationId xmlns:a16="http://schemas.microsoft.com/office/drawing/2014/main" id="{47FFC626-A61C-49A2-9DA8-ED2C2D115C85}"/>
                  </a:ext>
                </a:extLst>
              </p:cNvPr>
              <p:cNvSpPr>
                <a:spLocks noChangeArrowheads="1"/>
              </p:cNvSpPr>
              <p:nvPr/>
            </p:nvSpPr>
            <p:spPr bwMode="auto">
              <a:xfrm>
                <a:off x="451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8" name="Rectangle 52">
                <a:extLst>
                  <a:ext uri="{FF2B5EF4-FFF2-40B4-BE49-F238E27FC236}">
                    <a16:creationId xmlns:a16="http://schemas.microsoft.com/office/drawing/2014/main" id="{DFEE9DF3-965B-444C-94D9-1071DF38C78B}"/>
                  </a:ext>
                </a:extLst>
              </p:cNvPr>
              <p:cNvSpPr>
                <a:spLocks noChangeArrowheads="1"/>
              </p:cNvSpPr>
              <p:nvPr/>
            </p:nvSpPr>
            <p:spPr bwMode="auto">
              <a:xfrm>
                <a:off x="460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Rectangle 53">
                <a:extLst>
                  <a:ext uri="{FF2B5EF4-FFF2-40B4-BE49-F238E27FC236}">
                    <a16:creationId xmlns:a16="http://schemas.microsoft.com/office/drawing/2014/main" id="{00454127-7F06-499E-9D9D-C33821A15E37}"/>
                  </a:ext>
                </a:extLst>
              </p:cNvPr>
              <p:cNvSpPr>
                <a:spLocks noChangeArrowheads="1"/>
              </p:cNvSpPr>
              <p:nvPr/>
            </p:nvSpPr>
            <p:spPr bwMode="auto">
              <a:xfrm>
                <a:off x="470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Rectangle 54">
                <a:extLst>
                  <a:ext uri="{FF2B5EF4-FFF2-40B4-BE49-F238E27FC236}">
                    <a16:creationId xmlns:a16="http://schemas.microsoft.com/office/drawing/2014/main" id="{9A416675-2F3D-44BC-8B7D-01285758ED8C}"/>
                  </a:ext>
                </a:extLst>
              </p:cNvPr>
              <p:cNvSpPr>
                <a:spLocks noChangeArrowheads="1"/>
              </p:cNvSpPr>
              <p:nvPr/>
            </p:nvSpPr>
            <p:spPr bwMode="auto">
              <a:xfrm>
                <a:off x="479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Rectangle 55">
                <a:extLst>
                  <a:ext uri="{FF2B5EF4-FFF2-40B4-BE49-F238E27FC236}">
                    <a16:creationId xmlns:a16="http://schemas.microsoft.com/office/drawing/2014/main" id="{695D7649-AA44-4B39-AEF2-FAEA6577A342}"/>
                  </a:ext>
                </a:extLst>
              </p:cNvPr>
              <p:cNvSpPr>
                <a:spLocks noChangeArrowheads="1"/>
              </p:cNvSpPr>
              <p:nvPr/>
            </p:nvSpPr>
            <p:spPr bwMode="auto">
              <a:xfrm>
                <a:off x="489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Rectangle 56">
                <a:extLst>
                  <a:ext uri="{FF2B5EF4-FFF2-40B4-BE49-F238E27FC236}">
                    <a16:creationId xmlns:a16="http://schemas.microsoft.com/office/drawing/2014/main" id="{494B7259-6374-4EA9-95C0-9B7BD5D8C9EF}"/>
                  </a:ext>
                </a:extLst>
              </p:cNvPr>
              <p:cNvSpPr>
                <a:spLocks noChangeArrowheads="1"/>
              </p:cNvSpPr>
              <p:nvPr/>
            </p:nvSpPr>
            <p:spPr bwMode="auto">
              <a:xfrm>
                <a:off x="499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Rectangle 57">
                <a:extLst>
                  <a:ext uri="{FF2B5EF4-FFF2-40B4-BE49-F238E27FC236}">
                    <a16:creationId xmlns:a16="http://schemas.microsoft.com/office/drawing/2014/main" id="{4BF281EE-2C93-43FE-8E56-165CE603CDAE}"/>
                  </a:ext>
                </a:extLst>
              </p:cNvPr>
              <p:cNvSpPr>
                <a:spLocks noChangeArrowheads="1"/>
              </p:cNvSpPr>
              <p:nvPr/>
            </p:nvSpPr>
            <p:spPr bwMode="auto">
              <a:xfrm>
                <a:off x="508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Rectangle 58">
                <a:extLst>
                  <a:ext uri="{FF2B5EF4-FFF2-40B4-BE49-F238E27FC236}">
                    <a16:creationId xmlns:a16="http://schemas.microsoft.com/office/drawing/2014/main" id="{4403281B-C16B-429E-A29E-31079F11BF43}"/>
                  </a:ext>
                </a:extLst>
              </p:cNvPr>
              <p:cNvSpPr>
                <a:spLocks noChangeArrowheads="1"/>
              </p:cNvSpPr>
              <p:nvPr/>
            </p:nvSpPr>
            <p:spPr bwMode="auto">
              <a:xfrm>
                <a:off x="518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Rectangle 59">
                <a:extLst>
                  <a:ext uri="{FF2B5EF4-FFF2-40B4-BE49-F238E27FC236}">
                    <a16:creationId xmlns:a16="http://schemas.microsoft.com/office/drawing/2014/main" id="{DAF9865F-1C43-4E2E-B68D-2A70B0E54123}"/>
                  </a:ext>
                </a:extLst>
              </p:cNvPr>
              <p:cNvSpPr>
                <a:spLocks noChangeArrowheads="1"/>
              </p:cNvSpPr>
              <p:nvPr/>
            </p:nvSpPr>
            <p:spPr bwMode="auto">
              <a:xfrm>
                <a:off x="527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Rectangle 60">
                <a:extLst>
                  <a:ext uri="{FF2B5EF4-FFF2-40B4-BE49-F238E27FC236}">
                    <a16:creationId xmlns:a16="http://schemas.microsoft.com/office/drawing/2014/main" id="{B28355BF-EA32-4C89-B69D-D3E8BE5BF1F7}"/>
                  </a:ext>
                </a:extLst>
              </p:cNvPr>
              <p:cNvSpPr>
                <a:spLocks noChangeArrowheads="1"/>
              </p:cNvSpPr>
              <p:nvPr/>
            </p:nvSpPr>
            <p:spPr bwMode="auto">
              <a:xfrm>
                <a:off x="537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Rectangle 61">
                <a:extLst>
                  <a:ext uri="{FF2B5EF4-FFF2-40B4-BE49-F238E27FC236}">
                    <a16:creationId xmlns:a16="http://schemas.microsoft.com/office/drawing/2014/main" id="{38608A1D-89F4-4D8E-B94D-E83786FD7995}"/>
                  </a:ext>
                </a:extLst>
              </p:cNvPr>
              <p:cNvSpPr>
                <a:spLocks noChangeArrowheads="1"/>
              </p:cNvSpPr>
              <p:nvPr/>
            </p:nvSpPr>
            <p:spPr bwMode="auto">
              <a:xfrm>
                <a:off x="547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Rectangle 62">
                <a:extLst>
                  <a:ext uri="{FF2B5EF4-FFF2-40B4-BE49-F238E27FC236}">
                    <a16:creationId xmlns:a16="http://schemas.microsoft.com/office/drawing/2014/main" id="{42ABE188-0F4F-4079-B205-1AF89E7C9B92}"/>
                  </a:ext>
                </a:extLst>
              </p:cNvPr>
              <p:cNvSpPr>
                <a:spLocks noChangeArrowheads="1"/>
              </p:cNvSpPr>
              <p:nvPr/>
            </p:nvSpPr>
            <p:spPr bwMode="auto">
              <a:xfrm>
                <a:off x="556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Rectangle 63">
                <a:extLst>
                  <a:ext uri="{FF2B5EF4-FFF2-40B4-BE49-F238E27FC236}">
                    <a16:creationId xmlns:a16="http://schemas.microsoft.com/office/drawing/2014/main" id="{A1B62F71-4D6A-4723-92C3-FC5165B229D5}"/>
                  </a:ext>
                </a:extLst>
              </p:cNvPr>
              <p:cNvSpPr>
                <a:spLocks noChangeArrowheads="1"/>
              </p:cNvSpPr>
              <p:nvPr/>
            </p:nvSpPr>
            <p:spPr bwMode="auto">
              <a:xfrm>
                <a:off x="566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60" name="Rectangle 64">
              <a:extLst>
                <a:ext uri="{FF2B5EF4-FFF2-40B4-BE49-F238E27FC236}">
                  <a16:creationId xmlns:a16="http://schemas.microsoft.com/office/drawing/2014/main" id="{D5B9E110-DF3E-4561-A5A0-29EB84DEA309}"/>
                </a:ext>
              </a:extLst>
            </p:cNvPr>
            <p:cNvSpPr>
              <a:spLocks noChangeArrowheads="1"/>
            </p:cNvSpPr>
            <p:nvPr userDrawn="1"/>
          </p:nvSpPr>
          <p:spPr bwMode="auto">
            <a:xfrm>
              <a:off x="429" y="0"/>
              <a:ext cx="5331" cy="4320"/>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Rectangle 65">
              <a:extLst>
                <a:ext uri="{FF2B5EF4-FFF2-40B4-BE49-F238E27FC236}">
                  <a16:creationId xmlns:a16="http://schemas.microsoft.com/office/drawing/2014/main" id="{A8D1A953-2E39-42F4-9DA2-1B11B2AC6562}"/>
                </a:ext>
              </a:extLst>
            </p:cNvPr>
            <p:cNvSpPr>
              <a:spLocks noChangeArrowheads="1"/>
            </p:cNvSpPr>
            <p:nvPr userDrawn="1"/>
          </p:nvSpPr>
          <p:spPr bwMode="auto">
            <a:xfrm>
              <a:off x="0" y="0"/>
              <a:ext cx="5760" cy="321"/>
            </a:xfrm>
            <a:prstGeom prst="rect">
              <a:avLst/>
            </a:prstGeom>
            <a:solidFill>
              <a:schemeClr val="hlink">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62" name="Rectangle 66">
            <a:extLst>
              <a:ext uri="{FF2B5EF4-FFF2-40B4-BE49-F238E27FC236}">
                <a16:creationId xmlns:a16="http://schemas.microsoft.com/office/drawing/2014/main" id="{7C83DF13-55A3-4886-8352-A69C324677CA}"/>
              </a:ext>
            </a:extLst>
          </p:cNvPr>
          <p:cNvSpPr>
            <a:spLocks noChangeArrowheads="1"/>
          </p:cNvSpPr>
          <p:nvPr/>
        </p:nvSpPr>
        <p:spPr bwMode="auto">
          <a:xfrm>
            <a:off x="3505200" y="2590800"/>
            <a:ext cx="4892675" cy="76200"/>
          </a:xfrm>
          <a:prstGeom prst="rect">
            <a:avLst/>
          </a:prstGeom>
          <a:solidFill>
            <a:schemeClr val="hlink">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4163" name="Rectangle 67">
            <a:extLst>
              <a:ext uri="{FF2B5EF4-FFF2-40B4-BE49-F238E27FC236}">
                <a16:creationId xmlns:a16="http://schemas.microsoft.com/office/drawing/2014/main" id="{782B3801-0603-47CF-9835-5DE440C5390F}"/>
              </a:ext>
            </a:extLst>
          </p:cNvPr>
          <p:cNvSpPr>
            <a:spLocks noGrp="1" noChangeArrowheads="1"/>
          </p:cNvSpPr>
          <p:nvPr>
            <p:ph type="ctrTitle" sz="quarter"/>
          </p:nvPr>
        </p:nvSpPr>
        <p:spPr>
          <a:xfrm>
            <a:off x="779463" y="1096963"/>
            <a:ext cx="7678737" cy="1431925"/>
          </a:xfrm>
        </p:spPr>
        <p:txBody>
          <a:bodyPr/>
          <a:lstStyle>
            <a:lvl1pPr algn="r">
              <a:defRPr/>
            </a:lvl1pPr>
          </a:lstStyle>
          <a:p>
            <a:pPr lvl="0"/>
            <a:r>
              <a:rPr lang="zh-CN" altLang="en-US" noProof="0"/>
              <a:t>单击此处编辑母版标题样式</a:t>
            </a:r>
          </a:p>
        </p:txBody>
      </p:sp>
      <p:sp>
        <p:nvSpPr>
          <p:cNvPr id="4164" name="Rectangle 68">
            <a:extLst>
              <a:ext uri="{FF2B5EF4-FFF2-40B4-BE49-F238E27FC236}">
                <a16:creationId xmlns:a16="http://schemas.microsoft.com/office/drawing/2014/main" id="{8F6B2C2B-298C-41A0-98A7-6B82DC855938}"/>
              </a:ext>
            </a:extLst>
          </p:cNvPr>
          <p:cNvSpPr>
            <a:spLocks noGrp="1" noChangeArrowheads="1"/>
          </p:cNvSpPr>
          <p:nvPr>
            <p:ph type="subTitle" sz="quarter" idx="1"/>
          </p:nvPr>
        </p:nvSpPr>
        <p:spPr>
          <a:xfrm>
            <a:off x="4021138" y="2860675"/>
            <a:ext cx="4437062" cy="3114675"/>
          </a:xfrm>
        </p:spPr>
        <p:txBody>
          <a:bodyPr/>
          <a:lstStyle>
            <a:lvl1pPr marL="0" indent="0">
              <a:buFont typeface="Wingdings" panose="05000000000000000000" pitchFamily="2" charset="2"/>
              <a:buNone/>
              <a:defRPr/>
            </a:lvl1pPr>
          </a:lstStyle>
          <a:p>
            <a:pPr lvl="0"/>
            <a:r>
              <a:rPr lang="zh-CN" altLang="en-US" noProof="0"/>
              <a:t>单击此处编辑母版副标题样式</a:t>
            </a:r>
          </a:p>
        </p:txBody>
      </p:sp>
      <p:sp>
        <p:nvSpPr>
          <p:cNvPr id="4165" name="Rectangle 69">
            <a:extLst>
              <a:ext uri="{FF2B5EF4-FFF2-40B4-BE49-F238E27FC236}">
                <a16:creationId xmlns:a16="http://schemas.microsoft.com/office/drawing/2014/main" id="{EE262EA6-E936-4468-9B5D-1DEE7CF12E36}"/>
              </a:ext>
            </a:extLst>
          </p:cNvPr>
          <p:cNvSpPr>
            <a:spLocks noGrp="1" noChangeArrowheads="1"/>
          </p:cNvSpPr>
          <p:nvPr>
            <p:ph type="dt" sz="quarter" idx="2"/>
          </p:nvPr>
        </p:nvSpPr>
        <p:spPr>
          <a:xfrm>
            <a:off x="685800" y="6248400"/>
            <a:ext cx="1905000" cy="457200"/>
          </a:xfrm>
        </p:spPr>
        <p:txBody>
          <a:bodyPr/>
          <a:lstStyle>
            <a:lvl1pPr>
              <a:defRPr/>
            </a:lvl1pPr>
          </a:lstStyle>
          <a:p>
            <a:endParaRPr lang="en-US" altLang="zh-CN"/>
          </a:p>
        </p:txBody>
      </p:sp>
      <p:sp>
        <p:nvSpPr>
          <p:cNvPr id="4166" name="Rectangle 70">
            <a:extLst>
              <a:ext uri="{FF2B5EF4-FFF2-40B4-BE49-F238E27FC236}">
                <a16:creationId xmlns:a16="http://schemas.microsoft.com/office/drawing/2014/main" id="{3F69BE85-F836-45C3-B273-0AB4AA360F1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4167" name="Rectangle 71">
            <a:extLst>
              <a:ext uri="{FF2B5EF4-FFF2-40B4-BE49-F238E27FC236}">
                <a16:creationId xmlns:a16="http://schemas.microsoft.com/office/drawing/2014/main" id="{DCAECC44-12B6-4C27-B4C6-85F2ED3D97FA}"/>
              </a:ext>
            </a:extLst>
          </p:cNvPr>
          <p:cNvSpPr>
            <a:spLocks noGrp="1" noChangeArrowheads="1"/>
          </p:cNvSpPr>
          <p:nvPr>
            <p:ph type="sldNum" sz="quarter" idx="4"/>
          </p:nvPr>
        </p:nvSpPr>
        <p:spPr>
          <a:xfrm>
            <a:off x="6553200" y="6248400"/>
            <a:ext cx="1905000" cy="457200"/>
          </a:xfrm>
        </p:spPr>
        <p:txBody>
          <a:bodyPr/>
          <a:lstStyle>
            <a:lvl1pPr>
              <a:defRPr/>
            </a:lvl1pPr>
          </a:lstStyle>
          <a:p>
            <a:fld id="{6119F0F5-4AAF-4975-82BF-8A4F5FBE6330}" type="slidenum">
              <a:rPr lang="en-US" altLang="zh-CN"/>
              <a:pPr/>
              <a:t>‹#›</a:t>
            </a:fld>
            <a:endParaRPr lang="en-US" altLang="zh-CN"/>
          </a:p>
        </p:txBody>
      </p:sp>
    </p:spTree>
    <p:extLst>
      <p:ext uri="{BB962C8B-B14F-4D97-AF65-F5344CB8AC3E}">
        <p14:creationId xmlns:p14="http://schemas.microsoft.com/office/powerpoint/2010/main" val="3149252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D0020-65E9-48E7-8889-1D3BCF8B125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26AF80-4123-4DB7-9E20-C5FDC28824F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6675427-3969-4AD9-896A-49DB1F8FA1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81A32AC-46E7-491F-84CA-9C93EE68BA6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83074F-F4E1-4EF1-A0C0-5992835057FC}"/>
              </a:ext>
            </a:extLst>
          </p:cNvPr>
          <p:cNvSpPr>
            <a:spLocks noGrp="1"/>
          </p:cNvSpPr>
          <p:nvPr>
            <p:ph type="sldNum" sz="quarter" idx="12"/>
          </p:nvPr>
        </p:nvSpPr>
        <p:spPr/>
        <p:txBody>
          <a:bodyPr/>
          <a:lstStyle>
            <a:lvl1pPr>
              <a:defRPr/>
            </a:lvl1pPr>
          </a:lstStyle>
          <a:p>
            <a:fld id="{2EE765FA-161F-4D82-ABBF-93C3D09FFB97}" type="slidenum">
              <a:rPr lang="en-US" altLang="zh-CN"/>
              <a:pPr/>
              <a:t>‹#›</a:t>
            </a:fld>
            <a:endParaRPr lang="en-US" altLang="zh-CN"/>
          </a:p>
        </p:txBody>
      </p:sp>
    </p:spTree>
    <p:extLst>
      <p:ext uri="{BB962C8B-B14F-4D97-AF65-F5344CB8AC3E}">
        <p14:creationId xmlns:p14="http://schemas.microsoft.com/office/powerpoint/2010/main" val="30028416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5E4365-129A-40A9-AE28-9C3BABDB65D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9E0566A-3E92-486B-9B34-6ADB30C2A0C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3E619788-640A-4DDE-B4FD-50A44EE9214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79CB5A-3612-47A1-BABE-B34C39C9E3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5F04530-3C48-4600-BD1D-BEFCAAF3A648}"/>
              </a:ext>
            </a:extLst>
          </p:cNvPr>
          <p:cNvSpPr>
            <a:spLocks noGrp="1"/>
          </p:cNvSpPr>
          <p:nvPr>
            <p:ph type="sldNum" sz="quarter" idx="12"/>
          </p:nvPr>
        </p:nvSpPr>
        <p:spPr/>
        <p:txBody>
          <a:bodyPr/>
          <a:lstStyle>
            <a:lvl1pPr>
              <a:defRPr/>
            </a:lvl1pPr>
          </a:lstStyle>
          <a:p>
            <a:fld id="{17CCBBB2-08EF-450C-AEC8-C1F977ED49D5}" type="slidenum">
              <a:rPr lang="en-US" altLang="zh-CN"/>
              <a:pPr/>
              <a:t>‹#›</a:t>
            </a:fld>
            <a:endParaRPr lang="en-US" altLang="zh-CN"/>
          </a:p>
        </p:txBody>
      </p:sp>
    </p:spTree>
    <p:extLst>
      <p:ext uri="{BB962C8B-B14F-4D97-AF65-F5344CB8AC3E}">
        <p14:creationId xmlns:p14="http://schemas.microsoft.com/office/powerpoint/2010/main" val="9763222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14AD2-9EE2-4EB3-8757-4FA645058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C9E49F-A9E6-4EAF-A010-DB0311C5BC7C}"/>
              </a:ext>
            </a:extLst>
          </p:cNvPr>
          <p:cNvSpPr>
            <a:spLocks noGrp="1"/>
          </p:cNvSpPr>
          <p:nvPr>
            <p:ph sz="half" idx="1"/>
          </p:nvPr>
        </p:nvSpPr>
        <p:spPr>
          <a:xfrm>
            <a:off x="912813" y="1905000"/>
            <a:ext cx="3978275" cy="4191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948D4C9-58F5-4A7B-868D-E29DCA48D129}"/>
              </a:ext>
            </a:extLst>
          </p:cNvPr>
          <p:cNvSpPr>
            <a:spLocks noGrp="1"/>
          </p:cNvSpPr>
          <p:nvPr>
            <p:ph sz="half" idx="2"/>
          </p:nvPr>
        </p:nvSpPr>
        <p:spPr>
          <a:xfrm>
            <a:off x="5043488" y="1905000"/>
            <a:ext cx="3979862" cy="4191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94B5CFC-351C-43D8-B716-704A0ABAF1D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0125270-CD71-4068-9EC0-2C479D26D69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3D1DFB4-3739-47B2-AB02-4B2C80E74797}"/>
              </a:ext>
            </a:extLst>
          </p:cNvPr>
          <p:cNvSpPr>
            <a:spLocks noGrp="1"/>
          </p:cNvSpPr>
          <p:nvPr>
            <p:ph type="sldNum" sz="quarter" idx="12"/>
          </p:nvPr>
        </p:nvSpPr>
        <p:spPr/>
        <p:txBody>
          <a:bodyPr/>
          <a:lstStyle>
            <a:lvl1pPr>
              <a:defRPr/>
            </a:lvl1pPr>
          </a:lstStyle>
          <a:p>
            <a:fld id="{946F8AB0-5813-4B08-BDE6-1BD1FF3190BE}" type="slidenum">
              <a:rPr lang="en-US" altLang="zh-CN"/>
              <a:pPr/>
              <a:t>‹#›</a:t>
            </a:fld>
            <a:endParaRPr lang="en-US" altLang="zh-CN"/>
          </a:p>
        </p:txBody>
      </p:sp>
    </p:spTree>
    <p:extLst>
      <p:ext uri="{BB962C8B-B14F-4D97-AF65-F5344CB8AC3E}">
        <p14:creationId xmlns:p14="http://schemas.microsoft.com/office/powerpoint/2010/main" val="1215249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AA2C8-D2F4-4515-A40E-C1A8EEAD07A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14C7973-64FA-4330-AF28-B780E2655DA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5B291E6-68C1-4C93-AF32-37758C2C37C7}"/>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5239872-577C-41DD-BEEF-1DEF30A2033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E5FD17F-1933-4AC8-B15C-68E1AADAACD1}"/>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10B070B-855A-46EE-8C77-58BD78CA3A1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64824C8-907B-4BF8-9D53-1DEE32FFEB0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4C4DC97-61E7-48D4-81A3-99979CF99191}"/>
              </a:ext>
            </a:extLst>
          </p:cNvPr>
          <p:cNvSpPr>
            <a:spLocks noGrp="1"/>
          </p:cNvSpPr>
          <p:nvPr>
            <p:ph type="sldNum" sz="quarter" idx="12"/>
          </p:nvPr>
        </p:nvSpPr>
        <p:spPr/>
        <p:txBody>
          <a:bodyPr/>
          <a:lstStyle>
            <a:lvl1pPr>
              <a:defRPr/>
            </a:lvl1pPr>
          </a:lstStyle>
          <a:p>
            <a:fld id="{FB406663-6B34-4161-BE6B-6F87B2BB5CFC}" type="slidenum">
              <a:rPr lang="en-US" altLang="zh-CN"/>
              <a:pPr/>
              <a:t>‹#›</a:t>
            </a:fld>
            <a:endParaRPr lang="en-US" altLang="zh-CN"/>
          </a:p>
        </p:txBody>
      </p:sp>
    </p:spTree>
    <p:extLst>
      <p:ext uri="{BB962C8B-B14F-4D97-AF65-F5344CB8AC3E}">
        <p14:creationId xmlns:p14="http://schemas.microsoft.com/office/powerpoint/2010/main" val="29531667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3CB940-D086-4B14-87FF-23128A9554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A20FCA-8A04-4C41-880C-083D3514110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E7A371-18A9-4C33-87AD-DC5E119B5E2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1234481-84B6-4AC2-9F63-2D1EC62CE430}"/>
              </a:ext>
            </a:extLst>
          </p:cNvPr>
          <p:cNvSpPr>
            <a:spLocks noGrp="1"/>
          </p:cNvSpPr>
          <p:nvPr>
            <p:ph type="sldNum" sz="quarter" idx="12"/>
          </p:nvPr>
        </p:nvSpPr>
        <p:spPr/>
        <p:txBody>
          <a:bodyPr/>
          <a:lstStyle>
            <a:lvl1pPr>
              <a:defRPr/>
            </a:lvl1pPr>
          </a:lstStyle>
          <a:p>
            <a:fld id="{790BBD2A-38C9-41D1-A050-DF7CEB0B4B03}" type="slidenum">
              <a:rPr lang="en-US" altLang="zh-CN"/>
              <a:pPr/>
              <a:t>‹#›</a:t>
            </a:fld>
            <a:endParaRPr lang="en-US" altLang="zh-CN"/>
          </a:p>
        </p:txBody>
      </p:sp>
    </p:spTree>
    <p:extLst>
      <p:ext uri="{BB962C8B-B14F-4D97-AF65-F5344CB8AC3E}">
        <p14:creationId xmlns:p14="http://schemas.microsoft.com/office/powerpoint/2010/main" val="2658900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rgbClr val="002060"/>
                </a:solidFill>
              </a:defRPr>
            </a:lvl1pPr>
          </a:lstStyle>
          <a:p>
            <a:r>
              <a:rPr kumimoji="0" lang="zh-CN" altLang="en-US" sz="5400" b="1" i="0" u="none" strike="noStrike" kern="0" cap="none" spc="0" normalizeH="0" baseline="0" noProof="0" dirty="0">
                <a:ln>
                  <a:noFill/>
                </a:ln>
                <a:solidFill>
                  <a:srgbClr val="002060"/>
                </a:solidFill>
                <a:effectLst/>
                <a:uLnTx/>
                <a:uFillTx/>
                <a:latin typeface="大黑体" charset="-122"/>
                <a:ea typeface="大黑体" charset="-122"/>
                <a:cs typeface="+mj-cs"/>
              </a:rPr>
              <a:t>传输距离和传输方式</a:t>
            </a:r>
            <a:endParaRPr lang="zh-CN" altLang="en-US" dirty="0"/>
          </a:p>
        </p:txBody>
      </p:sp>
      <p:sp>
        <p:nvSpPr>
          <p:cNvPr id="3" name="内容占位符 2"/>
          <p:cNvSpPr>
            <a:spLocks noGrp="1"/>
          </p:cNvSpPr>
          <p:nvPr>
            <p:ph sz="half" idx="1" hasCustomPrompt="1"/>
          </p:nvPr>
        </p:nvSpPr>
        <p:spPr>
          <a:xfrm>
            <a:off x="838200" y="1905000"/>
            <a:ext cx="3810000" cy="4114800"/>
          </a:xfrm>
        </p:spPr>
        <p:txBody>
          <a:bodyPr/>
          <a:lstStyle>
            <a:lvl1pPr marL="342900" marR="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None/>
              <a:tabLs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中继（或称接力）方式</a:t>
            </a:r>
          </a:p>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－有源中继</a:t>
            </a:r>
          </a:p>
        </p:txBody>
      </p:sp>
      <p:sp>
        <p:nvSpPr>
          <p:cNvPr id="4" name="内容占位符 3"/>
          <p:cNvSpPr>
            <a:spLocks noGrp="1"/>
          </p:cNvSpPr>
          <p:nvPr>
            <p:ph sz="half" idx="2" hasCustomPrompt="1"/>
          </p:nvPr>
        </p:nvSpPr>
        <p:spPr>
          <a:xfrm>
            <a:off x="4800600" y="1905000"/>
            <a:ext cx="3810000" cy="4114800"/>
          </a:xfrm>
        </p:spPr>
        <p:txBody>
          <a:bodyPr/>
          <a:lstStyle>
            <a:lvl1pPr marL="342900" marR="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Char char="l"/>
              <a:tabLs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Char char="l"/>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中继（或称接力）方式</a:t>
            </a:r>
          </a:p>
          <a:p>
            <a:pPr marL="342900" marR="0" lvl="0" indent="-342900" algn="l" defTabSz="914400" rtl="0" eaLnBrk="1" fontAlgn="base" latinLnBrk="0" hangingPunct="1">
              <a:lnSpc>
                <a:spcPct val="100000"/>
              </a:lnSpc>
              <a:spcBef>
                <a:spcPct val="20000"/>
              </a:spcBef>
              <a:spcAft>
                <a:spcPct val="0"/>
              </a:spcAft>
              <a:buClr>
                <a:srgbClr val="40458C"/>
              </a:buClr>
              <a:buSzPct val="110000"/>
              <a:buFont typeface="Wingdings" panose="05000000000000000000" pitchFamily="2" charset="2"/>
              <a:buNone/>
              <a:tabLst/>
              <a:defRPr/>
            </a:pPr>
            <a:r>
              <a:rPr kumimoji="0" lang="zh-CN" altLang="en-US" sz="2400" b="1" i="0" u="none" strike="noStrike" kern="0" cap="none" spc="0" normalizeH="0" baseline="0" noProof="0" dirty="0">
                <a:ln>
                  <a:noFill/>
                </a:ln>
                <a:solidFill>
                  <a:srgbClr val="40458C"/>
                </a:solidFill>
                <a:effectLst/>
                <a:uLnTx/>
                <a:uFillTx/>
                <a:latin typeface="大黑体" charset="-122"/>
                <a:ea typeface="大黑体" charset="-122"/>
                <a:cs typeface="+mn-cs"/>
              </a:rPr>
              <a:t>	－有源中继</a:t>
            </a:r>
          </a:p>
        </p:txBody>
      </p:sp>
      <p:sp>
        <p:nvSpPr>
          <p:cNvPr id="5"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2"/>
          </p:nvPr>
        </p:nvSpPr>
        <p:spPr>
          <a:ln/>
        </p:spPr>
        <p:txBody>
          <a:bodyPr/>
          <a:lstStyle>
            <a:lvl1pPr>
              <a:defRPr/>
            </a:lvl1pPr>
          </a:lstStyle>
          <a:p>
            <a:pPr>
              <a:defRPr/>
            </a:pPr>
            <a:fld id="{42C2124E-4305-439F-9E8E-E4DD4F7A145B}" type="slidenum">
              <a:rPr lang="zh-CN" altLang="en-GB"/>
              <a:pPr>
                <a:defRPr/>
              </a:pPr>
              <a:t>‹#›</a:t>
            </a:fld>
            <a:endParaRPr lang="en-GB"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514B96-3B1B-4393-AD8A-EA31710070F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F0D1541-4F20-4BBD-82D7-1687B32FBC4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344ABA3-7978-4721-9042-E7FA5CF63720}"/>
              </a:ext>
            </a:extLst>
          </p:cNvPr>
          <p:cNvSpPr>
            <a:spLocks noGrp="1"/>
          </p:cNvSpPr>
          <p:nvPr>
            <p:ph type="sldNum" sz="quarter" idx="12"/>
          </p:nvPr>
        </p:nvSpPr>
        <p:spPr/>
        <p:txBody>
          <a:bodyPr/>
          <a:lstStyle>
            <a:lvl1pPr>
              <a:defRPr/>
            </a:lvl1pPr>
          </a:lstStyle>
          <a:p>
            <a:fld id="{3B767BAA-F99F-42CD-9E58-E6D506BA3D03}" type="slidenum">
              <a:rPr lang="en-US" altLang="zh-CN"/>
              <a:pPr/>
              <a:t>‹#›</a:t>
            </a:fld>
            <a:endParaRPr lang="en-US" altLang="zh-CN"/>
          </a:p>
        </p:txBody>
      </p:sp>
    </p:spTree>
    <p:extLst>
      <p:ext uri="{BB962C8B-B14F-4D97-AF65-F5344CB8AC3E}">
        <p14:creationId xmlns:p14="http://schemas.microsoft.com/office/powerpoint/2010/main" val="1789729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C895E-3B88-416B-BC4E-159E3BFEA32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7741E3-F95A-4DEF-965F-6133649B49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3DB5A5F-A80A-4907-8915-CBCF0CA8431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5A818A-91A0-497E-83F4-C8CF05631A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318A554-2223-4AB1-85E8-82EF7AFBC6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065820-A697-4F7D-B94F-CB762865AF4D}"/>
              </a:ext>
            </a:extLst>
          </p:cNvPr>
          <p:cNvSpPr>
            <a:spLocks noGrp="1"/>
          </p:cNvSpPr>
          <p:nvPr>
            <p:ph type="sldNum" sz="quarter" idx="12"/>
          </p:nvPr>
        </p:nvSpPr>
        <p:spPr/>
        <p:txBody>
          <a:bodyPr/>
          <a:lstStyle>
            <a:lvl1pPr>
              <a:defRPr/>
            </a:lvl1pPr>
          </a:lstStyle>
          <a:p>
            <a:fld id="{33AC3E76-FAD0-4626-9DC3-2224EB2E8A6B}" type="slidenum">
              <a:rPr lang="en-US" altLang="zh-CN"/>
              <a:pPr/>
              <a:t>‹#›</a:t>
            </a:fld>
            <a:endParaRPr lang="en-US" altLang="zh-CN"/>
          </a:p>
        </p:txBody>
      </p:sp>
    </p:spTree>
    <p:extLst>
      <p:ext uri="{BB962C8B-B14F-4D97-AF65-F5344CB8AC3E}">
        <p14:creationId xmlns:p14="http://schemas.microsoft.com/office/powerpoint/2010/main" val="29139247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B222-8E03-4A2D-8890-186D47E5AA0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465B6CC-D6F5-4E79-BC20-7D96E2F477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6129B8-ABD4-4B2B-AE95-64B744841FA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7A0A13D-D1A6-4873-8630-DA2C8F18DF0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D5BAC8F-0F65-426E-9F83-CDAE2F77B02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DF0101-79F4-4A93-89C6-03362B209780}"/>
              </a:ext>
            </a:extLst>
          </p:cNvPr>
          <p:cNvSpPr>
            <a:spLocks noGrp="1"/>
          </p:cNvSpPr>
          <p:nvPr>
            <p:ph type="sldNum" sz="quarter" idx="12"/>
          </p:nvPr>
        </p:nvSpPr>
        <p:spPr/>
        <p:txBody>
          <a:bodyPr/>
          <a:lstStyle>
            <a:lvl1pPr>
              <a:defRPr/>
            </a:lvl1pPr>
          </a:lstStyle>
          <a:p>
            <a:fld id="{E628F82E-58F9-46F6-B6AD-D6C4C314E4CC}" type="slidenum">
              <a:rPr lang="en-US" altLang="zh-CN"/>
              <a:pPr/>
              <a:t>‹#›</a:t>
            </a:fld>
            <a:endParaRPr lang="en-US" altLang="zh-CN"/>
          </a:p>
        </p:txBody>
      </p:sp>
    </p:spTree>
    <p:extLst>
      <p:ext uri="{BB962C8B-B14F-4D97-AF65-F5344CB8AC3E}">
        <p14:creationId xmlns:p14="http://schemas.microsoft.com/office/powerpoint/2010/main" val="16378130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3F699-3FF9-4E98-A417-D4084D359D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49C27BA-BE59-4E60-8A3E-AE7C85798BE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E0749D2-523D-4892-BC65-708B24CF94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2AFB1D9-26AC-4B3B-B8FB-85F3592ACC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55751B-50C9-458F-B840-0CD83FD65ED8}"/>
              </a:ext>
            </a:extLst>
          </p:cNvPr>
          <p:cNvSpPr>
            <a:spLocks noGrp="1"/>
          </p:cNvSpPr>
          <p:nvPr>
            <p:ph type="sldNum" sz="quarter" idx="12"/>
          </p:nvPr>
        </p:nvSpPr>
        <p:spPr/>
        <p:txBody>
          <a:bodyPr/>
          <a:lstStyle>
            <a:lvl1pPr>
              <a:defRPr/>
            </a:lvl1pPr>
          </a:lstStyle>
          <a:p>
            <a:fld id="{D9E9BBC9-C6B7-49AE-95DC-012E11C5904F}" type="slidenum">
              <a:rPr lang="en-US" altLang="zh-CN"/>
              <a:pPr/>
              <a:t>‹#›</a:t>
            </a:fld>
            <a:endParaRPr lang="en-US" altLang="zh-CN"/>
          </a:p>
        </p:txBody>
      </p:sp>
    </p:spTree>
    <p:extLst>
      <p:ext uri="{BB962C8B-B14F-4D97-AF65-F5344CB8AC3E}">
        <p14:creationId xmlns:p14="http://schemas.microsoft.com/office/powerpoint/2010/main" val="39252043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272F6A-2912-4048-8091-C66CE59CFFCE}"/>
              </a:ext>
            </a:extLst>
          </p:cNvPr>
          <p:cNvSpPr>
            <a:spLocks noGrp="1"/>
          </p:cNvSpPr>
          <p:nvPr>
            <p:ph type="title" orient="vert"/>
          </p:nvPr>
        </p:nvSpPr>
        <p:spPr>
          <a:xfrm>
            <a:off x="6994525" y="192088"/>
            <a:ext cx="2039938" cy="59039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EFAF75-4C09-4219-AA37-91D7DB867778}"/>
              </a:ext>
            </a:extLst>
          </p:cNvPr>
          <p:cNvSpPr>
            <a:spLocks noGrp="1"/>
          </p:cNvSpPr>
          <p:nvPr>
            <p:ph type="body" orient="vert" idx="1"/>
          </p:nvPr>
        </p:nvSpPr>
        <p:spPr>
          <a:xfrm>
            <a:off x="871538" y="192088"/>
            <a:ext cx="5970587" cy="590391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623CE4C-3208-45CB-83A4-2BD7559D9E8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B9CA40D-4E53-41D4-B099-4CA32B3A2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42A6173-7F3D-4FC0-B873-5726846B5F49}"/>
              </a:ext>
            </a:extLst>
          </p:cNvPr>
          <p:cNvSpPr>
            <a:spLocks noGrp="1"/>
          </p:cNvSpPr>
          <p:nvPr>
            <p:ph type="sldNum" sz="quarter" idx="12"/>
          </p:nvPr>
        </p:nvSpPr>
        <p:spPr/>
        <p:txBody>
          <a:bodyPr/>
          <a:lstStyle>
            <a:lvl1pPr>
              <a:defRPr/>
            </a:lvl1pPr>
          </a:lstStyle>
          <a:p>
            <a:fld id="{135344C6-6474-4A16-BF17-D3E0CB2494F9}" type="slidenum">
              <a:rPr lang="en-US" altLang="zh-CN"/>
              <a:pPr/>
              <a:t>‹#›</a:t>
            </a:fld>
            <a:endParaRPr lang="en-US" altLang="zh-CN"/>
          </a:p>
        </p:txBody>
      </p:sp>
    </p:spTree>
    <p:extLst>
      <p:ext uri="{BB962C8B-B14F-4D97-AF65-F5344CB8AC3E}">
        <p14:creationId xmlns:p14="http://schemas.microsoft.com/office/powerpoint/2010/main" val="1674994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9" name="Rectangle 67"/>
          <p:cNvSpPr>
            <a:spLocks noGrp="1" noChangeArrowheads="1"/>
          </p:cNvSpPr>
          <p:nvPr>
            <p:ph type="sldNum" sz="quarter" idx="12"/>
          </p:nvPr>
        </p:nvSpPr>
        <p:spPr>
          <a:ln/>
        </p:spPr>
        <p:txBody>
          <a:bodyPr/>
          <a:lstStyle>
            <a:lvl1pPr>
              <a:defRPr/>
            </a:lvl1pPr>
          </a:lstStyle>
          <a:p>
            <a:pPr>
              <a:defRPr/>
            </a:pPr>
            <a:fld id="{764AF208-18DB-45A4-9234-D35695F12892}" type="slidenum">
              <a:rPr lang="zh-CN" altLang="en-GB"/>
              <a:pPr>
                <a:defRPr/>
              </a:pPr>
              <a:t>‹#›</a:t>
            </a:fld>
            <a:endParaRPr lang="en-GB"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4"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5" name="Rectangle 67"/>
          <p:cNvSpPr>
            <a:spLocks noGrp="1" noChangeArrowheads="1"/>
          </p:cNvSpPr>
          <p:nvPr>
            <p:ph type="sldNum" sz="quarter" idx="12"/>
          </p:nvPr>
        </p:nvSpPr>
        <p:spPr>
          <a:ln/>
        </p:spPr>
        <p:txBody>
          <a:bodyPr/>
          <a:lstStyle>
            <a:lvl1pPr>
              <a:defRPr/>
            </a:lvl1pPr>
          </a:lstStyle>
          <a:p>
            <a:pPr>
              <a:defRPr/>
            </a:pPr>
            <a:fld id="{6F65E408-839F-4B1F-9370-957B729FC541}" type="slidenum">
              <a:rPr lang="zh-CN" altLang="en-GB"/>
              <a:pPr>
                <a:defRPr/>
              </a:pPr>
              <a:t>‹#›</a:t>
            </a:fld>
            <a:endParaRPr lang="en-GB"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4" name="Rectangle 67"/>
          <p:cNvSpPr>
            <a:spLocks noGrp="1" noChangeArrowheads="1"/>
          </p:cNvSpPr>
          <p:nvPr>
            <p:ph type="sldNum" sz="quarter" idx="12"/>
          </p:nvPr>
        </p:nvSpPr>
        <p:spPr>
          <a:ln/>
        </p:spPr>
        <p:txBody>
          <a:bodyPr/>
          <a:lstStyle>
            <a:lvl1pPr>
              <a:defRPr/>
            </a:lvl1pPr>
          </a:lstStyle>
          <a:p>
            <a:pPr>
              <a:defRPr/>
            </a:pPr>
            <a:fld id="{F13EC1A2-80CC-4BEA-A8B9-2E1E540E6C1F}" type="slidenum">
              <a:rPr lang="zh-CN" altLang="en-GB"/>
              <a:pPr>
                <a:defRPr/>
              </a:pPr>
              <a:t>‹#›</a:t>
            </a:fld>
            <a:endParaRPr lang="en-GB"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2"/>
          </p:nvPr>
        </p:nvSpPr>
        <p:spPr>
          <a:ln/>
        </p:spPr>
        <p:txBody>
          <a:bodyPr/>
          <a:lstStyle>
            <a:lvl1pPr>
              <a:defRPr/>
            </a:lvl1pPr>
          </a:lstStyle>
          <a:p>
            <a:pPr>
              <a:defRPr/>
            </a:pPr>
            <a:fld id="{531FDE55-10AC-4980-9330-4E70D7DE2A23}" type="slidenum">
              <a:rPr lang="zh-CN" altLang="en-GB"/>
              <a:pPr>
                <a:defRPr/>
              </a:pPr>
              <a:t>‹#›</a:t>
            </a:fld>
            <a:endParaRPr lang="en-GB"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en-GB"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67"/>
          <p:cNvSpPr>
            <a:spLocks noGrp="1" noChangeArrowheads="1"/>
          </p:cNvSpPr>
          <p:nvPr>
            <p:ph type="sldNum" sz="quarter" idx="12"/>
          </p:nvPr>
        </p:nvSpPr>
        <p:spPr>
          <a:ln/>
        </p:spPr>
        <p:txBody>
          <a:bodyPr/>
          <a:lstStyle>
            <a:lvl1pPr>
              <a:defRPr/>
            </a:lvl1pPr>
          </a:lstStyle>
          <a:p>
            <a:pPr>
              <a:defRPr/>
            </a:pPr>
            <a:fld id="{27573024-E5E6-400F-A5C9-33643BA14E1C}" type="slidenum">
              <a:rPr lang="zh-CN" altLang="en-GB"/>
              <a:pPr>
                <a:defRPr/>
              </a:pPr>
              <a:t>‹#›</a:t>
            </a:fld>
            <a:endParaRPr lang="en-GB"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245"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46"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47"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2"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49"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0"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2"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3"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4"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4"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5"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7"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8"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59"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0"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1"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2"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3"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4"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5"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6"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grpSp>
            <p:nvGrpSpPr>
              <p:cNvPr id="1040" name="Group 27"/>
              <p:cNvGrpSpPr>
                <a:grpSpLocks/>
              </p:cNvGrpSpPr>
              <p:nvPr/>
            </p:nvGrpSpPr>
            <p:grpSpPr bwMode="auto">
              <a:xfrm>
                <a:off x="192" y="0"/>
                <a:ext cx="5376" cy="4320"/>
                <a:chOff x="192" y="0"/>
                <a:chExt cx="5376" cy="4320"/>
              </a:xfrm>
            </p:grpSpPr>
            <p:sp>
              <p:nvSpPr>
                <p:cNvPr id="10268"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69"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0"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1"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2"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3"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4"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5"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6"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7"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8"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79"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0"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1"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2"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3"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4"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5"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6"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7"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8"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89"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0"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1"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2"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3"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4"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5"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296"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grpSp>
        <p:sp>
          <p:nvSpPr>
            <p:cNvPr id="10297"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sp>
          <p:nvSpPr>
            <p:cNvPr id="10298" name="Line 58"/>
            <p:cNvSpPr>
              <a:spLocks noChangeShapeType="1"/>
            </p:cNvSpPr>
            <p:nvPr/>
          </p:nvSpPr>
          <p:spPr bwMode="ltGray">
            <a:xfrm>
              <a:off x="5568" y="0"/>
              <a:ext cx="0" cy="1488"/>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grpSp>
          <p:nvGrpSpPr>
            <p:cNvPr id="1035" name="Group 59"/>
            <p:cNvGrpSpPr>
              <a:grpSpLocks/>
            </p:cNvGrpSpPr>
            <p:nvPr/>
          </p:nvGrpSpPr>
          <p:grpSpPr bwMode="auto">
            <a:xfrm>
              <a:off x="261" y="892"/>
              <a:ext cx="1124" cy="1464"/>
              <a:chOff x="96" y="916"/>
              <a:chExt cx="2208" cy="2876"/>
            </a:xfrm>
          </p:grpSpPr>
          <p:sp>
            <p:nvSpPr>
              <p:cNvPr id="10300" name="Line 60"/>
              <p:cNvSpPr>
                <a:spLocks noChangeShapeType="1"/>
              </p:cNvSpPr>
              <p:nvPr/>
            </p:nvSpPr>
            <p:spPr bwMode="ltGray">
              <a:xfrm flipH="1">
                <a:off x="96" y="1038"/>
                <a:ext cx="2208" cy="0"/>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301" name="Line 61"/>
              <p:cNvSpPr>
                <a:spLocks noChangeShapeType="1"/>
              </p:cNvSpPr>
              <p:nvPr/>
            </p:nvSpPr>
            <p:spPr bwMode="ltGray">
              <a:xfrm>
                <a:off x="336" y="920"/>
                <a:ext cx="0" cy="2872"/>
              </a:xfrm>
              <a:prstGeom prst="line">
                <a:avLst/>
              </a:pr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000000">
                        <a:alpha val="43137"/>
                      </a:srgbClr>
                    </a:outerShdw>
                  </a:effectLst>
                  <a:ea typeface="+mn-ea"/>
                </a:endParaRPr>
              </a:p>
            </p:txBody>
          </p:sp>
          <p:sp>
            <p:nvSpPr>
              <p:cNvPr id="10302"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p:spPr>
            <p:txBody>
              <a:bodyPr wrap="none" anchor="ctr"/>
              <a:lstStyle/>
              <a:p>
                <a:pPr>
                  <a:lnSpc>
                    <a:spcPct val="80000"/>
                  </a:lnSpc>
                  <a:spcBef>
                    <a:spcPct val="20000"/>
                  </a:spcBef>
                  <a:buClr>
                    <a:schemeClr val="hlink"/>
                  </a:buClr>
                  <a:buSzPct val="110000"/>
                  <a:buFont typeface="Wingdings" pitchFamily="2" charset="2"/>
                  <a:buNone/>
                  <a:defRPr/>
                </a:pPr>
                <a:endParaRPr lang="zh-CN" altLang="en-US">
                  <a:effectLst>
                    <a:outerShdw blurRad="38100" dist="38100" dir="2700000" algn="tl">
                      <a:srgbClr val="C0C0C0"/>
                    </a:outerShdw>
                  </a:effectLst>
                </a:endParaRPr>
              </a:p>
            </p:txBody>
          </p:sp>
        </p:grpSp>
      </p:grpSp>
      <p:sp>
        <p:nvSpPr>
          <p:cNvPr id="1027" name="Rectangle 63"/>
          <p:cNvSpPr>
            <a:spLocks noGrp="1" noChangeArrowheads="1"/>
          </p:cNvSpPr>
          <p:nvPr>
            <p:ph type="title"/>
          </p:nvPr>
        </p:nvSpPr>
        <p:spPr bwMode="auto">
          <a:xfrm>
            <a:off x="609600" y="3048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altLang="zh-CN"/>
              <a:t>Click to edit Master title style</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305" name="Rectangle 65"/>
          <p:cNvSpPr>
            <a:spLocks noGrp="1" noChangeArrowheads="1"/>
          </p:cNvSpPr>
          <p:nvPr>
            <p:ph type="dt" sz="half" idx="2"/>
          </p:nvPr>
        </p:nvSpPr>
        <p:spPr bwMode="auto">
          <a:xfrm>
            <a:off x="685800" y="6248400"/>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sz="1400" b="0">
                <a:effectLst/>
                <a:ea typeface="宋体" pitchFamily="2" charset="-122"/>
              </a:defRPr>
            </a:lvl1pPr>
          </a:lstStyle>
          <a:p>
            <a:pPr>
              <a:defRPr/>
            </a:pPr>
            <a:endParaRPr lang="en-GB" altLang="zh-CN"/>
          </a:p>
        </p:txBody>
      </p:sp>
      <p:sp>
        <p:nvSpPr>
          <p:cNvPr id="10306" name="Rectangle 66"/>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lnSpc>
                <a:spcPct val="100000"/>
              </a:lnSpc>
              <a:spcBef>
                <a:spcPct val="0"/>
              </a:spcBef>
              <a:buClrTx/>
              <a:buSzTx/>
              <a:buFontTx/>
              <a:buNone/>
              <a:defRPr sz="1400" b="0">
                <a:effectLst/>
                <a:ea typeface="宋体" pitchFamily="2" charset="-122"/>
              </a:defRPr>
            </a:lvl1pPr>
          </a:lstStyle>
          <a:p>
            <a:pPr>
              <a:defRPr/>
            </a:pPr>
            <a:endParaRPr lang="en-GB" altLang="zh-CN"/>
          </a:p>
        </p:txBody>
      </p:sp>
      <p:sp>
        <p:nvSpPr>
          <p:cNvPr id="10307" name="Rectangle 67"/>
          <p:cNvSpPr>
            <a:spLocks noGrp="1" noChangeArrowheads="1"/>
          </p:cNvSpPr>
          <p:nvPr>
            <p:ph type="sldNum" sz="quarter" idx="4"/>
          </p:nvPr>
        </p:nvSpPr>
        <p:spPr bwMode="auto">
          <a:xfrm>
            <a:off x="6553200" y="6248400"/>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400" b="0">
                <a:effectLst/>
                <a:ea typeface="宋体" pitchFamily="2" charset="-122"/>
              </a:defRPr>
            </a:lvl1pPr>
          </a:lstStyle>
          <a:p>
            <a:pPr>
              <a:defRPr/>
            </a:pPr>
            <a:fld id="{153BB93C-6E06-417F-BF76-F335FC83F279}" type="slidenum">
              <a:rPr lang="zh-CN" altLang="en-GB"/>
              <a:pPr>
                <a:defRPr/>
              </a:pPr>
              <a:t>‹#›</a:t>
            </a:fld>
            <a:endParaRPr lang="en-GB" altLang="zh-CN"/>
          </a:p>
        </p:txBody>
      </p:sp>
    </p:spTree>
  </p:cSld>
  <p:clrMap bg1="lt1" tx1="dk1" bg2="lt2" tx2="dk2" accent1="accent1" accent2="accent2" accent3="accent3" accent4="accent4" accent5="accent5" accent6="accent6" hlink="hlink" folHlink="folHlink"/>
  <p:sldLayoutIdLst>
    <p:sldLayoutId id="2147484400"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424" r:id="rId14"/>
    <p:sldLayoutId id="2147484425" r:id="rId15"/>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7"/>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0" y="0"/>
            <a:ext cx="9144000" cy="6858000"/>
            <a:chOff x="0" y="0"/>
            <a:chExt cx="5760" cy="4320"/>
          </a:xfrm>
        </p:grpSpPr>
        <p:grpSp>
          <p:nvGrpSpPr>
            <p:cNvPr id="2055" name="Group 3"/>
            <p:cNvGrpSpPr>
              <a:grpSpLocks/>
            </p:cNvGrpSpPr>
            <p:nvPr/>
          </p:nvGrpSpPr>
          <p:grpSpPr bwMode="auto">
            <a:xfrm>
              <a:off x="0" y="0"/>
              <a:ext cx="5760" cy="4320"/>
              <a:chOff x="0" y="0"/>
              <a:chExt cx="5760" cy="4320"/>
            </a:xfrm>
          </p:grpSpPr>
          <p:grpSp>
            <p:nvGrpSpPr>
              <p:cNvPr id="2062" name="Group 4"/>
              <p:cNvGrpSpPr>
                <a:grpSpLocks/>
              </p:cNvGrpSpPr>
              <p:nvPr/>
            </p:nvGrpSpPr>
            <p:grpSpPr bwMode="auto">
              <a:xfrm>
                <a:off x="0" y="192"/>
                <a:ext cx="5760" cy="4032"/>
                <a:chOff x="0" y="192"/>
                <a:chExt cx="5760" cy="4032"/>
              </a:xfrm>
            </p:grpSpPr>
            <p:sp>
              <p:nvSpPr>
                <p:cNvPr id="10245" name="Line 5"/>
                <p:cNvSpPr>
                  <a:spLocks noChangeShapeType="1"/>
                </p:cNvSpPr>
                <p:nvPr/>
              </p:nvSpPr>
              <p:spPr bwMode="white">
                <a:xfrm>
                  <a:off x="0" y="19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6" name="Line 6"/>
                <p:cNvSpPr>
                  <a:spLocks noChangeShapeType="1"/>
                </p:cNvSpPr>
                <p:nvPr/>
              </p:nvSpPr>
              <p:spPr bwMode="white">
                <a:xfrm>
                  <a:off x="0" y="38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2" name="Line 7"/>
                <p:cNvSpPr>
                  <a:spLocks noChangeShapeType="1"/>
                </p:cNvSpPr>
                <p:nvPr/>
              </p:nvSpPr>
              <p:spPr bwMode="white">
                <a:xfrm>
                  <a:off x="0" y="57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8" name="Line 8"/>
                <p:cNvSpPr>
                  <a:spLocks noChangeShapeType="1"/>
                </p:cNvSpPr>
                <p:nvPr/>
              </p:nvSpPr>
              <p:spPr bwMode="white">
                <a:xfrm>
                  <a:off x="0" y="76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49" name="Line 9"/>
                <p:cNvSpPr>
                  <a:spLocks noChangeShapeType="1"/>
                </p:cNvSpPr>
                <p:nvPr/>
              </p:nvSpPr>
              <p:spPr bwMode="white">
                <a:xfrm>
                  <a:off x="0" y="96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3" name="Line 10"/>
                <p:cNvSpPr>
                  <a:spLocks noChangeShapeType="1"/>
                </p:cNvSpPr>
                <p:nvPr/>
              </p:nvSpPr>
              <p:spPr bwMode="white">
                <a:xfrm>
                  <a:off x="0" y="115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1" name="Line 11"/>
                <p:cNvSpPr>
                  <a:spLocks noChangeShapeType="1"/>
                </p:cNvSpPr>
                <p:nvPr/>
              </p:nvSpPr>
              <p:spPr bwMode="white">
                <a:xfrm>
                  <a:off x="0" y="134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2" name="Line 12"/>
                <p:cNvSpPr>
                  <a:spLocks noChangeShapeType="1"/>
                </p:cNvSpPr>
                <p:nvPr/>
              </p:nvSpPr>
              <p:spPr bwMode="white">
                <a:xfrm>
                  <a:off x="0" y="153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3" name="Line 13"/>
                <p:cNvSpPr>
                  <a:spLocks noChangeShapeType="1"/>
                </p:cNvSpPr>
                <p:nvPr/>
              </p:nvSpPr>
              <p:spPr bwMode="white">
                <a:xfrm>
                  <a:off x="0" y="172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4" name="Line 14"/>
                <p:cNvSpPr>
                  <a:spLocks noChangeShapeType="1"/>
                </p:cNvSpPr>
                <p:nvPr/>
              </p:nvSpPr>
              <p:spPr bwMode="white">
                <a:xfrm>
                  <a:off x="0" y="192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5" name="Line 15"/>
                <p:cNvSpPr>
                  <a:spLocks noChangeShapeType="1"/>
                </p:cNvSpPr>
                <p:nvPr/>
              </p:nvSpPr>
              <p:spPr bwMode="white">
                <a:xfrm>
                  <a:off x="0" y="211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6" name="Line 16"/>
                <p:cNvSpPr>
                  <a:spLocks noChangeShapeType="1"/>
                </p:cNvSpPr>
                <p:nvPr/>
              </p:nvSpPr>
              <p:spPr bwMode="white">
                <a:xfrm>
                  <a:off x="0" y="230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7" name="Line 17"/>
                <p:cNvSpPr>
                  <a:spLocks noChangeShapeType="1"/>
                </p:cNvSpPr>
                <p:nvPr/>
              </p:nvSpPr>
              <p:spPr bwMode="white">
                <a:xfrm>
                  <a:off x="0" y="249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8" name="Line 18"/>
                <p:cNvSpPr>
                  <a:spLocks noChangeShapeType="1"/>
                </p:cNvSpPr>
                <p:nvPr/>
              </p:nvSpPr>
              <p:spPr bwMode="white">
                <a:xfrm>
                  <a:off x="0" y="268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59" name="Line 19"/>
                <p:cNvSpPr>
                  <a:spLocks noChangeShapeType="1"/>
                </p:cNvSpPr>
                <p:nvPr/>
              </p:nvSpPr>
              <p:spPr bwMode="white">
                <a:xfrm>
                  <a:off x="0" y="288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0" name="Line 20"/>
                <p:cNvSpPr>
                  <a:spLocks noChangeShapeType="1"/>
                </p:cNvSpPr>
                <p:nvPr/>
              </p:nvSpPr>
              <p:spPr bwMode="white">
                <a:xfrm>
                  <a:off x="0" y="307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1" name="Line 21"/>
                <p:cNvSpPr>
                  <a:spLocks noChangeShapeType="1"/>
                </p:cNvSpPr>
                <p:nvPr/>
              </p:nvSpPr>
              <p:spPr bwMode="white">
                <a:xfrm>
                  <a:off x="0" y="326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2" name="Line 22"/>
                <p:cNvSpPr>
                  <a:spLocks noChangeShapeType="1"/>
                </p:cNvSpPr>
                <p:nvPr/>
              </p:nvSpPr>
              <p:spPr bwMode="white">
                <a:xfrm>
                  <a:off x="0" y="3456"/>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3" name="Line 23"/>
                <p:cNvSpPr>
                  <a:spLocks noChangeShapeType="1"/>
                </p:cNvSpPr>
                <p:nvPr/>
              </p:nvSpPr>
              <p:spPr bwMode="white">
                <a:xfrm>
                  <a:off x="0" y="3648"/>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4" name="Line 24"/>
                <p:cNvSpPr>
                  <a:spLocks noChangeShapeType="1"/>
                </p:cNvSpPr>
                <p:nvPr/>
              </p:nvSpPr>
              <p:spPr bwMode="white">
                <a:xfrm>
                  <a:off x="0" y="3840"/>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5" name="Line 25"/>
                <p:cNvSpPr>
                  <a:spLocks noChangeShapeType="1"/>
                </p:cNvSpPr>
                <p:nvPr/>
              </p:nvSpPr>
              <p:spPr bwMode="white">
                <a:xfrm>
                  <a:off x="0" y="4032"/>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6" name="Line 26"/>
                <p:cNvSpPr>
                  <a:spLocks noChangeShapeType="1"/>
                </p:cNvSpPr>
                <p:nvPr/>
              </p:nvSpPr>
              <p:spPr bwMode="white">
                <a:xfrm>
                  <a:off x="0" y="4224"/>
                  <a:ext cx="5760"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nvGrpSpPr>
              <p:cNvPr id="2063" name="Group 27"/>
              <p:cNvGrpSpPr>
                <a:grpSpLocks/>
              </p:cNvGrpSpPr>
              <p:nvPr/>
            </p:nvGrpSpPr>
            <p:grpSpPr bwMode="auto">
              <a:xfrm>
                <a:off x="192" y="0"/>
                <a:ext cx="5376" cy="4320"/>
                <a:chOff x="192" y="0"/>
                <a:chExt cx="5376" cy="4320"/>
              </a:xfrm>
            </p:grpSpPr>
            <p:sp>
              <p:nvSpPr>
                <p:cNvPr id="10268" name="Line 28"/>
                <p:cNvSpPr>
                  <a:spLocks noChangeShapeType="1"/>
                </p:cNvSpPr>
                <p:nvPr/>
              </p:nvSpPr>
              <p:spPr bwMode="white">
                <a:xfrm>
                  <a:off x="19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69" name="Line 29"/>
                <p:cNvSpPr>
                  <a:spLocks noChangeShapeType="1"/>
                </p:cNvSpPr>
                <p:nvPr/>
              </p:nvSpPr>
              <p:spPr bwMode="white">
                <a:xfrm>
                  <a:off x="38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0" name="Line 30"/>
                <p:cNvSpPr>
                  <a:spLocks noChangeShapeType="1"/>
                </p:cNvSpPr>
                <p:nvPr/>
              </p:nvSpPr>
              <p:spPr bwMode="white">
                <a:xfrm>
                  <a:off x="57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1" name="Line 31"/>
                <p:cNvSpPr>
                  <a:spLocks noChangeShapeType="1"/>
                </p:cNvSpPr>
                <p:nvPr/>
              </p:nvSpPr>
              <p:spPr bwMode="white">
                <a:xfrm>
                  <a:off x="76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2" name="Line 32"/>
                <p:cNvSpPr>
                  <a:spLocks noChangeShapeType="1"/>
                </p:cNvSpPr>
                <p:nvPr/>
              </p:nvSpPr>
              <p:spPr bwMode="white">
                <a:xfrm>
                  <a:off x="96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3" name="Line 33"/>
                <p:cNvSpPr>
                  <a:spLocks noChangeShapeType="1"/>
                </p:cNvSpPr>
                <p:nvPr/>
              </p:nvSpPr>
              <p:spPr bwMode="white">
                <a:xfrm>
                  <a:off x="115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4" name="Line 34"/>
                <p:cNvSpPr>
                  <a:spLocks noChangeShapeType="1"/>
                </p:cNvSpPr>
                <p:nvPr/>
              </p:nvSpPr>
              <p:spPr bwMode="white">
                <a:xfrm>
                  <a:off x="134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5" name="Line 35"/>
                <p:cNvSpPr>
                  <a:spLocks noChangeShapeType="1"/>
                </p:cNvSpPr>
                <p:nvPr/>
              </p:nvSpPr>
              <p:spPr bwMode="white">
                <a:xfrm>
                  <a:off x="153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6" name="Line 36"/>
                <p:cNvSpPr>
                  <a:spLocks noChangeShapeType="1"/>
                </p:cNvSpPr>
                <p:nvPr/>
              </p:nvSpPr>
              <p:spPr bwMode="white">
                <a:xfrm>
                  <a:off x="172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7" name="Line 37"/>
                <p:cNvSpPr>
                  <a:spLocks noChangeShapeType="1"/>
                </p:cNvSpPr>
                <p:nvPr/>
              </p:nvSpPr>
              <p:spPr bwMode="white">
                <a:xfrm>
                  <a:off x="192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8" name="Line 38"/>
                <p:cNvSpPr>
                  <a:spLocks noChangeShapeType="1"/>
                </p:cNvSpPr>
                <p:nvPr/>
              </p:nvSpPr>
              <p:spPr bwMode="white">
                <a:xfrm>
                  <a:off x="211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79" name="Line 39"/>
                <p:cNvSpPr>
                  <a:spLocks noChangeShapeType="1"/>
                </p:cNvSpPr>
                <p:nvPr/>
              </p:nvSpPr>
              <p:spPr bwMode="white">
                <a:xfrm>
                  <a:off x="230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0" name="Line 40"/>
                <p:cNvSpPr>
                  <a:spLocks noChangeShapeType="1"/>
                </p:cNvSpPr>
                <p:nvPr/>
              </p:nvSpPr>
              <p:spPr bwMode="white">
                <a:xfrm>
                  <a:off x="249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1" name="Line 41"/>
                <p:cNvSpPr>
                  <a:spLocks noChangeShapeType="1"/>
                </p:cNvSpPr>
                <p:nvPr/>
              </p:nvSpPr>
              <p:spPr bwMode="white">
                <a:xfrm>
                  <a:off x="268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2" name="Line 42"/>
                <p:cNvSpPr>
                  <a:spLocks noChangeShapeType="1"/>
                </p:cNvSpPr>
                <p:nvPr/>
              </p:nvSpPr>
              <p:spPr bwMode="white">
                <a:xfrm>
                  <a:off x="288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3" name="Line 43"/>
                <p:cNvSpPr>
                  <a:spLocks noChangeShapeType="1"/>
                </p:cNvSpPr>
                <p:nvPr/>
              </p:nvSpPr>
              <p:spPr bwMode="white">
                <a:xfrm>
                  <a:off x="307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4" name="Line 44"/>
                <p:cNvSpPr>
                  <a:spLocks noChangeShapeType="1"/>
                </p:cNvSpPr>
                <p:nvPr/>
              </p:nvSpPr>
              <p:spPr bwMode="white">
                <a:xfrm>
                  <a:off x="326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5" name="Line 45"/>
                <p:cNvSpPr>
                  <a:spLocks noChangeShapeType="1"/>
                </p:cNvSpPr>
                <p:nvPr/>
              </p:nvSpPr>
              <p:spPr bwMode="white">
                <a:xfrm>
                  <a:off x="345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6" name="Line 46"/>
                <p:cNvSpPr>
                  <a:spLocks noChangeShapeType="1"/>
                </p:cNvSpPr>
                <p:nvPr/>
              </p:nvSpPr>
              <p:spPr bwMode="white">
                <a:xfrm>
                  <a:off x="364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7" name="Line 47"/>
                <p:cNvSpPr>
                  <a:spLocks noChangeShapeType="1"/>
                </p:cNvSpPr>
                <p:nvPr/>
              </p:nvSpPr>
              <p:spPr bwMode="white">
                <a:xfrm>
                  <a:off x="384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8" name="Line 48"/>
                <p:cNvSpPr>
                  <a:spLocks noChangeShapeType="1"/>
                </p:cNvSpPr>
                <p:nvPr/>
              </p:nvSpPr>
              <p:spPr bwMode="white">
                <a:xfrm>
                  <a:off x="403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89" name="Line 49"/>
                <p:cNvSpPr>
                  <a:spLocks noChangeShapeType="1"/>
                </p:cNvSpPr>
                <p:nvPr/>
              </p:nvSpPr>
              <p:spPr bwMode="white">
                <a:xfrm>
                  <a:off x="422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0" name="Line 50"/>
                <p:cNvSpPr>
                  <a:spLocks noChangeShapeType="1"/>
                </p:cNvSpPr>
                <p:nvPr/>
              </p:nvSpPr>
              <p:spPr bwMode="white">
                <a:xfrm>
                  <a:off x="441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1" name="Line 51"/>
                <p:cNvSpPr>
                  <a:spLocks noChangeShapeType="1"/>
                </p:cNvSpPr>
                <p:nvPr/>
              </p:nvSpPr>
              <p:spPr bwMode="white">
                <a:xfrm>
                  <a:off x="460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2" name="Line 52"/>
                <p:cNvSpPr>
                  <a:spLocks noChangeShapeType="1"/>
                </p:cNvSpPr>
                <p:nvPr/>
              </p:nvSpPr>
              <p:spPr bwMode="white">
                <a:xfrm>
                  <a:off x="4800"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3" name="Line 53"/>
                <p:cNvSpPr>
                  <a:spLocks noChangeShapeType="1"/>
                </p:cNvSpPr>
                <p:nvPr/>
              </p:nvSpPr>
              <p:spPr bwMode="white">
                <a:xfrm>
                  <a:off x="4992"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4" name="Line 54"/>
                <p:cNvSpPr>
                  <a:spLocks noChangeShapeType="1"/>
                </p:cNvSpPr>
                <p:nvPr/>
              </p:nvSpPr>
              <p:spPr bwMode="white">
                <a:xfrm>
                  <a:off x="5184"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5" name="Line 55"/>
                <p:cNvSpPr>
                  <a:spLocks noChangeShapeType="1"/>
                </p:cNvSpPr>
                <p:nvPr/>
              </p:nvSpPr>
              <p:spPr bwMode="white">
                <a:xfrm>
                  <a:off x="5376"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296" name="Line 56"/>
                <p:cNvSpPr>
                  <a:spLocks noChangeShapeType="1"/>
                </p:cNvSpPr>
                <p:nvPr/>
              </p:nvSpPr>
              <p:spPr bwMode="white">
                <a:xfrm>
                  <a:off x="5568" y="0"/>
                  <a:ext cx="0" cy="432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sp>
          <p:nvSpPr>
            <p:cNvPr id="10297" name="Rectangle 57"/>
            <p:cNvSpPr>
              <a:spLocks noChangeArrowheads="1"/>
            </p:cNvSpPr>
            <p:nvPr/>
          </p:nvSpPr>
          <p:spPr bwMode="ltGray">
            <a:xfrm>
              <a:off x="2112" y="0"/>
              <a:ext cx="3648" cy="96"/>
            </a:xfrm>
            <a:prstGeom prst="rect">
              <a:avLst/>
            </a:prstGeom>
            <a:solidFill>
              <a:schemeClr val="bg2"/>
            </a:solidFill>
            <a:ln w="9525">
              <a:solidFill>
                <a:srgbClr val="E6ECFE"/>
              </a:solidFill>
              <a:miter lim="800000"/>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outerShdw>
                </a:effectLst>
                <a:latin typeface="Times New Roman" pitchFamily="18" charset="0"/>
                <a:ea typeface="宋体" charset="-122"/>
              </a:endParaRPr>
            </a:p>
          </p:txBody>
        </p:sp>
        <p:sp>
          <p:nvSpPr>
            <p:cNvPr id="10298" name="Line 58"/>
            <p:cNvSpPr>
              <a:spLocks noChangeShapeType="1"/>
            </p:cNvSpPr>
            <p:nvPr/>
          </p:nvSpPr>
          <p:spPr bwMode="ltGray">
            <a:xfrm>
              <a:off x="5568" y="0"/>
              <a:ext cx="0" cy="1488"/>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nvGrpSpPr>
            <p:cNvPr id="2058" name="Group 59"/>
            <p:cNvGrpSpPr>
              <a:grpSpLocks/>
            </p:cNvGrpSpPr>
            <p:nvPr/>
          </p:nvGrpSpPr>
          <p:grpSpPr bwMode="auto">
            <a:xfrm>
              <a:off x="261" y="892"/>
              <a:ext cx="1124" cy="1464"/>
              <a:chOff x="96" y="916"/>
              <a:chExt cx="2208" cy="2876"/>
            </a:xfrm>
          </p:grpSpPr>
          <p:sp>
            <p:nvSpPr>
              <p:cNvPr id="10300" name="Line 60"/>
              <p:cNvSpPr>
                <a:spLocks noChangeShapeType="1"/>
              </p:cNvSpPr>
              <p:nvPr/>
            </p:nvSpPr>
            <p:spPr bwMode="ltGray">
              <a:xfrm flipH="1">
                <a:off x="96" y="1038"/>
                <a:ext cx="2208" cy="0"/>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301" name="Line 61"/>
              <p:cNvSpPr>
                <a:spLocks noChangeShapeType="1"/>
              </p:cNvSpPr>
              <p:nvPr/>
            </p:nvSpPr>
            <p:spPr bwMode="ltGray">
              <a:xfrm>
                <a:off x="336" y="920"/>
                <a:ext cx="0" cy="2872"/>
              </a:xfrm>
              <a:prstGeom prst="line">
                <a:avLst/>
              </a:pr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sp>
            <p:nvSpPr>
              <p:cNvPr id="10302"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rgbClr val="E6ECFE"/>
                </a:solidFill>
                <a:round/>
                <a:headEnd/>
                <a:tailEnd/>
              </a:ln>
              <a:effectLst/>
            </p:spPr>
            <p:txBody>
              <a:bodyPr wrap="none" anchor="ctr"/>
              <a:lstStyle/>
              <a:p>
                <a:pPr algn="ctr">
                  <a:lnSpc>
                    <a:spcPct val="80000"/>
                  </a:lnSpc>
                  <a:buClr>
                    <a:schemeClr val="hlink"/>
                  </a:buClr>
                  <a:buSzPct val="110000"/>
                  <a:buFont typeface="Wingdings" pitchFamily="2" charset="2"/>
                  <a:buNone/>
                  <a:defRPr/>
                </a:pPr>
                <a:endParaRPr kumimoji="1" lang="zh-CN" altLang="en-US" sz="2400">
                  <a:solidFill>
                    <a:srgbClr val="40458C"/>
                  </a:solidFill>
                  <a:effectLst>
                    <a:outerShdw blurRad="38100" dist="38100" dir="2700000" algn="tl">
                      <a:srgbClr val="000000">
                        <a:alpha val="43137"/>
                      </a:srgbClr>
                    </a:outerShdw>
                  </a:effectLst>
                  <a:latin typeface="Times New Roman" pitchFamily="18" charset="0"/>
                </a:endParaRPr>
              </a:p>
            </p:txBody>
          </p:sp>
        </p:grpSp>
      </p:grpSp>
      <p:sp>
        <p:nvSpPr>
          <p:cNvPr id="2051" name="Rectangle 63"/>
          <p:cNvSpPr>
            <a:spLocks noGrp="1" noChangeArrowheads="1"/>
          </p:cNvSpPr>
          <p:nvPr>
            <p:ph type="title"/>
          </p:nvPr>
        </p:nvSpPr>
        <p:spPr bwMode="auto">
          <a:xfrm>
            <a:off x="609600" y="3048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GB" altLang="zh-CN"/>
          </a:p>
        </p:txBody>
      </p:sp>
      <p:sp>
        <p:nvSpPr>
          <p:cNvPr id="2052"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ltLang="zh-CN"/>
          </a:p>
        </p:txBody>
      </p:sp>
      <p:sp>
        <p:nvSpPr>
          <p:cNvPr id="10306"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
                <a:schemeClr val="hlink"/>
              </a:buClr>
              <a:buSzPct val="110000"/>
              <a:buFont typeface="Wingdings" pitchFamily="2" charset="2"/>
              <a:buNone/>
              <a:defRPr kumimoji="1" sz="1400" b="0">
                <a:solidFill>
                  <a:srgbClr val="40458C"/>
                </a:solidFill>
                <a:latin typeface="Times New Roman" pitchFamily="18" charset="0"/>
                <a:ea typeface="宋体" pitchFamily="2" charset="-122"/>
              </a:defRPr>
            </a:lvl1pPr>
          </a:lstStyle>
          <a:p>
            <a:pPr>
              <a:defRPr/>
            </a:pPr>
            <a:endParaRPr lang="en-GB" altLang="zh-CN"/>
          </a:p>
        </p:txBody>
      </p:sp>
      <p:sp>
        <p:nvSpPr>
          <p:cNvPr id="10307" name="Rectangle 67"/>
          <p:cNvSpPr>
            <a:spLocks noGrp="1" noChangeArrowheads="1"/>
          </p:cNvSpPr>
          <p:nvPr>
            <p:ph type="sldNum" sz="quarter" idx="4"/>
          </p:nvPr>
        </p:nvSpPr>
        <p:spPr bwMode="auto">
          <a:xfrm>
            <a:off x="7164388"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ClrTx/>
              <a:buSzTx/>
              <a:buFontTx/>
              <a:buNone/>
              <a:defRPr kumimoji="1" sz="1400" b="0">
                <a:solidFill>
                  <a:srgbClr val="40458C"/>
                </a:solidFill>
                <a:effectLst/>
                <a:latin typeface="Times New Roman" pitchFamily="18" charset="0"/>
                <a:ea typeface="宋体" pitchFamily="2" charset="-122"/>
              </a:defRPr>
            </a:lvl1pPr>
          </a:lstStyle>
          <a:p>
            <a:pPr>
              <a:defRPr/>
            </a:pPr>
            <a:fld id="{7C5F6580-1730-4250-BB60-CEB7A8782E5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01"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402" r:id="rId12"/>
    <p:sldLayoutId id="2147484394" r:id="rId13"/>
    <p:sldLayoutId id="2147484395" r:id="rId14"/>
    <p:sldLayoutId id="2147484396" r:id="rId15"/>
    <p:sldLayoutId id="2147484397" r:id="rId16"/>
    <p:sldLayoutId id="2147484398" r:id="rId17"/>
    <p:sldLayoutId id="2147484399" r:id="rId18"/>
  </p:sldLayoutIdLst>
  <p:transition advTm="12468"/>
  <p:hf hdr="0" ftr="0" dt="0"/>
  <p:txStyles>
    <p:titleStyle>
      <a:lvl1pPr algn="l" rtl="0" eaLnBrk="0" fontAlgn="base" hangingPunct="0">
        <a:spcBef>
          <a:spcPct val="0"/>
        </a:spcBef>
        <a:spcAft>
          <a:spcPct val="0"/>
        </a:spcAft>
        <a:defRPr sz="4400" b="1">
          <a:solidFill>
            <a:schemeClr val="tx2"/>
          </a:solidFill>
          <a:latin typeface="黑体" pitchFamily="2" charset="-122"/>
          <a:ea typeface="黑体" pitchFamily="2" charset="-122"/>
          <a:cs typeface="+mj-cs"/>
        </a:defRPr>
      </a:lvl1pPr>
      <a:lvl2pPr algn="l" rtl="0" eaLnBrk="0" fontAlgn="base" hangingPunct="0">
        <a:spcBef>
          <a:spcPct val="0"/>
        </a:spcBef>
        <a:spcAft>
          <a:spcPct val="0"/>
        </a:spcAft>
        <a:defRPr sz="4400" b="1">
          <a:solidFill>
            <a:schemeClr val="tx2"/>
          </a:solidFill>
          <a:latin typeface="黑体" pitchFamily="2" charset="-122"/>
          <a:ea typeface="黑体" pitchFamily="2" charset="-122"/>
        </a:defRPr>
      </a:lvl2pPr>
      <a:lvl3pPr algn="l" rtl="0" eaLnBrk="0" fontAlgn="base" hangingPunct="0">
        <a:spcBef>
          <a:spcPct val="0"/>
        </a:spcBef>
        <a:spcAft>
          <a:spcPct val="0"/>
        </a:spcAft>
        <a:defRPr sz="4400" b="1">
          <a:solidFill>
            <a:schemeClr val="tx2"/>
          </a:solidFill>
          <a:latin typeface="黑体" pitchFamily="2" charset="-122"/>
          <a:ea typeface="黑体" pitchFamily="2" charset="-122"/>
        </a:defRPr>
      </a:lvl3pPr>
      <a:lvl4pPr algn="l" rtl="0" eaLnBrk="0" fontAlgn="base" hangingPunct="0">
        <a:spcBef>
          <a:spcPct val="0"/>
        </a:spcBef>
        <a:spcAft>
          <a:spcPct val="0"/>
        </a:spcAft>
        <a:defRPr sz="4400" b="1">
          <a:solidFill>
            <a:schemeClr val="tx2"/>
          </a:solidFill>
          <a:latin typeface="黑体" pitchFamily="2" charset="-122"/>
          <a:ea typeface="黑体" pitchFamily="2" charset="-122"/>
        </a:defRPr>
      </a:lvl4pPr>
      <a:lvl5pPr algn="l" rtl="0" eaLnBrk="0" fontAlgn="base" hangingPunct="0">
        <a:spcBef>
          <a:spcPct val="0"/>
        </a:spcBef>
        <a:spcAft>
          <a:spcPct val="0"/>
        </a:spcAft>
        <a:defRPr sz="4400" b="1">
          <a:solidFill>
            <a:schemeClr val="tx2"/>
          </a:solidFill>
          <a:latin typeface="黑体" pitchFamily="2" charset="-122"/>
          <a:ea typeface="黑体" pitchFamily="2" charset="-122"/>
        </a:defRPr>
      </a:lvl5pPr>
      <a:lvl6pPr marL="457200" algn="l" rtl="0" eaLnBrk="1" fontAlgn="base" hangingPunct="1">
        <a:spcBef>
          <a:spcPct val="0"/>
        </a:spcBef>
        <a:spcAft>
          <a:spcPct val="0"/>
        </a:spcAft>
        <a:defRPr sz="4400">
          <a:solidFill>
            <a:schemeClr val="tx2"/>
          </a:solidFill>
          <a:latin typeface="Tahoma" pitchFamily="34" charset="0"/>
        </a:defRPr>
      </a:lvl6pPr>
      <a:lvl7pPr marL="914400" algn="l" rtl="0" eaLnBrk="1" fontAlgn="base" hangingPunct="1">
        <a:spcBef>
          <a:spcPct val="0"/>
        </a:spcBef>
        <a:spcAft>
          <a:spcPct val="0"/>
        </a:spcAft>
        <a:defRPr sz="4400">
          <a:solidFill>
            <a:schemeClr val="tx2"/>
          </a:solidFill>
          <a:latin typeface="Tahoma" pitchFamily="34" charset="0"/>
        </a:defRPr>
      </a:lvl7pPr>
      <a:lvl8pPr marL="1371600" algn="l" rtl="0" eaLnBrk="1" fontAlgn="base" hangingPunct="1">
        <a:spcBef>
          <a:spcPct val="0"/>
        </a:spcBef>
        <a:spcAft>
          <a:spcPct val="0"/>
        </a:spcAft>
        <a:defRPr sz="4400">
          <a:solidFill>
            <a:schemeClr val="tx2"/>
          </a:solidFill>
          <a:latin typeface="Tahoma" pitchFamily="34" charset="0"/>
        </a:defRPr>
      </a:lvl8pPr>
      <a:lvl9pPr marL="1828800" algn="l" rtl="0" eaLnBrk="1" fontAlgn="base" hangingPunct="1">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lnSpc>
          <a:spcPct val="120000"/>
        </a:lnSpc>
        <a:spcBef>
          <a:spcPct val="20000"/>
        </a:spcBef>
        <a:spcAft>
          <a:spcPct val="0"/>
        </a:spcAft>
        <a:buClr>
          <a:schemeClr val="hlink"/>
        </a:buClr>
        <a:buSzPct val="110000"/>
        <a:buFont typeface="Wingdings" pitchFamily="2" charset="2"/>
        <a:buBlip>
          <a:blip r:embed="rId20"/>
        </a:buBlip>
        <a:defRPr sz="3200" b="1">
          <a:solidFill>
            <a:schemeClr val="tx1"/>
          </a:solidFill>
          <a:latin typeface="黑体" pitchFamily="2" charset="-122"/>
          <a:ea typeface="黑体" pitchFamily="2" charset="-122"/>
          <a:cs typeface="+mn-cs"/>
        </a:defRPr>
      </a:lvl1pPr>
      <a:lvl2pPr marL="742950" indent="-285750" algn="l" rtl="0" eaLnBrk="0" fontAlgn="base" hangingPunct="0">
        <a:lnSpc>
          <a:spcPct val="120000"/>
        </a:lnSpc>
        <a:spcBef>
          <a:spcPct val="20000"/>
        </a:spcBef>
        <a:spcAft>
          <a:spcPct val="0"/>
        </a:spcAft>
        <a:buClr>
          <a:schemeClr val="tx1"/>
        </a:buClr>
        <a:buSzPct val="60000"/>
        <a:buFont typeface="Wingdings" pitchFamily="2" charset="2"/>
        <a:buChar char="n"/>
        <a:defRPr sz="2800" b="1">
          <a:solidFill>
            <a:schemeClr val="tx1"/>
          </a:solidFill>
          <a:latin typeface="黑体" pitchFamily="2" charset="-122"/>
          <a:ea typeface="黑体" pitchFamily="2" charset="-122"/>
        </a:defRPr>
      </a:lvl2pPr>
      <a:lvl3pPr marL="1143000" indent="-228600" algn="l" rtl="0" eaLnBrk="0" fontAlgn="base" hangingPunct="0">
        <a:lnSpc>
          <a:spcPct val="120000"/>
        </a:lnSpc>
        <a:spcBef>
          <a:spcPct val="20000"/>
        </a:spcBef>
        <a:spcAft>
          <a:spcPct val="0"/>
        </a:spcAft>
        <a:buClr>
          <a:schemeClr val="hlink"/>
        </a:buClr>
        <a:buSzPct val="95000"/>
        <a:buFont typeface="Wingdings" pitchFamily="2" charset="2"/>
        <a:buChar char="w"/>
        <a:defRPr sz="2400" b="1">
          <a:solidFill>
            <a:schemeClr val="tx1"/>
          </a:solidFill>
          <a:latin typeface="黑体" pitchFamily="2" charset="-122"/>
          <a:ea typeface="黑体" pitchFamily="2" charset="-122"/>
        </a:defRPr>
      </a:lvl3pPr>
      <a:lvl4pPr marL="1600200" indent="-228600" algn="l" rtl="0" eaLnBrk="0" fontAlgn="base" hangingPunct="0">
        <a:lnSpc>
          <a:spcPct val="120000"/>
        </a:lnSpc>
        <a:spcBef>
          <a:spcPct val="20000"/>
        </a:spcBef>
        <a:spcAft>
          <a:spcPct val="0"/>
        </a:spcAft>
        <a:buClr>
          <a:schemeClr val="tx1"/>
        </a:buClr>
        <a:buSzPct val="65000"/>
        <a:buFont typeface="Wingdings" pitchFamily="2" charset="2"/>
        <a:buChar char="n"/>
        <a:defRPr sz="2000" b="1">
          <a:solidFill>
            <a:schemeClr val="tx1"/>
          </a:solidFill>
          <a:latin typeface="黑体" pitchFamily="2" charset="-122"/>
          <a:ea typeface="黑体" pitchFamily="2" charset="-122"/>
        </a:defRPr>
      </a:lvl4pPr>
      <a:lvl5pPr marL="2057400" indent="-228600" algn="l" rtl="0" eaLnBrk="0" fontAlgn="base" hangingPunct="0">
        <a:lnSpc>
          <a:spcPct val="120000"/>
        </a:lnSpc>
        <a:spcBef>
          <a:spcPct val="20000"/>
        </a:spcBef>
        <a:spcAft>
          <a:spcPct val="0"/>
        </a:spcAft>
        <a:buClr>
          <a:schemeClr val="hlink"/>
        </a:buClr>
        <a:buSzPct val="60000"/>
        <a:buFont typeface="Wingdings" pitchFamily="2" charset="2"/>
        <a:buChar char="n"/>
        <a:defRPr sz="2000" b="1">
          <a:solidFill>
            <a:schemeClr val="tx1"/>
          </a:solidFill>
          <a:latin typeface="黑体" pitchFamily="2" charset="-122"/>
          <a:ea typeface="黑体" pitchFamily="2" charset="-122"/>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2">
            <a:extLst>
              <a:ext uri="{FF2B5EF4-FFF2-40B4-BE49-F238E27FC236}">
                <a16:creationId xmlns:a16="http://schemas.microsoft.com/office/drawing/2014/main" id="{10EF72BC-520A-405A-B939-3E8B8D02CAE9}"/>
              </a:ext>
            </a:extLst>
          </p:cNvPr>
          <p:cNvGrpSpPr>
            <a:grpSpLocks/>
          </p:cNvGrpSpPr>
          <p:nvPr/>
        </p:nvGrpSpPr>
        <p:grpSpPr bwMode="auto">
          <a:xfrm>
            <a:off x="0" y="0"/>
            <a:ext cx="9147175" cy="6867525"/>
            <a:chOff x="0" y="0"/>
            <a:chExt cx="5762" cy="4326"/>
          </a:xfrm>
        </p:grpSpPr>
        <p:sp>
          <p:nvSpPr>
            <p:cNvPr id="3075" name="Rectangle 3">
              <a:extLst>
                <a:ext uri="{FF2B5EF4-FFF2-40B4-BE49-F238E27FC236}">
                  <a16:creationId xmlns:a16="http://schemas.microsoft.com/office/drawing/2014/main" id="{8E181666-FBC1-445D-BC38-4CB4A60B58A6}"/>
                </a:ext>
              </a:extLst>
            </p:cNvPr>
            <p:cNvSpPr>
              <a:spLocks noChangeArrowheads="1"/>
            </p:cNvSpPr>
            <p:nvPr userDrawn="1"/>
          </p:nvSpPr>
          <p:spPr bwMode="hidden">
            <a:xfrm>
              <a:off x="0" y="0"/>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6" name="Rectangle 4">
              <a:extLst>
                <a:ext uri="{FF2B5EF4-FFF2-40B4-BE49-F238E27FC236}">
                  <a16:creationId xmlns:a16="http://schemas.microsoft.com/office/drawing/2014/main" id="{32B397DF-412C-48DA-B9D9-106867F9ED91}"/>
                </a:ext>
              </a:extLst>
            </p:cNvPr>
            <p:cNvSpPr>
              <a:spLocks noChangeArrowheads="1"/>
            </p:cNvSpPr>
            <p:nvPr userDrawn="1"/>
          </p:nvSpPr>
          <p:spPr bwMode="hidden">
            <a:xfrm>
              <a:off x="9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5">
              <a:extLst>
                <a:ext uri="{FF2B5EF4-FFF2-40B4-BE49-F238E27FC236}">
                  <a16:creationId xmlns:a16="http://schemas.microsoft.com/office/drawing/2014/main" id="{34F4BDD4-856F-4E7F-A3BB-6E09E23A6282}"/>
                </a:ext>
              </a:extLst>
            </p:cNvPr>
            <p:cNvSpPr>
              <a:spLocks noChangeArrowheads="1"/>
            </p:cNvSpPr>
            <p:nvPr userDrawn="1"/>
          </p:nvSpPr>
          <p:spPr bwMode="hidden">
            <a:xfrm>
              <a:off x="19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6">
              <a:extLst>
                <a:ext uri="{FF2B5EF4-FFF2-40B4-BE49-F238E27FC236}">
                  <a16:creationId xmlns:a16="http://schemas.microsoft.com/office/drawing/2014/main" id="{59534C2D-23D3-483D-BB83-3CA9F7A2B803}"/>
                </a:ext>
              </a:extLst>
            </p:cNvPr>
            <p:cNvSpPr>
              <a:spLocks noChangeArrowheads="1"/>
            </p:cNvSpPr>
            <p:nvPr userDrawn="1"/>
          </p:nvSpPr>
          <p:spPr bwMode="hidden">
            <a:xfrm>
              <a:off x="28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7">
              <a:extLst>
                <a:ext uri="{FF2B5EF4-FFF2-40B4-BE49-F238E27FC236}">
                  <a16:creationId xmlns:a16="http://schemas.microsoft.com/office/drawing/2014/main" id="{2D3AAE46-B0D2-4883-9451-91B7FD9EA23C}"/>
                </a:ext>
              </a:extLst>
            </p:cNvPr>
            <p:cNvSpPr>
              <a:spLocks noChangeArrowheads="1"/>
            </p:cNvSpPr>
            <p:nvPr userDrawn="1"/>
          </p:nvSpPr>
          <p:spPr bwMode="hidden">
            <a:xfrm>
              <a:off x="38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8">
              <a:extLst>
                <a:ext uri="{FF2B5EF4-FFF2-40B4-BE49-F238E27FC236}">
                  <a16:creationId xmlns:a16="http://schemas.microsoft.com/office/drawing/2014/main" id="{753D47F3-1DC2-496B-ABC4-B09DC8686987}"/>
                </a:ext>
              </a:extLst>
            </p:cNvPr>
            <p:cNvSpPr>
              <a:spLocks noChangeArrowheads="1"/>
            </p:cNvSpPr>
            <p:nvPr userDrawn="1"/>
          </p:nvSpPr>
          <p:spPr bwMode="hidden">
            <a:xfrm>
              <a:off x="48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9">
              <a:extLst>
                <a:ext uri="{FF2B5EF4-FFF2-40B4-BE49-F238E27FC236}">
                  <a16:creationId xmlns:a16="http://schemas.microsoft.com/office/drawing/2014/main" id="{9A4469CB-4714-43E7-8914-3B6D8141DB72}"/>
                </a:ext>
              </a:extLst>
            </p:cNvPr>
            <p:cNvSpPr>
              <a:spLocks noChangeArrowheads="1"/>
            </p:cNvSpPr>
            <p:nvPr userDrawn="1"/>
          </p:nvSpPr>
          <p:spPr bwMode="hidden">
            <a:xfrm>
              <a:off x="57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
              <a:extLst>
                <a:ext uri="{FF2B5EF4-FFF2-40B4-BE49-F238E27FC236}">
                  <a16:creationId xmlns:a16="http://schemas.microsoft.com/office/drawing/2014/main" id="{EEB87ACD-187D-4C58-99BF-D7598B960207}"/>
                </a:ext>
              </a:extLst>
            </p:cNvPr>
            <p:cNvSpPr>
              <a:spLocks noChangeArrowheads="1"/>
            </p:cNvSpPr>
            <p:nvPr userDrawn="1"/>
          </p:nvSpPr>
          <p:spPr bwMode="hidden">
            <a:xfrm>
              <a:off x="67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1">
              <a:extLst>
                <a:ext uri="{FF2B5EF4-FFF2-40B4-BE49-F238E27FC236}">
                  <a16:creationId xmlns:a16="http://schemas.microsoft.com/office/drawing/2014/main" id="{AA205752-D7EF-406A-B78A-57B4F25FD0AF}"/>
                </a:ext>
              </a:extLst>
            </p:cNvPr>
            <p:cNvSpPr>
              <a:spLocks noChangeArrowheads="1"/>
            </p:cNvSpPr>
            <p:nvPr userDrawn="1"/>
          </p:nvSpPr>
          <p:spPr bwMode="hidden">
            <a:xfrm>
              <a:off x="76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2">
              <a:extLst>
                <a:ext uri="{FF2B5EF4-FFF2-40B4-BE49-F238E27FC236}">
                  <a16:creationId xmlns:a16="http://schemas.microsoft.com/office/drawing/2014/main" id="{AFF8A588-3169-43D4-A9B6-8DE27AC1371F}"/>
                </a:ext>
              </a:extLst>
            </p:cNvPr>
            <p:cNvSpPr>
              <a:spLocks noChangeArrowheads="1"/>
            </p:cNvSpPr>
            <p:nvPr userDrawn="1"/>
          </p:nvSpPr>
          <p:spPr bwMode="hidden">
            <a:xfrm>
              <a:off x="86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3">
              <a:extLst>
                <a:ext uri="{FF2B5EF4-FFF2-40B4-BE49-F238E27FC236}">
                  <a16:creationId xmlns:a16="http://schemas.microsoft.com/office/drawing/2014/main" id="{54C8BC85-EDD4-4367-BDA8-8C15AB0EBDFE}"/>
                </a:ext>
              </a:extLst>
            </p:cNvPr>
            <p:cNvSpPr>
              <a:spLocks noChangeArrowheads="1"/>
            </p:cNvSpPr>
            <p:nvPr userDrawn="1"/>
          </p:nvSpPr>
          <p:spPr bwMode="hidden">
            <a:xfrm>
              <a:off x="96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4">
              <a:extLst>
                <a:ext uri="{FF2B5EF4-FFF2-40B4-BE49-F238E27FC236}">
                  <a16:creationId xmlns:a16="http://schemas.microsoft.com/office/drawing/2014/main" id="{A9E73E2D-0384-4C4A-AF31-F0DFF34C95E1}"/>
                </a:ext>
              </a:extLst>
            </p:cNvPr>
            <p:cNvSpPr>
              <a:spLocks noChangeArrowheads="1"/>
            </p:cNvSpPr>
            <p:nvPr userDrawn="1"/>
          </p:nvSpPr>
          <p:spPr bwMode="hidden">
            <a:xfrm>
              <a:off x="105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5">
              <a:extLst>
                <a:ext uri="{FF2B5EF4-FFF2-40B4-BE49-F238E27FC236}">
                  <a16:creationId xmlns:a16="http://schemas.microsoft.com/office/drawing/2014/main" id="{15EE0487-F9CA-47DC-87DD-CE9DC715F708}"/>
                </a:ext>
              </a:extLst>
            </p:cNvPr>
            <p:cNvSpPr>
              <a:spLocks noChangeArrowheads="1"/>
            </p:cNvSpPr>
            <p:nvPr userDrawn="1"/>
          </p:nvSpPr>
          <p:spPr bwMode="hidden">
            <a:xfrm>
              <a:off x="115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6">
              <a:extLst>
                <a:ext uri="{FF2B5EF4-FFF2-40B4-BE49-F238E27FC236}">
                  <a16:creationId xmlns:a16="http://schemas.microsoft.com/office/drawing/2014/main" id="{401011F6-C577-4709-92E8-2D81235B680C}"/>
                </a:ext>
              </a:extLst>
            </p:cNvPr>
            <p:cNvSpPr>
              <a:spLocks noChangeArrowheads="1"/>
            </p:cNvSpPr>
            <p:nvPr userDrawn="1"/>
          </p:nvSpPr>
          <p:spPr bwMode="hidden">
            <a:xfrm>
              <a:off x="124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7">
              <a:extLst>
                <a:ext uri="{FF2B5EF4-FFF2-40B4-BE49-F238E27FC236}">
                  <a16:creationId xmlns:a16="http://schemas.microsoft.com/office/drawing/2014/main" id="{97ADEA93-DE9E-4B27-A389-A0F1E777A712}"/>
                </a:ext>
              </a:extLst>
            </p:cNvPr>
            <p:cNvSpPr>
              <a:spLocks noChangeArrowheads="1"/>
            </p:cNvSpPr>
            <p:nvPr userDrawn="1"/>
          </p:nvSpPr>
          <p:spPr bwMode="hidden">
            <a:xfrm>
              <a:off x="134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8">
              <a:extLst>
                <a:ext uri="{FF2B5EF4-FFF2-40B4-BE49-F238E27FC236}">
                  <a16:creationId xmlns:a16="http://schemas.microsoft.com/office/drawing/2014/main" id="{FCFF2AA5-F787-4CC2-A255-8563FB70876A}"/>
                </a:ext>
              </a:extLst>
            </p:cNvPr>
            <p:cNvSpPr>
              <a:spLocks noChangeArrowheads="1"/>
            </p:cNvSpPr>
            <p:nvPr userDrawn="1"/>
          </p:nvSpPr>
          <p:spPr bwMode="hidden">
            <a:xfrm>
              <a:off x="144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9">
              <a:extLst>
                <a:ext uri="{FF2B5EF4-FFF2-40B4-BE49-F238E27FC236}">
                  <a16:creationId xmlns:a16="http://schemas.microsoft.com/office/drawing/2014/main" id="{A6774DE3-3525-4BD8-82B1-BD50240ED924}"/>
                </a:ext>
              </a:extLst>
            </p:cNvPr>
            <p:cNvSpPr>
              <a:spLocks noChangeArrowheads="1"/>
            </p:cNvSpPr>
            <p:nvPr userDrawn="1"/>
          </p:nvSpPr>
          <p:spPr bwMode="hidden">
            <a:xfrm>
              <a:off x="153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20">
              <a:extLst>
                <a:ext uri="{FF2B5EF4-FFF2-40B4-BE49-F238E27FC236}">
                  <a16:creationId xmlns:a16="http://schemas.microsoft.com/office/drawing/2014/main" id="{34A697A7-5A3F-4021-8D8E-BA479A1EF141}"/>
                </a:ext>
              </a:extLst>
            </p:cNvPr>
            <p:cNvSpPr>
              <a:spLocks noChangeArrowheads="1"/>
            </p:cNvSpPr>
            <p:nvPr userDrawn="1"/>
          </p:nvSpPr>
          <p:spPr bwMode="hidden">
            <a:xfrm>
              <a:off x="163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21">
              <a:extLst>
                <a:ext uri="{FF2B5EF4-FFF2-40B4-BE49-F238E27FC236}">
                  <a16:creationId xmlns:a16="http://schemas.microsoft.com/office/drawing/2014/main" id="{110883EA-162F-47DB-A369-82AFD6964CB2}"/>
                </a:ext>
              </a:extLst>
            </p:cNvPr>
            <p:cNvSpPr>
              <a:spLocks noChangeArrowheads="1"/>
            </p:cNvSpPr>
            <p:nvPr userDrawn="1"/>
          </p:nvSpPr>
          <p:spPr bwMode="hidden">
            <a:xfrm>
              <a:off x="172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4" name="Rectangle 22">
              <a:extLst>
                <a:ext uri="{FF2B5EF4-FFF2-40B4-BE49-F238E27FC236}">
                  <a16:creationId xmlns:a16="http://schemas.microsoft.com/office/drawing/2014/main" id="{16A7BABE-1DC3-4CF9-957A-F7577C6B2DAC}"/>
                </a:ext>
              </a:extLst>
            </p:cNvPr>
            <p:cNvSpPr>
              <a:spLocks noChangeArrowheads="1"/>
            </p:cNvSpPr>
            <p:nvPr userDrawn="1"/>
          </p:nvSpPr>
          <p:spPr bwMode="hidden">
            <a:xfrm>
              <a:off x="182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5" name="Rectangle 23">
              <a:extLst>
                <a:ext uri="{FF2B5EF4-FFF2-40B4-BE49-F238E27FC236}">
                  <a16:creationId xmlns:a16="http://schemas.microsoft.com/office/drawing/2014/main" id="{FDB7404C-5C28-4C15-B129-859C28BBC4E4}"/>
                </a:ext>
              </a:extLst>
            </p:cNvPr>
            <p:cNvSpPr>
              <a:spLocks noChangeArrowheads="1"/>
            </p:cNvSpPr>
            <p:nvPr userDrawn="1"/>
          </p:nvSpPr>
          <p:spPr bwMode="hidden">
            <a:xfrm>
              <a:off x="192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6" name="Rectangle 24">
              <a:extLst>
                <a:ext uri="{FF2B5EF4-FFF2-40B4-BE49-F238E27FC236}">
                  <a16:creationId xmlns:a16="http://schemas.microsoft.com/office/drawing/2014/main" id="{44B719C2-206E-4F64-9C56-DF055B506A8B}"/>
                </a:ext>
              </a:extLst>
            </p:cNvPr>
            <p:cNvSpPr>
              <a:spLocks noChangeArrowheads="1"/>
            </p:cNvSpPr>
            <p:nvPr userDrawn="1"/>
          </p:nvSpPr>
          <p:spPr bwMode="hidden">
            <a:xfrm>
              <a:off x="201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25">
              <a:extLst>
                <a:ext uri="{FF2B5EF4-FFF2-40B4-BE49-F238E27FC236}">
                  <a16:creationId xmlns:a16="http://schemas.microsoft.com/office/drawing/2014/main" id="{8A8B8EC5-86DD-4410-83C6-F887687E64ED}"/>
                </a:ext>
              </a:extLst>
            </p:cNvPr>
            <p:cNvSpPr>
              <a:spLocks noChangeArrowheads="1"/>
            </p:cNvSpPr>
            <p:nvPr userDrawn="1"/>
          </p:nvSpPr>
          <p:spPr bwMode="hidden">
            <a:xfrm>
              <a:off x="211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26">
              <a:extLst>
                <a:ext uri="{FF2B5EF4-FFF2-40B4-BE49-F238E27FC236}">
                  <a16:creationId xmlns:a16="http://schemas.microsoft.com/office/drawing/2014/main" id="{1F93A618-7360-471E-8D73-F79EF31E9DA8}"/>
                </a:ext>
              </a:extLst>
            </p:cNvPr>
            <p:cNvSpPr>
              <a:spLocks noChangeArrowheads="1"/>
            </p:cNvSpPr>
            <p:nvPr userDrawn="1"/>
          </p:nvSpPr>
          <p:spPr bwMode="hidden">
            <a:xfrm>
              <a:off x="220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27">
              <a:extLst>
                <a:ext uri="{FF2B5EF4-FFF2-40B4-BE49-F238E27FC236}">
                  <a16:creationId xmlns:a16="http://schemas.microsoft.com/office/drawing/2014/main" id="{A69860F1-BD2B-4E3A-9B0A-012DD8B73DAB}"/>
                </a:ext>
              </a:extLst>
            </p:cNvPr>
            <p:cNvSpPr>
              <a:spLocks noChangeArrowheads="1"/>
            </p:cNvSpPr>
            <p:nvPr userDrawn="1"/>
          </p:nvSpPr>
          <p:spPr bwMode="hidden">
            <a:xfrm>
              <a:off x="230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0" name="Rectangle 28">
              <a:extLst>
                <a:ext uri="{FF2B5EF4-FFF2-40B4-BE49-F238E27FC236}">
                  <a16:creationId xmlns:a16="http://schemas.microsoft.com/office/drawing/2014/main" id="{AF1ACED6-8213-4B76-BB8D-658C6924159A}"/>
                </a:ext>
              </a:extLst>
            </p:cNvPr>
            <p:cNvSpPr>
              <a:spLocks noChangeArrowheads="1"/>
            </p:cNvSpPr>
            <p:nvPr userDrawn="1"/>
          </p:nvSpPr>
          <p:spPr bwMode="hidden">
            <a:xfrm>
              <a:off x="240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1" name="Rectangle 29">
              <a:extLst>
                <a:ext uri="{FF2B5EF4-FFF2-40B4-BE49-F238E27FC236}">
                  <a16:creationId xmlns:a16="http://schemas.microsoft.com/office/drawing/2014/main" id="{0AFB1D5F-4D94-4147-BCB8-E6ABA732B041}"/>
                </a:ext>
              </a:extLst>
            </p:cNvPr>
            <p:cNvSpPr>
              <a:spLocks noChangeArrowheads="1"/>
            </p:cNvSpPr>
            <p:nvPr userDrawn="1"/>
          </p:nvSpPr>
          <p:spPr bwMode="hidden">
            <a:xfrm>
              <a:off x="249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Rectangle 30">
              <a:extLst>
                <a:ext uri="{FF2B5EF4-FFF2-40B4-BE49-F238E27FC236}">
                  <a16:creationId xmlns:a16="http://schemas.microsoft.com/office/drawing/2014/main" id="{1D95D781-E265-4680-AFE8-B860D536A44B}"/>
                </a:ext>
              </a:extLst>
            </p:cNvPr>
            <p:cNvSpPr>
              <a:spLocks noChangeArrowheads="1"/>
            </p:cNvSpPr>
            <p:nvPr userDrawn="1"/>
          </p:nvSpPr>
          <p:spPr bwMode="hidden">
            <a:xfrm>
              <a:off x="259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Rectangle 31">
              <a:extLst>
                <a:ext uri="{FF2B5EF4-FFF2-40B4-BE49-F238E27FC236}">
                  <a16:creationId xmlns:a16="http://schemas.microsoft.com/office/drawing/2014/main" id="{5D94CCAC-4964-4B99-BC94-CB91C1898060}"/>
                </a:ext>
              </a:extLst>
            </p:cNvPr>
            <p:cNvSpPr>
              <a:spLocks noChangeArrowheads="1"/>
            </p:cNvSpPr>
            <p:nvPr userDrawn="1"/>
          </p:nvSpPr>
          <p:spPr bwMode="hidden">
            <a:xfrm>
              <a:off x="268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Rectangle 32">
              <a:extLst>
                <a:ext uri="{FF2B5EF4-FFF2-40B4-BE49-F238E27FC236}">
                  <a16:creationId xmlns:a16="http://schemas.microsoft.com/office/drawing/2014/main" id="{0F97ED1B-A32D-4182-8DDF-77C158FE789A}"/>
                </a:ext>
              </a:extLst>
            </p:cNvPr>
            <p:cNvSpPr>
              <a:spLocks noChangeArrowheads="1"/>
            </p:cNvSpPr>
            <p:nvPr userDrawn="1"/>
          </p:nvSpPr>
          <p:spPr bwMode="hidden">
            <a:xfrm>
              <a:off x="278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Rectangle 33">
              <a:extLst>
                <a:ext uri="{FF2B5EF4-FFF2-40B4-BE49-F238E27FC236}">
                  <a16:creationId xmlns:a16="http://schemas.microsoft.com/office/drawing/2014/main" id="{6EC9668C-1E0F-4B3E-ACD7-73CB9C9F7447}"/>
                </a:ext>
              </a:extLst>
            </p:cNvPr>
            <p:cNvSpPr>
              <a:spLocks noChangeArrowheads="1"/>
            </p:cNvSpPr>
            <p:nvPr userDrawn="1"/>
          </p:nvSpPr>
          <p:spPr bwMode="hidden">
            <a:xfrm>
              <a:off x="288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Rectangle 34">
              <a:extLst>
                <a:ext uri="{FF2B5EF4-FFF2-40B4-BE49-F238E27FC236}">
                  <a16:creationId xmlns:a16="http://schemas.microsoft.com/office/drawing/2014/main" id="{9F7F88A2-4846-45CA-8A7C-4F758A7033C1}"/>
                </a:ext>
              </a:extLst>
            </p:cNvPr>
            <p:cNvSpPr>
              <a:spLocks noChangeArrowheads="1"/>
            </p:cNvSpPr>
            <p:nvPr userDrawn="1"/>
          </p:nvSpPr>
          <p:spPr bwMode="hidden">
            <a:xfrm>
              <a:off x="297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Rectangle 35">
              <a:extLst>
                <a:ext uri="{FF2B5EF4-FFF2-40B4-BE49-F238E27FC236}">
                  <a16:creationId xmlns:a16="http://schemas.microsoft.com/office/drawing/2014/main" id="{CDC34C95-2709-45CA-AF71-2FDE1963504A}"/>
                </a:ext>
              </a:extLst>
            </p:cNvPr>
            <p:cNvSpPr>
              <a:spLocks noChangeArrowheads="1"/>
            </p:cNvSpPr>
            <p:nvPr userDrawn="1"/>
          </p:nvSpPr>
          <p:spPr bwMode="hidden">
            <a:xfrm>
              <a:off x="307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Rectangle 36">
              <a:extLst>
                <a:ext uri="{FF2B5EF4-FFF2-40B4-BE49-F238E27FC236}">
                  <a16:creationId xmlns:a16="http://schemas.microsoft.com/office/drawing/2014/main" id="{7F32ABC0-5274-46A7-8633-3864375CCDCE}"/>
                </a:ext>
              </a:extLst>
            </p:cNvPr>
            <p:cNvSpPr>
              <a:spLocks noChangeArrowheads="1"/>
            </p:cNvSpPr>
            <p:nvPr userDrawn="1"/>
          </p:nvSpPr>
          <p:spPr bwMode="hidden">
            <a:xfrm>
              <a:off x="316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Rectangle 37">
              <a:extLst>
                <a:ext uri="{FF2B5EF4-FFF2-40B4-BE49-F238E27FC236}">
                  <a16:creationId xmlns:a16="http://schemas.microsoft.com/office/drawing/2014/main" id="{1505BF7B-4A67-49EC-87C2-8A36278BBCED}"/>
                </a:ext>
              </a:extLst>
            </p:cNvPr>
            <p:cNvSpPr>
              <a:spLocks noChangeArrowheads="1"/>
            </p:cNvSpPr>
            <p:nvPr userDrawn="1"/>
          </p:nvSpPr>
          <p:spPr bwMode="hidden">
            <a:xfrm>
              <a:off x="326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Rectangle 38">
              <a:extLst>
                <a:ext uri="{FF2B5EF4-FFF2-40B4-BE49-F238E27FC236}">
                  <a16:creationId xmlns:a16="http://schemas.microsoft.com/office/drawing/2014/main" id="{BB5BFF10-44A3-45F9-BC53-E95CB05D8C19}"/>
                </a:ext>
              </a:extLst>
            </p:cNvPr>
            <p:cNvSpPr>
              <a:spLocks noChangeArrowheads="1"/>
            </p:cNvSpPr>
            <p:nvPr userDrawn="1"/>
          </p:nvSpPr>
          <p:spPr bwMode="hidden">
            <a:xfrm>
              <a:off x="336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Rectangle 39">
              <a:extLst>
                <a:ext uri="{FF2B5EF4-FFF2-40B4-BE49-F238E27FC236}">
                  <a16:creationId xmlns:a16="http://schemas.microsoft.com/office/drawing/2014/main" id="{13C5EC92-0C96-4730-95B2-C09A4694DB13}"/>
                </a:ext>
              </a:extLst>
            </p:cNvPr>
            <p:cNvSpPr>
              <a:spLocks noChangeArrowheads="1"/>
            </p:cNvSpPr>
            <p:nvPr userDrawn="1"/>
          </p:nvSpPr>
          <p:spPr bwMode="hidden">
            <a:xfrm>
              <a:off x="345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Rectangle 40">
              <a:extLst>
                <a:ext uri="{FF2B5EF4-FFF2-40B4-BE49-F238E27FC236}">
                  <a16:creationId xmlns:a16="http://schemas.microsoft.com/office/drawing/2014/main" id="{EFD5A904-1A64-4C09-A54A-46A5D52A0D0C}"/>
                </a:ext>
              </a:extLst>
            </p:cNvPr>
            <p:cNvSpPr>
              <a:spLocks noChangeArrowheads="1"/>
            </p:cNvSpPr>
            <p:nvPr userDrawn="1"/>
          </p:nvSpPr>
          <p:spPr bwMode="hidden">
            <a:xfrm>
              <a:off x="355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Rectangle 41">
              <a:extLst>
                <a:ext uri="{FF2B5EF4-FFF2-40B4-BE49-F238E27FC236}">
                  <a16:creationId xmlns:a16="http://schemas.microsoft.com/office/drawing/2014/main" id="{117FB051-FAAF-4CDF-BA11-D3CFD5B59491}"/>
                </a:ext>
              </a:extLst>
            </p:cNvPr>
            <p:cNvSpPr>
              <a:spLocks noChangeArrowheads="1"/>
            </p:cNvSpPr>
            <p:nvPr userDrawn="1"/>
          </p:nvSpPr>
          <p:spPr bwMode="hidden">
            <a:xfrm>
              <a:off x="364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Rectangle 42">
              <a:extLst>
                <a:ext uri="{FF2B5EF4-FFF2-40B4-BE49-F238E27FC236}">
                  <a16:creationId xmlns:a16="http://schemas.microsoft.com/office/drawing/2014/main" id="{32E1DEBE-271A-4AD6-8469-BBB877ABAABC}"/>
                </a:ext>
              </a:extLst>
            </p:cNvPr>
            <p:cNvSpPr>
              <a:spLocks noChangeArrowheads="1"/>
            </p:cNvSpPr>
            <p:nvPr userDrawn="1"/>
          </p:nvSpPr>
          <p:spPr bwMode="hidden">
            <a:xfrm>
              <a:off x="374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Rectangle 43">
              <a:extLst>
                <a:ext uri="{FF2B5EF4-FFF2-40B4-BE49-F238E27FC236}">
                  <a16:creationId xmlns:a16="http://schemas.microsoft.com/office/drawing/2014/main" id="{CC6E657A-82BA-4A60-919C-1113912933B6}"/>
                </a:ext>
              </a:extLst>
            </p:cNvPr>
            <p:cNvSpPr>
              <a:spLocks noChangeArrowheads="1"/>
            </p:cNvSpPr>
            <p:nvPr userDrawn="1"/>
          </p:nvSpPr>
          <p:spPr bwMode="hidden">
            <a:xfrm>
              <a:off x="384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Rectangle 44">
              <a:extLst>
                <a:ext uri="{FF2B5EF4-FFF2-40B4-BE49-F238E27FC236}">
                  <a16:creationId xmlns:a16="http://schemas.microsoft.com/office/drawing/2014/main" id="{6D65BD07-3181-42DE-8988-230357301400}"/>
                </a:ext>
              </a:extLst>
            </p:cNvPr>
            <p:cNvSpPr>
              <a:spLocks noChangeArrowheads="1"/>
            </p:cNvSpPr>
            <p:nvPr userDrawn="1"/>
          </p:nvSpPr>
          <p:spPr bwMode="hidden">
            <a:xfrm>
              <a:off x="393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Rectangle 45">
              <a:extLst>
                <a:ext uri="{FF2B5EF4-FFF2-40B4-BE49-F238E27FC236}">
                  <a16:creationId xmlns:a16="http://schemas.microsoft.com/office/drawing/2014/main" id="{8C53565C-69F9-4D10-BCE7-FE8B653A4C9A}"/>
                </a:ext>
              </a:extLst>
            </p:cNvPr>
            <p:cNvSpPr>
              <a:spLocks noChangeArrowheads="1"/>
            </p:cNvSpPr>
            <p:nvPr userDrawn="1"/>
          </p:nvSpPr>
          <p:spPr bwMode="hidden">
            <a:xfrm>
              <a:off x="403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Rectangle 46">
              <a:extLst>
                <a:ext uri="{FF2B5EF4-FFF2-40B4-BE49-F238E27FC236}">
                  <a16:creationId xmlns:a16="http://schemas.microsoft.com/office/drawing/2014/main" id="{6AE84104-308E-4F78-92CD-47A7A75C803F}"/>
                </a:ext>
              </a:extLst>
            </p:cNvPr>
            <p:cNvSpPr>
              <a:spLocks noChangeArrowheads="1"/>
            </p:cNvSpPr>
            <p:nvPr userDrawn="1"/>
          </p:nvSpPr>
          <p:spPr bwMode="hidden">
            <a:xfrm>
              <a:off x="412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Rectangle 47">
              <a:extLst>
                <a:ext uri="{FF2B5EF4-FFF2-40B4-BE49-F238E27FC236}">
                  <a16:creationId xmlns:a16="http://schemas.microsoft.com/office/drawing/2014/main" id="{AE9EBECA-655B-4CCD-A3E1-67C10D9A710C}"/>
                </a:ext>
              </a:extLst>
            </p:cNvPr>
            <p:cNvSpPr>
              <a:spLocks noChangeArrowheads="1"/>
            </p:cNvSpPr>
            <p:nvPr userDrawn="1"/>
          </p:nvSpPr>
          <p:spPr bwMode="hidden">
            <a:xfrm>
              <a:off x="422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Rectangle 48">
              <a:extLst>
                <a:ext uri="{FF2B5EF4-FFF2-40B4-BE49-F238E27FC236}">
                  <a16:creationId xmlns:a16="http://schemas.microsoft.com/office/drawing/2014/main" id="{746B0DCE-CF3A-4D10-B4E9-0ECAF0034E18}"/>
                </a:ext>
              </a:extLst>
            </p:cNvPr>
            <p:cNvSpPr>
              <a:spLocks noChangeArrowheads="1"/>
            </p:cNvSpPr>
            <p:nvPr userDrawn="1"/>
          </p:nvSpPr>
          <p:spPr bwMode="hidden">
            <a:xfrm>
              <a:off x="432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Rectangle 49">
              <a:extLst>
                <a:ext uri="{FF2B5EF4-FFF2-40B4-BE49-F238E27FC236}">
                  <a16:creationId xmlns:a16="http://schemas.microsoft.com/office/drawing/2014/main" id="{4C69DE66-16F5-43B2-BD65-76EDE0FA9C87}"/>
                </a:ext>
              </a:extLst>
            </p:cNvPr>
            <p:cNvSpPr>
              <a:spLocks noChangeArrowheads="1"/>
            </p:cNvSpPr>
            <p:nvPr userDrawn="1"/>
          </p:nvSpPr>
          <p:spPr bwMode="hidden">
            <a:xfrm>
              <a:off x="441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Rectangle 50">
              <a:extLst>
                <a:ext uri="{FF2B5EF4-FFF2-40B4-BE49-F238E27FC236}">
                  <a16:creationId xmlns:a16="http://schemas.microsoft.com/office/drawing/2014/main" id="{8FBC4460-9DF7-41CD-83FA-EE3AE40E1B03}"/>
                </a:ext>
              </a:extLst>
            </p:cNvPr>
            <p:cNvSpPr>
              <a:spLocks noChangeArrowheads="1"/>
            </p:cNvSpPr>
            <p:nvPr userDrawn="1"/>
          </p:nvSpPr>
          <p:spPr bwMode="hidden">
            <a:xfrm>
              <a:off x="451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 name="Rectangle 51">
              <a:extLst>
                <a:ext uri="{FF2B5EF4-FFF2-40B4-BE49-F238E27FC236}">
                  <a16:creationId xmlns:a16="http://schemas.microsoft.com/office/drawing/2014/main" id="{D05C8AD1-F740-4B40-93F8-5A112756C37F}"/>
                </a:ext>
              </a:extLst>
            </p:cNvPr>
            <p:cNvSpPr>
              <a:spLocks noChangeArrowheads="1"/>
            </p:cNvSpPr>
            <p:nvPr userDrawn="1"/>
          </p:nvSpPr>
          <p:spPr bwMode="hidden">
            <a:xfrm>
              <a:off x="460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4" name="Rectangle 52">
              <a:extLst>
                <a:ext uri="{FF2B5EF4-FFF2-40B4-BE49-F238E27FC236}">
                  <a16:creationId xmlns:a16="http://schemas.microsoft.com/office/drawing/2014/main" id="{5D6C628C-3BE1-4D50-81E0-36BDF73FCC08}"/>
                </a:ext>
              </a:extLst>
            </p:cNvPr>
            <p:cNvSpPr>
              <a:spLocks noChangeArrowheads="1"/>
            </p:cNvSpPr>
            <p:nvPr userDrawn="1"/>
          </p:nvSpPr>
          <p:spPr bwMode="hidden">
            <a:xfrm>
              <a:off x="470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5" name="Rectangle 53">
              <a:extLst>
                <a:ext uri="{FF2B5EF4-FFF2-40B4-BE49-F238E27FC236}">
                  <a16:creationId xmlns:a16="http://schemas.microsoft.com/office/drawing/2014/main" id="{78AF2C28-63F1-4149-9DC2-B65372B223CB}"/>
                </a:ext>
              </a:extLst>
            </p:cNvPr>
            <p:cNvSpPr>
              <a:spLocks noChangeArrowheads="1"/>
            </p:cNvSpPr>
            <p:nvPr userDrawn="1"/>
          </p:nvSpPr>
          <p:spPr bwMode="hidden">
            <a:xfrm>
              <a:off x="480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6" name="Rectangle 54">
              <a:extLst>
                <a:ext uri="{FF2B5EF4-FFF2-40B4-BE49-F238E27FC236}">
                  <a16:creationId xmlns:a16="http://schemas.microsoft.com/office/drawing/2014/main" id="{742F6E36-F0CF-4364-BC94-5C2F12F3CE0B}"/>
                </a:ext>
              </a:extLst>
            </p:cNvPr>
            <p:cNvSpPr>
              <a:spLocks noChangeArrowheads="1"/>
            </p:cNvSpPr>
            <p:nvPr userDrawn="1"/>
          </p:nvSpPr>
          <p:spPr bwMode="hidden">
            <a:xfrm>
              <a:off x="489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7" name="Rectangle 55">
              <a:extLst>
                <a:ext uri="{FF2B5EF4-FFF2-40B4-BE49-F238E27FC236}">
                  <a16:creationId xmlns:a16="http://schemas.microsoft.com/office/drawing/2014/main" id="{EB06318B-2EB8-402E-8F32-F4336906296A}"/>
                </a:ext>
              </a:extLst>
            </p:cNvPr>
            <p:cNvSpPr>
              <a:spLocks noChangeArrowheads="1"/>
            </p:cNvSpPr>
            <p:nvPr userDrawn="1"/>
          </p:nvSpPr>
          <p:spPr bwMode="hidden">
            <a:xfrm>
              <a:off x="499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8" name="Rectangle 56">
              <a:extLst>
                <a:ext uri="{FF2B5EF4-FFF2-40B4-BE49-F238E27FC236}">
                  <a16:creationId xmlns:a16="http://schemas.microsoft.com/office/drawing/2014/main" id="{6F69A9F6-7CC2-42FA-BE14-16CFC8ACA645}"/>
                </a:ext>
              </a:extLst>
            </p:cNvPr>
            <p:cNvSpPr>
              <a:spLocks noChangeArrowheads="1"/>
            </p:cNvSpPr>
            <p:nvPr userDrawn="1"/>
          </p:nvSpPr>
          <p:spPr bwMode="hidden">
            <a:xfrm>
              <a:off x="508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9" name="Rectangle 57">
              <a:extLst>
                <a:ext uri="{FF2B5EF4-FFF2-40B4-BE49-F238E27FC236}">
                  <a16:creationId xmlns:a16="http://schemas.microsoft.com/office/drawing/2014/main" id="{6DF2F9BC-EA28-44B8-9DA6-601BE6C00CB5}"/>
                </a:ext>
              </a:extLst>
            </p:cNvPr>
            <p:cNvSpPr>
              <a:spLocks noChangeArrowheads="1"/>
            </p:cNvSpPr>
            <p:nvPr userDrawn="1"/>
          </p:nvSpPr>
          <p:spPr bwMode="hidden">
            <a:xfrm>
              <a:off x="518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0" name="Rectangle 58">
              <a:extLst>
                <a:ext uri="{FF2B5EF4-FFF2-40B4-BE49-F238E27FC236}">
                  <a16:creationId xmlns:a16="http://schemas.microsoft.com/office/drawing/2014/main" id="{EFF0E613-E0E2-4F69-AA09-738A6E5E9E08}"/>
                </a:ext>
              </a:extLst>
            </p:cNvPr>
            <p:cNvSpPr>
              <a:spLocks noChangeArrowheads="1"/>
            </p:cNvSpPr>
            <p:nvPr userDrawn="1"/>
          </p:nvSpPr>
          <p:spPr bwMode="hidden">
            <a:xfrm>
              <a:off x="5280"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1" name="Rectangle 59">
              <a:extLst>
                <a:ext uri="{FF2B5EF4-FFF2-40B4-BE49-F238E27FC236}">
                  <a16:creationId xmlns:a16="http://schemas.microsoft.com/office/drawing/2014/main" id="{37686EE7-ACBA-488F-93AF-58B09B909F05}"/>
                </a:ext>
              </a:extLst>
            </p:cNvPr>
            <p:cNvSpPr>
              <a:spLocks noChangeArrowheads="1"/>
            </p:cNvSpPr>
            <p:nvPr userDrawn="1"/>
          </p:nvSpPr>
          <p:spPr bwMode="hidden">
            <a:xfrm>
              <a:off x="5376"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2" name="Rectangle 60">
              <a:extLst>
                <a:ext uri="{FF2B5EF4-FFF2-40B4-BE49-F238E27FC236}">
                  <a16:creationId xmlns:a16="http://schemas.microsoft.com/office/drawing/2014/main" id="{D5448E60-DF5E-4F47-B5F0-972F328DE1A2}"/>
                </a:ext>
              </a:extLst>
            </p:cNvPr>
            <p:cNvSpPr>
              <a:spLocks noChangeArrowheads="1"/>
            </p:cNvSpPr>
            <p:nvPr userDrawn="1"/>
          </p:nvSpPr>
          <p:spPr bwMode="hidden">
            <a:xfrm>
              <a:off x="5472"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 name="Rectangle 61">
              <a:extLst>
                <a:ext uri="{FF2B5EF4-FFF2-40B4-BE49-F238E27FC236}">
                  <a16:creationId xmlns:a16="http://schemas.microsoft.com/office/drawing/2014/main" id="{CE5BB9BF-7CA4-4CF4-BF79-25497C2305DC}"/>
                </a:ext>
              </a:extLst>
            </p:cNvPr>
            <p:cNvSpPr>
              <a:spLocks noChangeArrowheads="1"/>
            </p:cNvSpPr>
            <p:nvPr userDrawn="1"/>
          </p:nvSpPr>
          <p:spPr bwMode="hidden">
            <a:xfrm>
              <a:off x="5568"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4" name="Rectangle 62">
              <a:extLst>
                <a:ext uri="{FF2B5EF4-FFF2-40B4-BE49-F238E27FC236}">
                  <a16:creationId xmlns:a16="http://schemas.microsoft.com/office/drawing/2014/main" id="{9F364D76-EFE4-4A0C-8318-F86F3AA7966F}"/>
                </a:ext>
              </a:extLst>
            </p:cNvPr>
            <p:cNvSpPr>
              <a:spLocks noChangeArrowheads="1"/>
            </p:cNvSpPr>
            <p:nvPr userDrawn="1"/>
          </p:nvSpPr>
          <p:spPr bwMode="hidden">
            <a:xfrm>
              <a:off x="5664" y="6"/>
              <a:ext cx="48" cy="4320"/>
            </a:xfrm>
            <a:prstGeom prst="rect">
              <a:avLst/>
            </a:prstGeom>
            <a:solidFill>
              <a:schemeClr val="accent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5" name="Rectangle 63">
              <a:extLst>
                <a:ext uri="{FF2B5EF4-FFF2-40B4-BE49-F238E27FC236}">
                  <a16:creationId xmlns:a16="http://schemas.microsoft.com/office/drawing/2014/main" id="{6B089441-2F54-458C-87DD-3B038FDF4D0B}"/>
                </a:ext>
              </a:extLst>
            </p:cNvPr>
            <p:cNvSpPr>
              <a:spLocks noChangeArrowheads="1"/>
            </p:cNvSpPr>
            <p:nvPr userDrawn="1"/>
          </p:nvSpPr>
          <p:spPr bwMode="hidden">
            <a:xfrm>
              <a:off x="431" y="0"/>
              <a:ext cx="5331" cy="4320"/>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6" name="Rectangle 64">
              <a:extLst>
                <a:ext uri="{FF2B5EF4-FFF2-40B4-BE49-F238E27FC236}">
                  <a16:creationId xmlns:a16="http://schemas.microsoft.com/office/drawing/2014/main" id="{3CB4EB02-9301-403C-A70A-CC59EA4929DA}"/>
                </a:ext>
              </a:extLst>
            </p:cNvPr>
            <p:cNvSpPr>
              <a:spLocks noChangeArrowheads="1"/>
            </p:cNvSpPr>
            <p:nvPr userDrawn="1"/>
          </p:nvSpPr>
          <p:spPr bwMode="blackGray">
            <a:xfrm>
              <a:off x="0" y="1081"/>
              <a:ext cx="4378" cy="47"/>
            </a:xfrm>
            <a:prstGeom prst="rect">
              <a:avLst/>
            </a:prstGeom>
            <a:solidFill>
              <a:schemeClr val="hlink">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37" name="Rectangle 65">
            <a:extLst>
              <a:ext uri="{FF2B5EF4-FFF2-40B4-BE49-F238E27FC236}">
                <a16:creationId xmlns:a16="http://schemas.microsoft.com/office/drawing/2014/main" id="{7E923A68-F0CC-4790-A0F1-4B6EE6B5ED99}"/>
              </a:ext>
            </a:extLst>
          </p:cNvPr>
          <p:cNvSpPr>
            <a:spLocks noGrp="1" noChangeArrowheads="1"/>
          </p:cNvSpPr>
          <p:nvPr>
            <p:ph type="title"/>
          </p:nvPr>
        </p:nvSpPr>
        <p:spPr bwMode="auto">
          <a:xfrm>
            <a:off x="871538" y="192088"/>
            <a:ext cx="816292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zh-CN" altLang="en-US"/>
              <a:t>单击此处编辑母版标题样式</a:t>
            </a:r>
          </a:p>
        </p:txBody>
      </p:sp>
      <p:sp>
        <p:nvSpPr>
          <p:cNvPr id="3138" name="Rectangle 66">
            <a:extLst>
              <a:ext uri="{FF2B5EF4-FFF2-40B4-BE49-F238E27FC236}">
                <a16:creationId xmlns:a16="http://schemas.microsoft.com/office/drawing/2014/main" id="{DF0DAE38-036D-47E6-A653-27908FBB8A6A}"/>
              </a:ext>
            </a:extLst>
          </p:cNvPr>
          <p:cNvSpPr>
            <a:spLocks noGrp="1" noChangeArrowheads="1"/>
          </p:cNvSpPr>
          <p:nvPr>
            <p:ph type="body" idx="1"/>
          </p:nvPr>
        </p:nvSpPr>
        <p:spPr bwMode="auto">
          <a:xfrm>
            <a:off x="912813" y="1905000"/>
            <a:ext cx="8110537"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39" name="Rectangle 67">
            <a:extLst>
              <a:ext uri="{FF2B5EF4-FFF2-40B4-BE49-F238E27FC236}">
                <a16:creationId xmlns:a16="http://schemas.microsoft.com/office/drawing/2014/main" id="{4A903448-0D86-4103-9237-84D2125A8E01}"/>
              </a:ext>
            </a:extLst>
          </p:cNvPr>
          <p:cNvSpPr>
            <a:spLocks noGrp="1" noChangeArrowheads="1"/>
          </p:cNvSpPr>
          <p:nvPr>
            <p:ph type="dt" sz="half" idx="2"/>
          </p:nvPr>
        </p:nvSpPr>
        <p:spPr bwMode="auto">
          <a:xfrm>
            <a:off x="1152525" y="62865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endParaRPr lang="en-US" altLang="zh-CN"/>
          </a:p>
        </p:txBody>
      </p:sp>
      <p:sp>
        <p:nvSpPr>
          <p:cNvPr id="3140" name="Rectangle 68">
            <a:extLst>
              <a:ext uri="{FF2B5EF4-FFF2-40B4-BE49-F238E27FC236}">
                <a16:creationId xmlns:a16="http://schemas.microsoft.com/office/drawing/2014/main" id="{1FF41527-EEF5-4314-8162-898010D7907E}"/>
              </a:ext>
            </a:extLst>
          </p:cNvPr>
          <p:cNvSpPr>
            <a:spLocks noGrp="1" noChangeArrowheads="1"/>
          </p:cNvSpPr>
          <p:nvPr>
            <p:ph type="ftr" sz="quarter" idx="3"/>
          </p:nvPr>
        </p:nvSpPr>
        <p:spPr bwMode="auto">
          <a:xfrm>
            <a:off x="3590925" y="62865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endParaRPr lang="en-US" altLang="zh-CN"/>
          </a:p>
        </p:txBody>
      </p:sp>
      <p:sp>
        <p:nvSpPr>
          <p:cNvPr id="3141" name="Rectangle 69">
            <a:extLst>
              <a:ext uri="{FF2B5EF4-FFF2-40B4-BE49-F238E27FC236}">
                <a16:creationId xmlns:a16="http://schemas.microsoft.com/office/drawing/2014/main" id="{7E0E2312-BFEB-4254-8E0B-1CF85536D0DB}"/>
              </a:ext>
            </a:extLst>
          </p:cNvPr>
          <p:cNvSpPr>
            <a:spLocks noGrp="1" noChangeArrowheads="1"/>
          </p:cNvSpPr>
          <p:nvPr>
            <p:ph type="sldNum" sz="quarter" idx="4"/>
          </p:nvPr>
        </p:nvSpPr>
        <p:spPr bwMode="auto">
          <a:xfrm>
            <a:off x="7019925" y="62865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fld id="{8C64C519-AC23-4237-BC6E-909D876CCFE0}" type="slidenum">
              <a:rPr lang="en-US" altLang="zh-CN"/>
              <a:pPr/>
              <a:t>‹#›</a:t>
            </a:fld>
            <a:endParaRPr lang="en-US" altLang="zh-CN"/>
          </a:p>
        </p:txBody>
      </p:sp>
    </p:spTree>
    <p:extLst>
      <p:ext uri="{BB962C8B-B14F-4D97-AF65-F5344CB8AC3E}">
        <p14:creationId xmlns:p14="http://schemas.microsoft.com/office/powerpoint/2010/main" val="1411747731"/>
      </p:ext>
    </p:extLst>
  </p:cSld>
  <p:clrMap bg1="lt1" tx1="dk1" bg2="lt2" tx2="dk2" accent1="accent1" accent2="accent2" accent3="accent3" accent4="accent4" accent5="accent5" accent6="accent6" hlink="hlink" folHlink="folHlink"/>
  <p:sldLayoutIdLst>
    <p:sldLayoutId id="2147484427" r:id="rId1"/>
    <p:sldLayoutId id="2147484428" r:id="rId2"/>
    <p:sldLayoutId id="2147484429" r:id="rId3"/>
    <p:sldLayoutId id="2147484430" r:id="rId4"/>
    <p:sldLayoutId id="2147484431" r:id="rId5"/>
    <p:sldLayoutId id="2147484432" r:id="rId6"/>
    <p:sldLayoutId id="2147484433" r:id="rId7"/>
    <p:sldLayoutId id="2147484434" r:id="rId8"/>
    <p:sldLayoutId id="2147484435" r:id="rId9"/>
    <p:sldLayoutId id="2147484436" r:id="rId10"/>
    <p:sldLayoutId id="2147484437" r:id="rId11"/>
  </p:sldLayoutIdLst>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Verdana" panose="020B0604030504040204" pitchFamily="34" charset="0"/>
          <a:ea typeface="宋体" panose="02010600030101010101" pitchFamily="2" charset="-122"/>
        </a:defRPr>
      </a:lvl2pPr>
      <a:lvl3pPr algn="l" rtl="0" fontAlgn="base">
        <a:spcBef>
          <a:spcPct val="0"/>
        </a:spcBef>
        <a:spcAft>
          <a:spcPct val="0"/>
        </a:spcAft>
        <a:defRPr kumimoji="1" sz="4400">
          <a:solidFill>
            <a:schemeClr val="tx2"/>
          </a:solidFill>
          <a:latin typeface="Verdana" panose="020B0604030504040204" pitchFamily="34" charset="0"/>
          <a:ea typeface="宋体" panose="02010600030101010101" pitchFamily="2" charset="-122"/>
        </a:defRPr>
      </a:lvl3pPr>
      <a:lvl4pPr algn="l" rtl="0" fontAlgn="base">
        <a:spcBef>
          <a:spcPct val="0"/>
        </a:spcBef>
        <a:spcAft>
          <a:spcPct val="0"/>
        </a:spcAft>
        <a:defRPr kumimoji="1" sz="4400">
          <a:solidFill>
            <a:schemeClr val="tx2"/>
          </a:solidFill>
          <a:latin typeface="Verdana" panose="020B0604030504040204" pitchFamily="34" charset="0"/>
          <a:ea typeface="宋体" panose="02010600030101010101" pitchFamily="2" charset="-122"/>
        </a:defRPr>
      </a:lvl4pPr>
      <a:lvl5pPr algn="l" rtl="0" fontAlgn="base">
        <a:spcBef>
          <a:spcPct val="0"/>
        </a:spcBef>
        <a:spcAft>
          <a:spcPct val="0"/>
        </a:spcAft>
        <a:defRPr kumimoji="1" sz="44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Verdana" panose="020B0604030504040204" pitchFamily="34" charset="0"/>
          <a:ea typeface="宋体" panose="02010600030101010101" pitchFamily="2" charset="-122"/>
        </a:defRPr>
      </a:lvl9pPr>
    </p:titleStyle>
    <p:bodyStyle>
      <a:lvl1pPr marL="342900" indent="-342900" algn="l" rtl="0" fontAlgn="base">
        <a:spcBef>
          <a:spcPct val="20000"/>
        </a:spcBef>
        <a:spcAft>
          <a:spcPct val="0"/>
        </a:spcAft>
        <a:buClr>
          <a:schemeClr val="folHlink"/>
        </a:buClr>
        <a:buSzPct val="75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fontAlgn="base">
        <a:spcBef>
          <a:spcPct val="20000"/>
        </a:spcBef>
        <a:spcAft>
          <a:spcPct val="0"/>
        </a:spcAft>
        <a:buClr>
          <a:schemeClr val="folHlink"/>
        </a:buClr>
        <a:buSzPct val="70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85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9.xml"/><Relationship Id="rId1" Type="http://schemas.openxmlformats.org/officeDocument/2006/relationships/vmlDrawing" Target="../drawings/vmlDrawing3.vml"/><Relationship Id="rId4" Type="http://schemas.openxmlformats.org/officeDocument/2006/relationships/image" Target="../media/image3.wmf"/></Relationships>
</file>

<file path=ppt/slides/_rels/slide100.x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oleObject" Target="../embeddings/oleObject165.bin"/><Relationship Id="rId7" Type="http://schemas.openxmlformats.org/officeDocument/2006/relationships/oleObject" Target="../embeddings/oleObject167.bin"/><Relationship Id="rId2" Type="http://schemas.openxmlformats.org/officeDocument/2006/relationships/slideLayout" Target="../slideLayouts/slideLayout14.xml"/><Relationship Id="rId1" Type="http://schemas.openxmlformats.org/officeDocument/2006/relationships/vmlDrawing" Target="../drawings/vmlDrawing59.vml"/><Relationship Id="rId6" Type="http://schemas.openxmlformats.org/officeDocument/2006/relationships/image" Target="../media/image153.wmf"/><Relationship Id="rId5" Type="http://schemas.openxmlformats.org/officeDocument/2006/relationships/oleObject" Target="../embeddings/oleObject166.bin"/><Relationship Id="rId4" Type="http://schemas.openxmlformats.org/officeDocument/2006/relationships/image" Target="../media/image3.wmf"/></Relationships>
</file>

<file path=ppt/slides/_rels/slide101.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oleObject" Target="../embeddings/oleObject168.bin"/><Relationship Id="rId7" Type="http://schemas.openxmlformats.org/officeDocument/2006/relationships/oleObject" Target="../embeddings/oleObject170.bin"/><Relationship Id="rId2" Type="http://schemas.openxmlformats.org/officeDocument/2006/relationships/slideLayout" Target="../slideLayouts/slideLayout14.xml"/><Relationship Id="rId1" Type="http://schemas.openxmlformats.org/officeDocument/2006/relationships/vmlDrawing" Target="../drawings/vmlDrawing60.vml"/><Relationship Id="rId6" Type="http://schemas.openxmlformats.org/officeDocument/2006/relationships/image" Target="../media/image156.wmf"/><Relationship Id="rId5" Type="http://schemas.openxmlformats.org/officeDocument/2006/relationships/oleObject" Target="../embeddings/oleObject169.bin"/><Relationship Id="rId10" Type="http://schemas.openxmlformats.org/officeDocument/2006/relationships/image" Target="../media/image158.wmf"/><Relationship Id="rId4" Type="http://schemas.openxmlformats.org/officeDocument/2006/relationships/image" Target="../media/image155.wmf"/><Relationship Id="rId9" Type="http://schemas.openxmlformats.org/officeDocument/2006/relationships/oleObject" Target="../embeddings/oleObject171.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160.wmf"/><Relationship Id="rId5" Type="http://schemas.openxmlformats.org/officeDocument/2006/relationships/oleObject" Target="../embeddings/oleObject173.bin"/><Relationship Id="rId4" Type="http://schemas.openxmlformats.org/officeDocument/2006/relationships/image" Target="../media/image159.wmf"/></Relationships>
</file>

<file path=ppt/slides/_rels/slide10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164.wmf"/><Relationship Id="rId5" Type="http://schemas.openxmlformats.org/officeDocument/2006/relationships/oleObject" Target="../embeddings/oleObject175.bin"/><Relationship Id="rId4" Type="http://schemas.openxmlformats.org/officeDocument/2006/relationships/image" Target="../media/image163.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166.wmf"/><Relationship Id="rId5" Type="http://schemas.openxmlformats.org/officeDocument/2006/relationships/oleObject" Target="../embeddings/oleObject177.bin"/><Relationship Id="rId4" Type="http://schemas.openxmlformats.org/officeDocument/2006/relationships/image" Target="../media/image165.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35.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39.xml"/><Relationship Id="rId4" Type="http://schemas.openxmlformats.org/officeDocument/2006/relationships/image" Target="../media/image173.png"/></Relationships>
</file>

<file path=ppt/slides/_rels/slide117.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4.jpeg"/><Relationship Id="rId7" Type="http://schemas.openxmlformats.org/officeDocument/2006/relationships/image" Target="../media/image187.png"/><Relationship Id="rId2" Type="http://schemas.openxmlformats.org/officeDocument/2006/relationships/image" Target="../media/image183.png"/><Relationship Id="rId1" Type="http://schemas.openxmlformats.org/officeDocument/2006/relationships/slideLayout" Target="../slideLayouts/slideLayout39.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71.png"/><Relationship Id="rId9" Type="http://schemas.openxmlformats.org/officeDocument/2006/relationships/image" Target="../media/image189.png"/></Relationships>
</file>

<file path=ppt/slides/_rels/slide11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10.bin"/><Relationship Id="rId4" Type="http://schemas.openxmlformats.org/officeDocument/2006/relationships/image" Target="../media/image10.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7.xml"/><Relationship Id="rId1" Type="http://schemas.openxmlformats.org/officeDocument/2006/relationships/vmlDrawing" Target="../drawings/vmlDrawing5.vml"/><Relationship Id="rId4" Type="http://schemas.openxmlformats.org/officeDocument/2006/relationships/image" Target="../media/image12.emf"/></Relationships>
</file>

<file path=ppt/slides/_rels/slide29.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audio" Target="../media/audio1.wav"/><Relationship Id="rId7" Type="http://schemas.openxmlformats.org/officeDocument/2006/relationships/oleObject" Target="../embeddings/oleObject13.bin"/><Relationship Id="rId2" Type="http://schemas.openxmlformats.org/officeDocument/2006/relationships/slideLayout" Target="../slideLayouts/slideLayout17.xml"/><Relationship Id="rId1" Type="http://schemas.openxmlformats.org/officeDocument/2006/relationships/vmlDrawing" Target="../drawings/vmlDrawing6.vml"/><Relationship Id="rId6" Type="http://schemas.openxmlformats.org/officeDocument/2006/relationships/image" Target="../media/image13.emf"/><Relationship Id="rId5" Type="http://schemas.openxmlformats.org/officeDocument/2006/relationships/oleObject" Target="../embeddings/oleObject12.bin"/><Relationship Id="rId4" Type="http://schemas.openxmlformats.org/officeDocument/2006/relationships/audio" Target="../media/audio2.wa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7.xml"/><Relationship Id="rId1" Type="http://schemas.openxmlformats.org/officeDocument/2006/relationships/vmlDrawing" Target="../drawings/vmlDrawing7.vml"/><Relationship Id="rId4" Type="http://schemas.openxmlformats.org/officeDocument/2006/relationships/image" Target="../media/image15.emf"/></Relationships>
</file>

<file path=ppt/slides/_rels/slide31.xml.rels><?xml version="1.0" encoding="UTF-8" standalone="yes"?>
<Relationships xmlns="http://schemas.openxmlformats.org/package/2006/relationships"><Relationship Id="rId3" Type="http://schemas.openxmlformats.org/officeDocument/2006/relationships/hyperlink" Target="https://innocenter.rigol.com/" TargetMode="External"/><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2.xml"/><Relationship Id="rId1" Type="http://schemas.openxmlformats.org/officeDocument/2006/relationships/vmlDrawing" Target="../drawings/vmlDrawing8.vml"/><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4.xml"/><Relationship Id="rId1" Type="http://schemas.openxmlformats.org/officeDocument/2006/relationships/vmlDrawing" Target="../drawings/vmlDrawing9.vml"/><Relationship Id="rId5" Type="http://schemas.openxmlformats.org/officeDocument/2006/relationships/image" Target="../media/image18.jpeg"/><Relationship Id="rId4" Type="http://schemas.openxmlformats.org/officeDocument/2006/relationships/image" Target="../media/image3.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2.xml"/><Relationship Id="rId1" Type="http://schemas.openxmlformats.org/officeDocument/2006/relationships/vmlDrawing" Target="../drawings/vmlDrawing10.vml"/><Relationship Id="rId4" Type="http://schemas.openxmlformats.org/officeDocument/2006/relationships/image" Target="../media/image3.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11.v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3.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21.png"/><Relationship Id="rId4" Type="http://schemas.openxmlformats.org/officeDocument/2006/relationships/image" Target="../media/image3.wmf"/></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4.xml"/><Relationship Id="rId1" Type="http://schemas.openxmlformats.org/officeDocument/2006/relationships/vmlDrawing" Target="../drawings/vmlDrawing13.vml"/><Relationship Id="rId5" Type="http://schemas.openxmlformats.org/officeDocument/2006/relationships/image" Target="../media/image3.wmf"/><Relationship Id="rId4" Type="http://schemas.openxmlformats.org/officeDocument/2006/relationships/oleObject" Target="../embeddings/oleObject20.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23.wmf"/><Relationship Id="rId5" Type="http://schemas.openxmlformats.org/officeDocument/2006/relationships/oleObject" Target="../embeddings/oleObject22.bin"/><Relationship Id="rId4" Type="http://schemas.openxmlformats.org/officeDocument/2006/relationships/image" Target="../media/image3.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5.xml"/><Relationship Id="rId1" Type="http://schemas.openxmlformats.org/officeDocument/2006/relationships/vmlDrawing" Target="../drawings/vmlDrawing15.vml"/><Relationship Id="rId5" Type="http://schemas.openxmlformats.org/officeDocument/2006/relationships/oleObject" Target="../embeddings/oleObject25.bin"/><Relationship Id="rId4" Type="http://schemas.openxmlformats.org/officeDocument/2006/relationships/image" Target="../media/image3.wmf"/></Relationships>
</file>

<file path=ppt/slides/_rels/slide42.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image" Target="../media/image25.wmf"/><Relationship Id="rId5" Type="http://schemas.openxmlformats.org/officeDocument/2006/relationships/oleObject" Target="../embeddings/oleObject27.bin"/><Relationship Id="rId10" Type="http://schemas.openxmlformats.org/officeDocument/2006/relationships/image" Target="../media/image27.wmf"/><Relationship Id="rId4" Type="http://schemas.openxmlformats.org/officeDocument/2006/relationships/image" Target="../media/image3.wmf"/><Relationship Id="rId9" Type="http://schemas.openxmlformats.org/officeDocument/2006/relationships/oleObject" Target="../embeddings/oleObject29.bin"/></Relationships>
</file>

<file path=ppt/slides/_rels/slide43.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14.xml"/><Relationship Id="rId1" Type="http://schemas.openxmlformats.org/officeDocument/2006/relationships/vmlDrawing" Target="../drawings/vmlDrawing17.vml"/><Relationship Id="rId6" Type="http://schemas.openxmlformats.org/officeDocument/2006/relationships/image" Target="../media/image28.wmf"/><Relationship Id="rId5" Type="http://schemas.openxmlformats.org/officeDocument/2006/relationships/oleObject" Target="../embeddings/oleObject31.bin"/><Relationship Id="rId10" Type="http://schemas.openxmlformats.org/officeDocument/2006/relationships/image" Target="../media/image30.wmf"/><Relationship Id="rId4" Type="http://schemas.openxmlformats.org/officeDocument/2006/relationships/image" Target="../media/image3.wmf"/><Relationship Id="rId9" Type="http://schemas.openxmlformats.org/officeDocument/2006/relationships/oleObject" Target="../embeddings/oleObject33.bin"/></Relationships>
</file>

<file path=ppt/slides/_rels/slide44.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34.wmf"/><Relationship Id="rId2" Type="http://schemas.openxmlformats.org/officeDocument/2006/relationships/slideLayout" Target="../slideLayouts/slideLayout14.xml"/><Relationship Id="rId16" Type="http://schemas.openxmlformats.org/officeDocument/2006/relationships/image" Target="../media/image36.wmf"/><Relationship Id="rId1" Type="http://schemas.openxmlformats.org/officeDocument/2006/relationships/vmlDrawing" Target="../drawings/vmlDrawing18.vml"/><Relationship Id="rId6" Type="http://schemas.openxmlformats.org/officeDocument/2006/relationships/image" Target="../media/image31.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40.bin"/><Relationship Id="rId10" Type="http://schemas.openxmlformats.org/officeDocument/2006/relationships/image" Target="../media/image33.wmf"/><Relationship Id="rId4" Type="http://schemas.openxmlformats.org/officeDocument/2006/relationships/image" Target="../media/image3.wmf"/><Relationship Id="rId9" Type="http://schemas.openxmlformats.org/officeDocument/2006/relationships/oleObject" Target="../embeddings/oleObject37.bin"/><Relationship Id="rId14" Type="http://schemas.openxmlformats.org/officeDocument/2006/relationships/image" Target="../media/image35.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2.xml"/><Relationship Id="rId7" Type="http://schemas.openxmlformats.org/officeDocument/2006/relationships/image" Target="../media/image37.wmf"/><Relationship Id="rId2" Type="http://schemas.openxmlformats.org/officeDocument/2006/relationships/slideLayout" Target="../slideLayouts/slideLayout14.xml"/><Relationship Id="rId1" Type="http://schemas.openxmlformats.org/officeDocument/2006/relationships/vmlDrawing" Target="../drawings/vmlDrawing19.vml"/><Relationship Id="rId6" Type="http://schemas.openxmlformats.org/officeDocument/2006/relationships/oleObject" Target="../embeddings/oleObject42.bin"/><Relationship Id="rId11" Type="http://schemas.openxmlformats.org/officeDocument/2006/relationships/image" Target="../media/image39.wmf"/><Relationship Id="rId5" Type="http://schemas.openxmlformats.org/officeDocument/2006/relationships/image" Target="../media/image3.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38.wmf"/></Relationships>
</file>

<file path=ppt/slides/_rels/slide46.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14.xml"/><Relationship Id="rId1" Type="http://schemas.openxmlformats.org/officeDocument/2006/relationships/vmlDrawing" Target="../drawings/vmlDrawing20.vml"/><Relationship Id="rId6" Type="http://schemas.openxmlformats.org/officeDocument/2006/relationships/image" Target="../media/image40.wmf"/><Relationship Id="rId5" Type="http://schemas.openxmlformats.org/officeDocument/2006/relationships/oleObject" Target="../embeddings/oleObject46.bin"/><Relationship Id="rId10" Type="http://schemas.openxmlformats.org/officeDocument/2006/relationships/image" Target="../media/image42.wmf"/><Relationship Id="rId4" Type="http://schemas.openxmlformats.org/officeDocument/2006/relationships/image" Target="../media/image3.wmf"/><Relationship Id="rId9" Type="http://schemas.openxmlformats.org/officeDocument/2006/relationships/oleObject" Target="../embeddings/oleObject48.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9.wmf"/><Relationship Id="rId5" Type="http://schemas.openxmlformats.org/officeDocument/2006/relationships/oleObject" Target="../embeddings/oleObject50.bin"/><Relationship Id="rId4" Type="http://schemas.openxmlformats.org/officeDocument/2006/relationships/image" Target="../media/image43.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slide" Target="slide72.xml"/><Relationship Id="rId2" Type="http://schemas.openxmlformats.org/officeDocument/2006/relationships/slideLayout" Target="../slideLayouts/slideLayout14.xml"/><Relationship Id="rId1" Type="http://schemas.openxmlformats.org/officeDocument/2006/relationships/vmlDrawing" Target="../drawings/vmlDrawing22.vml"/><Relationship Id="rId6" Type="http://schemas.openxmlformats.org/officeDocument/2006/relationships/slide" Target="slide65.xml"/><Relationship Id="rId5" Type="http://schemas.openxmlformats.org/officeDocument/2006/relationships/slide" Target="slide51.xml"/><Relationship Id="rId4" Type="http://schemas.openxmlformats.org/officeDocument/2006/relationships/image" Target="../media/image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45.emf"/><Relationship Id="rId5" Type="http://schemas.openxmlformats.org/officeDocument/2006/relationships/oleObject" Target="../embeddings/oleObject53.bin"/><Relationship Id="rId4" Type="http://schemas.openxmlformats.org/officeDocument/2006/relationships/image" Target="../media/image44.emf"/></Relationships>
</file>

<file path=ppt/slides/_rels/slide52.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47.emf"/><Relationship Id="rId5" Type="http://schemas.openxmlformats.org/officeDocument/2006/relationships/oleObject" Target="../embeddings/oleObject55.bin"/><Relationship Id="rId10" Type="http://schemas.openxmlformats.org/officeDocument/2006/relationships/image" Target="../media/image49.emf"/><Relationship Id="rId4" Type="http://schemas.openxmlformats.org/officeDocument/2006/relationships/image" Target="../media/image46.emf"/><Relationship Id="rId9" Type="http://schemas.openxmlformats.org/officeDocument/2006/relationships/oleObject" Target="../embeddings/oleObject57.bin"/></Relationships>
</file>

<file path=ppt/slides/_rels/slide5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51.emf"/><Relationship Id="rId5" Type="http://schemas.openxmlformats.org/officeDocument/2006/relationships/oleObject" Target="../embeddings/oleObject59.bin"/><Relationship Id="rId4" Type="http://schemas.openxmlformats.org/officeDocument/2006/relationships/image" Target="../media/image50.emf"/></Relationships>
</file>

<file path=ppt/slides/_rels/slide54.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54.emf"/><Relationship Id="rId5" Type="http://schemas.openxmlformats.org/officeDocument/2006/relationships/oleObject" Target="../embeddings/oleObject62.bin"/><Relationship Id="rId4" Type="http://schemas.openxmlformats.org/officeDocument/2006/relationships/image" Target="../media/image5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60.emf"/><Relationship Id="rId3" Type="http://schemas.openxmlformats.org/officeDocument/2006/relationships/notesSlide" Target="../notesSlides/notesSlide3.xml"/><Relationship Id="rId7" Type="http://schemas.openxmlformats.org/officeDocument/2006/relationships/image" Target="../media/image57.emf"/><Relationship Id="rId12" Type="http://schemas.openxmlformats.org/officeDocument/2006/relationships/oleObject" Target="../embeddings/oleObject68.bin"/><Relationship Id="rId17" Type="http://schemas.openxmlformats.org/officeDocument/2006/relationships/image" Target="../media/image62.emf"/><Relationship Id="rId2" Type="http://schemas.openxmlformats.org/officeDocument/2006/relationships/slideLayout" Target="../slideLayouts/slideLayout2.xml"/><Relationship Id="rId16" Type="http://schemas.openxmlformats.org/officeDocument/2006/relationships/oleObject" Target="../embeddings/oleObject70.bin"/><Relationship Id="rId1" Type="http://schemas.openxmlformats.org/officeDocument/2006/relationships/vmlDrawing" Target="../drawings/vmlDrawing27.vml"/><Relationship Id="rId6" Type="http://schemas.openxmlformats.org/officeDocument/2006/relationships/oleObject" Target="../embeddings/oleObject65.bin"/><Relationship Id="rId11" Type="http://schemas.openxmlformats.org/officeDocument/2006/relationships/image" Target="../media/image59.emf"/><Relationship Id="rId5" Type="http://schemas.openxmlformats.org/officeDocument/2006/relationships/image" Target="../media/image56.emf"/><Relationship Id="rId15" Type="http://schemas.openxmlformats.org/officeDocument/2006/relationships/image" Target="../media/image61.emf"/><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58.emf"/><Relationship Id="rId14" Type="http://schemas.openxmlformats.org/officeDocument/2006/relationships/oleObject" Target="../embeddings/oleObject69.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64.emf"/><Relationship Id="rId5" Type="http://schemas.openxmlformats.org/officeDocument/2006/relationships/oleObject" Target="../embeddings/oleObject72.bin"/><Relationship Id="rId4" Type="http://schemas.openxmlformats.org/officeDocument/2006/relationships/image" Target="../media/image63.emf"/></Relationships>
</file>

<file path=ppt/slides/_rels/slide5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69.e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66.emf"/><Relationship Id="rId11" Type="http://schemas.openxmlformats.org/officeDocument/2006/relationships/oleObject" Target="../embeddings/oleObject77.bin"/><Relationship Id="rId5" Type="http://schemas.openxmlformats.org/officeDocument/2006/relationships/oleObject" Target="../embeddings/oleObject74.bin"/><Relationship Id="rId10" Type="http://schemas.openxmlformats.org/officeDocument/2006/relationships/image" Target="../media/image68.emf"/><Relationship Id="rId4" Type="http://schemas.openxmlformats.org/officeDocument/2006/relationships/image" Target="../media/image65.emf"/><Relationship Id="rId9" Type="http://schemas.openxmlformats.org/officeDocument/2006/relationships/oleObject" Target="../embeddings/oleObject76.bin"/><Relationship Id="rId14" Type="http://schemas.openxmlformats.org/officeDocument/2006/relationships/image" Target="../media/image70.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72.emf"/><Relationship Id="rId5" Type="http://schemas.openxmlformats.org/officeDocument/2006/relationships/oleObject" Target="../embeddings/oleObject80.bin"/><Relationship Id="rId4" Type="http://schemas.openxmlformats.org/officeDocument/2006/relationships/image" Target="../media/image7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77.e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74.emf"/><Relationship Id="rId11" Type="http://schemas.openxmlformats.org/officeDocument/2006/relationships/oleObject" Target="../embeddings/oleObject85.bin"/><Relationship Id="rId5" Type="http://schemas.openxmlformats.org/officeDocument/2006/relationships/oleObject" Target="../embeddings/oleObject82.bin"/><Relationship Id="rId10" Type="http://schemas.openxmlformats.org/officeDocument/2006/relationships/image" Target="../media/image76.emf"/><Relationship Id="rId4" Type="http://schemas.openxmlformats.org/officeDocument/2006/relationships/image" Target="../media/image73.wmf"/><Relationship Id="rId9" Type="http://schemas.openxmlformats.org/officeDocument/2006/relationships/oleObject" Target="../embeddings/oleObject84.bin"/></Relationships>
</file>

<file path=ppt/slides/_rels/slide62.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79.emf"/><Relationship Id="rId5" Type="http://schemas.openxmlformats.org/officeDocument/2006/relationships/oleObject" Target="../embeddings/oleObject87.bin"/><Relationship Id="rId4" Type="http://schemas.openxmlformats.org/officeDocument/2006/relationships/image" Target="../media/image7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55.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34.vml"/><Relationship Id="rId5" Type="http://schemas.openxmlformats.org/officeDocument/2006/relationships/image" Target="../media/image87.wmf"/><Relationship Id="rId4" Type="http://schemas.openxmlformats.org/officeDocument/2006/relationships/oleObject" Target="../embeddings/oleObject90.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35.vml"/><Relationship Id="rId5" Type="http://schemas.openxmlformats.org/officeDocument/2006/relationships/image" Target="../media/image88.wmf"/><Relationship Id="rId4" Type="http://schemas.openxmlformats.org/officeDocument/2006/relationships/oleObject" Target="../embeddings/oleObject91.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36.vml"/><Relationship Id="rId5" Type="http://schemas.openxmlformats.org/officeDocument/2006/relationships/image" Target="../media/image89.wmf"/><Relationship Id="rId4" Type="http://schemas.openxmlformats.org/officeDocument/2006/relationships/oleObject" Target="../embeddings/oleObject92.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14.xml"/><Relationship Id="rId1" Type="http://schemas.openxmlformats.org/officeDocument/2006/relationships/vmlDrawing" Target="../drawings/vmlDrawing37.vml"/><Relationship Id="rId6" Type="http://schemas.openxmlformats.org/officeDocument/2006/relationships/image" Target="../media/image90.wmf"/><Relationship Id="rId5" Type="http://schemas.openxmlformats.org/officeDocument/2006/relationships/oleObject" Target="../embeddings/oleObject94.bin"/><Relationship Id="rId4" Type="http://schemas.openxmlformats.org/officeDocument/2006/relationships/image" Target="../media/image3.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92.emf"/></Relationships>
</file>

<file path=ppt/slides/_rels/slide77.xml.rels><?xml version="1.0" encoding="UTF-8" standalone="yes"?>
<Relationships xmlns="http://schemas.openxmlformats.org/package/2006/relationships"><Relationship Id="rId8" Type="http://schemas.openxmlformats.org/officeDocument/2006/relationships/image" Target="../media/image95.emf"/><Relationship Id="rId13" Type="http://schemas.openxmlformats.org/officeDocument/2006/relationships/oleObject" Target="../embeddings/oleObject102.bin"/><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97.e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94.e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96.emf"/><Relationship Id="rId4" Type="http://schemas.openxmlformats.org/officeDocument/2006/relationships/image" Target="../media/image93.emf"/><Relationship Id="rId9" Type="http://schemas.openxmlformats.org/officeDocument/2006/relationships/oleObject" Target="../embeddings/oleObject100.bin"/><Relationship Id="rId14" Type="http://schemas.openxmlformats.org/officeDocument/2006/relationships/image" Target="../media/image98.emf"/></Relationships>
</file>

<file path=ppt/slides/_rels/slide78.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oleObject" Target="../embeddings/oleObject103.bin"/><Relationship Id="rId7"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00.emf"/><Relationship Id="rId5" Type="http://schemas.openxmlformats.org/officeDocument/2006/relationships/oleObject" Target="../embeddings/oleObject104.bin"/><Relationship Id="rId4" Type="http://schemas.openxmlformats.org/officeDocument/2006/relationships/image" Target="../media/image99.emf"/></Relationships>
</file>

<file path=ppt/slides/_rels/slide79.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02.emf"/><Relationship Id="rId5" Type="http://schemas.openxmlformats.org/officeDocument/2006/relationships/oleObject" Target="../embeddings/oleObject107.bin"/><Relationship Id="rId10" Type="http://schemas.openxmlformats.org/officeDocument/2006/relationships/image" Target="../media/image104.emf"/><Relationship Id="rId4" Type="http://schemas.openxmlformats.org/officeDocument/2006/relationships/image" Target="../media/image101.emf"/><Relationship Id="rId9" Type="http://schemas.openxmlformats.org/officeDocument/2006/relationships/oleObject" Target="../embeddings/oleObject109.bin"/></Relationships>
</file>

<file path=ppt/slides/_rels/slide8.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80.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oleObject" Target="../embeddings/oleObject110.bin"/><Relationship Id="rId7"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06.emf"/><Relationship Id="rId5" Type="http://schemas.openxmlformats.org/officeDocument/2006/relationships/oleObject" Target="../embeddings/oleObject111.bin"/><Relationship Id="rId4" Type="http://schemas.openxmlformats.org/officeDocument/2006/relationships/image" Target="../media/image105.e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notesSlide" Target="../notesSlides/notesSlide8.xml"/><Relationship Id="rId7" Type="http://schemas.openxmlformats.org/officeDocument/2006/relationships/image" Target="../media/image109.e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114.bin"/><Relationship Id="rId5" Type="http://schemas.openxmlformats.org/officeDocument/2006/relationships/image" Target="../media/image108.emf"/><Relationship Id="rId4" Type="http://schemas.openxmlformats.org/officeDocument/2006/relationships/oleObject" Target="../embeddings/oleObject113.bin"/><Relationship Id="rId9" Type="http://schemas.openxmlformats.org/officeDocument/2006/relationships/image" Target="../media/image110.em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12.wmf"/><Relationship Id="rId2" Type="http://schemas.openxmlformats.org/officeDocument/2006/relationships/slideLayout" Target="../slideLayouts/slideLayout4.xml"/><Relationship Id="rId1" Type="http://schemas.openxmlformats.org/officeDocument/2006/relationships/vmlDrawing" Target="../drawings/vmlDrawing44.vml"/><Relationship Id="rId6" Type="http://schemas.openxmlformats.org/officeDocument/2006/relationships/oleObject" Target="../embeddings/oleObject117.bin"/><Relationship Id="rId5" Type="http://schemas.openxmlformats.org/officeDocument/2006/relationships/image" Target="../media/image111.wmf"/><Relationship Id="rId4" Type="http://schemas.openxmlformats.org/officeDocument/2006/relationships/oleObject" Target="../embeddings/oleObject116.bin"/></Relationships>
</file>

<file path=ppt/slides/_rels/slide83.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oleObject" Target="../embeddings/oleObject118.bin"/><Relationship Id="rId7" Type="http://schemas.openxmlformats.org/officeDocument/2006/relationships/oleObject" Target="../embeddings/oleObject120.bin"/><Relationship Id="rId2" Type="http://schemas.openxmlformats.org/officeDocument/2006/relationships/slideLayout" Target="../slideLayouts/slideLayout14.xml"/><Relationship Id="rId1" Type="http://schemas.openxmlformats.org/officeDocument/2006/relationships/vmlDrawing" Target="../drawings/vmlDrawing45.vml"/><Relationship Id="rId6" Type="http://schemas.openxmlformats.org/officeDocument/2006/relationships/image" Target="../media/image113.wmf"/><Relationship Id="rId5" Type="http://schemas.openxmlformats.org/officeDocument/2006/relationships/oleObject" Target="../embeddings/oleObject119.bin"/><Relationship Id="rId4" Type="http://schemas.openxmlformats.org/officeDocument/2006/relationships/image" Target="../media/image3.wmf"/></Relationships>
</file>

<file path=ppt/slides/_rels/slide84.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oleObject" Target="../embeddings/oleObject121.bin"/><Relationship Id="rId7" Type="http://schemas.openxmlformats.org/officeDocument/2006/relationships/oleObject" Target="../embeddings/oleObject123.bin"/><Relationship Id="rId12" Type="http://schemas.openxmlformats.org/officeDocument/2006/relationships/image" Target="../media/image119.e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116.emf"/><Relationship Id="rId11" Type="http://schemas.openxmlformats.org/officeDocument/2006/relationships/oleObject" Target="../embeddings/oleObject125.bin"/><Relationship Id="rId5" Type="http://schemas.openxmlformats.org/officeDocument/2006/relationships/oleObject" Target="../embeddings/oleObject122.bin"/><Relationship Id="rId10" Type="http://schemas.openxmlformats.org/officeDocument/2006/relationships/image" Target="../media/image118.emf"/><Relationship Id="rId4" Type="http://schemas.openxmlformats.org/officeDocument/2006/relationships/image" Target="../media/image115.emf"/><Relationship Id="rId9" Type="http://schemas.openxmlformats.org/officeDocument/2006/relationships/oleObject" Target="../embeddings/oleObject124.bin"/></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121.emf"/><Relationship Id="rId5" Type="http://schemas.openxmlformats.org/officeDocument/2006/relationships/oleObject" Target="../embeddings/oleObject127.bin"/><Relationship Id="rId4" Type="http://schemas.openxmlformats.org/officeDocument/2006/relationships/image" Target="../media/image120.emf"/></Relationships>
</file>

<file path=ppt/slides/_rels/slide86.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oleObject" Target="../embeddings/oleObject128.bin"/><Relationship Id="rId7"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123.emf"/><Relationship Id="rId5" Type="http://schemas.openxmlformats.org/officeDocument/2006/relationships/oleObject" Target="../embeddings/oleObject129.bin"/><Relationship Id="rId10" Type="http://schemas.openxmlformats.org/officeDocument/2006/relationships/image" Target="../media/image125.emf"/><Relationship Id="rId4" Type="http://schemas.openxmlformats.org/officeDocument/2006/relationships/image" Target="../media/image122.wmf"/><Relationship Id="rId9" Type="http://schemas.openxmlformats.org/officeDocument/2006/relationships/oleObject" Target="../embeddings/oleObject131.bin"/></Relationships>
</file>

<file path=ppt/slides/_rels/slide87.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oleObject" Target="../embeddings/oleObject132.bin"/><Relationship Id="rId7"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127.emf"/><Relationship Id="rId5" Type="http://schemas.openxmlformats.org/officeDocument/2006/relationships/oleObject" Target="../embeddings/oleObject133.bin"/><Relationship Id="rId10" Type="http://schemas.openxmlformats.org/officeDocument/2006/relationships/image" Target="../media/image129.emf"/><Relationship Id="rId4" Type="http://schemas.openxmlformats.org/officeDocument/2006/relationships/image" Target="../media/image126.emf"/><Relationship Id="rId9" Type="http://schemas.openxmlformats.org/officeDocument/2006/relationships/oleObject" Target="../embeddings/oleObject135.bin"/></Relationships>
</file>

<file path=ppt/slides/_rels/slide88.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oleObject" Target="../embeddings/oleObject136.bin"/><Relationship Id="rId7"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131.wmf"/><Relationship Id="rId5" Type="http://schemas.openxmlformats.org/officeDocument/2006/relationships/oleObject" Target="../embeddings/oleObject137.bin"/><Relationship Id="rId10" Type="http://schemas.openxmlformats.org/officeDocument/2006/relationships/image" Target="../media/image133.emf"/><Relationship Id="rId4" Type="http://schemas.openxmlformats.org/officeDocument/2006/relationships/image" Target="../media/image130.wmf"/><Relationship Id="rId9" Type="http://schemas.openxmlformats.org/officeDocument/2006/relationships/oleObject" Target="../embeddings/oleObject139.bin"/></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14.xml"/><Relationship Id="rId1" Type="http://schemas.openxmlformats.org/officeDocument/2006/relationships/vmlDrawing" Target="../drawings/vmlDrawing51.vml"/><Relationship Id="rId6" Type="http://schemas.openxmlformats.org/officeDocument/2006/relationships/image" Target="../media/image134.wmf"/><Relationship Id="rId5" Type="http://schemas.openxmlformats.org/officeDocument/2006/relationships/oleObject" Target="../embeddings/oleObject141.bin"/><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5.bin"/><Relationship Id="rId10" Type="http://schemas.openxmlformats.org/officeDocument/2006/relationships/image" Target="../media/image7.emf"/><Relationship Id="rId4" Type="http://schemas.openxmlformats.org/officeDocument/2006/relationships/image" Target="../media/image3.wmf"/><Relationship Id="rId9" Type="http://schemas.openxmlformats.org/officeDocument/2006/relationships/oleObject" Target="../embeddings/oleObject7.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oleObject" Target="../embeddings/oleObject142.bin"/><Relationship Id="rId7" Type="http://schemas.openxmlformats.org/officeDocument/2006/relationships/oleObject" Target="../embeddings/oleObject144.bin"/><Relationship Id="rId2" Type="http://schemas.openxmlformats.org/officeDocument/2006/relationships/slideLayout" Target="../slideLayouts/slideLayout14.xml"/><Relationship Id="rId1" Type="http://schemas.openxmlformats.org/officeDocument/2006/relationships/vmlDrawing" Target="../drawings/vmlDrawing52.vml"/><Relationship Id="rId6" Type="http://schemas.openxmlformats.org/officeDocument/2006/relationships/image" Target="../media/image135.wmf"/><Relationship Id="rId5" Type="http://schemas.openxmlformats.org/officeDocument/2006/relationships/oleObject" Target="../embeddings/oleObject143.bin"/><Relationship Id="rId4" Type="http://schemas.openxmlformats.org/officeDocument/2006/relationships/image" Target="../media/image3.wmf"/></Relationships>
</file>

<file path=ppt/slides/_rels/slide92.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oleObject" Target="../embeddings/oleObject145.bin"/><Relationship Id="rId7" Type="http://schemas.openxmlformats.org/officeDocument/2006/relationships/oleObject" Target="../embeddings/oleObject147.bin"/><Relationship Id="rId12" Type="http://schemas.openxmlformats.org/officeDocument/2006/relationships/image" Target="../media/image140.wmf"/><Relationship Id="rId2" Type="http://schemas.openxmlformats.org/officeDocument/2006/relationships/slideLayout" Target="../slideLayouts/slideLayout14.xml"/><Relationship Id="rId1" Type="http://schemas.openxmlformats.org/officeDocument/2006/relationships/vmlDrawing" Target="../drawings/vmlDrawing53.vml"/><Relationship Id="rId6" Type="http://schemas.openxmlformats.org/officeDocument/2006/relationships/image" Target="../media/image137.wmf"/><Relationship Id="rId11" Type="http://schemas.openxmlformats.org/officeDocument/2006/relationships/oleObject" Target="../embeddings/oleObject149.bin"/><Relationship Id="rId5" Type="http://schemas.openxmlformats.org/officeDocument/2006/relationships/oleObject" Target="../embeddings/oleObject146.bin"/><Relationship Id="rId10" Type="http://schemas.openxmlformats.org/officeDocument/2006/relationships/image" Target="../media/image139.wmf"/><Relationship Id="rId4" Type="http://schemas.openxmlformats.org/officeDocument/2006/relationships/image" Target="../media/image3.wmf"/><Relationship Id="rId9" Type="http://schemas.openxmlformats.org/officeDocument/2006/relationships/oleObject" Target="../embeddings/oleObject148.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52.bin"/><Relationship Id="rId13" Type="http://schemas.openxmlformats.org/officeDocument/2006/relationships/image" Target="../media/image144.wmf"/><Relationship Id="rId3" Type="http://schemas.openxmlformats.org/officeDocument/2006/relationships/notesSlide" Target="../notesSlides/notesSlide10.xml"/><Relationship Id="rId7" Type="http://schemas.openxmlformats.org/officeDocument/2006/relationships/image" Target="../media/image141.wmf"/><Relationship Id="rId12" Type="http://schemas.openxmlformats.org/officeDocument/2006/relationships/oleObject" Target="../embeddings/oleObject154.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oleObject" Target="../embeddings/oleObject151.bin"/><Relationship Id="rId11" Type="http://schemas.openxmlformats.org/officeDocument/2006/relationships/image" Target="../media/image143.wmf"/><Relationship Id="rId5" Type="http://schemas.openxmlformats.org/officeDocument/2006/relationships/image" Target="../media/image3.wmf"/><Relationship Id="rId10" Type="http://schemas.openxmlformats.org/officeDocument/2006/relationships/oleObject" Target="../embeddings/oleObject153.bin"/><Relationship Id="rId4" Type="http://schemas.openxmlformats.org/officeDocument/2006/relationships/oleObject" Target="../embeddings/oleObject150.bin"/><Relationship Id="rId9" Type="http://schemas.openxmlformats.org/officeDocument/2006/relationships/image" Target="../media/image142.wmf"/></Relationships>
</file>

<file path=ppt/slides/_rels/slide94.x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oleObject" Target="../embeddings/oleObject155.bin"/><Relationship Id="rId7" Type="http://schemas.openxmlformats.org/officeDocument/2006/relationships/oleObject" Target="../embeddings/oleObject157.bin"/><Relationship Id="rId2" Type="http://schemas.openxmlformats.org/officeDocument/2006/relationships/slideLayout" Target="../slideLayouts/slideLayout14.xml"/><Relationship Id="rId1" Type="http://schemas.openxmlformats.org/officeDocument/2006/relationships/vmlDrawing" Target="../drawings/vmlDrawing55.vml"/><Relationship Id="rId6" Type="http://schemas.openxmlformats.org/officeDocument/2006/relationships/image" Target="../media/image145.wmf"/><Relationship Id="rId5" Type="http://schemas.openxmlformats.org/officeDocument/2006/relationships/oleObject" Target="../embeddings/oleObject156.bin"/><Relationship Id="rId4" Type="http://schemas.openxmlformats.org/officeDocument/2006/relationships/image" Target="../media/image3.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14.xml"/><Relationship Id="rId1" Type="http://schemas.openxmlformats.org/officeDocument/2006/relationships/vmlDrawing" Target="../drawings/vmlDrawing56.vml"/><Relationship Id="rId6" Type="http://schemas.openxmlformats.org/officeDocument/2006/relationships/image" Target="../media/image146.wmf"/><Relationship Id="rId5" Type="http://schemas.openxmlformats.org/officeDocument/2006/relationships/oleObject" Target="../embeddings/oleObject159.bin"/><Relationship Id="rId4" Type="http://schemas.openxmlformats.org/officeDocument/2006/relationships/image" Target="../media/image3.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14.xml"/><Relationship Id="rId1" Type="http://schemas.openxmlformats.org/officeDocument/2006/relationships/vmlDrawing" Target="../drawings/vmlDrawing57.vml"/><Relationship Id="rId6" Type="http://schemas.openxmlformats.org/officeDocument/2006/relationships/image" Target="../media/image148.emf"/><Relationship Id="rId5" Type="http://schemas.openxmlformats.org/officeDocument/2006/relationships/oleObject" Target="../embeddings/oleObject161.bin"/><Relationship Id="rId4" Type="http://schemas.openxmlformats.org/officeDocument/2006/relationships/image" Target="../media/image147.wmf"/></Relationships>
</file>

<file path=ppt/slides/_rels/slide99.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162.bin"/><Relationship Id="rId7" Type="http://schemas.openxmlformats.org/officeDocument/2006/relationships/oleObject" Target="../embeddings/oleObject164.bin"/><Relationship Id="rId2" Type="http://schemas.openxmlformats.org/officeDocument/2006/relationships/slideLayout" Target="../slideLayouts/slideLayout14.xml"/><Relationship Id="rId1" Type="http://schemas.openxmlformats.org/officeDocument/2006/relationships/vmlDrawing" Target="../drawings/vmlDrawing58.vml"/><Relationship Id="rId6" Type="http://schemas.openxmlformats.org/officeDocument/2006/relationships/image" Target="../media/image150.emf"/><Relationship Id="rId5" Type="http://schemas.openxmlformats.org/officeDocument/2006/relationships/oleObject" Target="../embeddings/oleObject163.bin"/><Relationship Id="rId4" Type="http://schemas.openxmlformats.org/officeDocument/2006/relationships/image" Target="../media/image149.wmf"/><Relationship Id="rId9" Type="http://schemas.openxmlformats.org/officeDocument/2006/relationships/image" Target="../media/image15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Text Box 2"/>
          <p:cNvSpPr txBox="1">
            <a:spLocks noChangeArrowheads="1"/>
          </p:cNvSpPr>
          <p:nvPr/>
        </p:nvSpPr>
        <p:spPr bwMode="auto">
          <a:xfrm>
            <a:off x="457200" y="344488"/>
            <a:ext cx="6007100" cy="461962"/>
          </a:xfrm>
          <a:prstGeom prst="rect">
            <a:avLst/>
          </a:prstGeom>
          <a:noFill/>
          <a:ln>
            <a:noFill/>
          </a:ln>
          <a:effectLst/>
          <a:extLst/>
        </p:spPr>
        <p:txBody>
          <a:bodyPr>
            <a:spAutoFit/>
          </a:bodyPr>
          <a:lstStyle/>
          <a:p>
            <a:pPr>
              <a:spcBef>
                <a:spcPct val="50000"/>
              </a:spcBef>
              <a:defRPr/>
            </a:pPr>
            <a:r>
              <a:rPr kumimoji="1" lang="en-US" altLang="zh-CN" sz="2400" dirty="0">
                <a:solidFill>
                  <a:srgbClr val="000066"/>
                </a:solidFill>
                <a:effectLst>
                  <a:outerShdw blurRad="38100" dist="38100" dir="2700000" algn="tl">
                    <a:srgbClr val="C0C0C0"/>
                  </a:outerShdw>
                </a:effectLst>
                <a:latin typeface="Times New Roman" pitchFamily="18" charset="0"/>
                <a:ea typeface="黑体" pitchFamily="2" charset="-122"/>
              </a:rPr>
              <a:t>2020</a:t>
            </a:r>
            <a:r>
              <a:rPr kumimoji="1" lang="zh-CN" altLang="en-US" sz="2400" dirty="0">
                <a:solidFill>
                  <a:srgbClr val="000066"/>
                </a:solidFill>
                <a:effectLst>
                  <a:outerShdw blurRad="38100" dist="38100" dir="2700000" algn="tl">
                    <a:srgbClr val="C0C0C0"/>
                  </a:outerShdw>
                </a:effectLst>
                <a:latin typeface="Times New Roman" pitchFamily="18" charset="0"/>
                <a:ea typeface="黑体" pitchFamily="2" charset="-122"/>
              </a:rPr>
              <a:t>级电子与通信工程专业硕士</a:t>
            </a:r>
            <a:endParaRPr kumimoji="1" lang="en-US" altLang="zh-CN" sz="2400" dirty="0">
              <a:solidFill>
                <a:srgbClr val="000066"/>
              </a:solidFill>
              <a:effectLst>
                <a:outerShdw blurRad="38100" dist="38100" dir="2700000" algn="tl">
                  <a:srgbClr val="C0C0C0"/>
                </a:outerShdw>
              </a:effectLst>
              <a:latin typeface="Times New Roman" pitchFamily="18" charset="0"/>
              <a:ea typeface="黑体" pitchFamily="2" charset="-122"/>
            </a:endParaRPr>
          </a:p>
        </p:txBody>
      </p:sp>
      <p:sp>
        <p:nvSpPr>
          <p:cNvPr id="1051651" name="Text Box 3"/>
          <p:cNvSpPr txBox="1">
            <a:spLocks noChangeArrowheads="1"/>
          </p:cNvSpPr>
          <p:nvPr/>
        </p:nvSpPr>
        <p:spPr bwMode="auto">
          <a:xfrm>
            <a:off x="404813" y="1438275"/>
            <a:ext cx="8640762" cy="1920526"/>
          </a:xfrm>
          <a:prstGeom prst="rect">
            <a:avLst/>
          </a:prstGeom>
          <a:noFill/>
          <a:ln>
            <a:noFill/>
          </a:ln>
          <a:effectLst/>
          <a:extLst/>
        </p:spPr>
        <p:txBody>
          <a:bodyPr>
            <a:spAutoFit/>
          </a:bodyPr>
          <a:lstStyle/>
          <a:p>
            <a:pPr algn="ctr">
              <a:lnSpc>
                <a:spcPct val="135000"/>
              </a:lnSpc>
              <a:buFont typeface="Wingdings" pitchFamily="2" charset="2"/>
              <a:buNone/>
              <a:defRPr/>
            </a:pPr>
            <a:r>
              <a:rPr kumimoji="1" lang="zh-CN" altLang="en-US" sz="4800" dirty="0">
                <a:solidFill>
                  <a:srgbClr val="CC0000"/>
                </a:solidFill>
                <a:effectLst>
                  <a:outerShdw blurRad="38100" dist="38100" dir="2700000" algn="tl">
                    <a:srgbClr val="C0C0C0"/>
                  </a:outerShdw>
                </a:effectLst>
                <a:latin typeface="Times New Roman" pitchFamily="18" charset="0"/>
                <a:ea typeface="黑体" pitchFamily="2" charset="-122"/>
              </a:rPr>
              <a:t>现代通信技术</a:t>
            </a:r>
            <a:endParaRPr kumimoji="1" lang="en-US" altLang="zh-CN" sz="4800" dirty="0">
              <a:solidFill>
                <a:srgbClr val="CC0000"/>
              </a:solidFill>
              <a:effectLst>
                <a:outerShdw blurRad="38100" dist="38100" dir="2700000" algn="tl">
                  <a:srgbClr val="C0C0C0"/>
                </a:outerShdw>
              </a:effectLst>
              <a:latin typeface="Times New Roman" pitchFamily="18" charset="0"/>
              <a:ea typeface="黑体" pitchFamily="2" charset="-122"/>
            </a:endParaRPr>
          </a:p>
          <a:p>
            <a:pPr algn="ctr">
              <a:lnSpc>
                <a:spcPct val="135000"/>
              </a:lnSpc>
              <a:buFont typeface="Wingdings" pitchFamily="2" charset="2"/>
              <a:buNone/>
              <a:defRPr/>
            </a:pPr>
            <a:r>
              <a:rPr kumimoji="1" lang="en-US" altLang="zh-CN" sz="4000" dirty="0">
                <a:solidFill>
                  <a:srgbClr val="CC0000"/>
                </a:solidFill>
                <a:effectLst>
                  <a:outerShdw blurRad="38100" dist="38100" dir="2700000" algn="tl">
                    <a:srgbClr val="C0C0C0"/>
                  </a:outerShdw>
                </a:effectLst>
                <a:latin typeface="Times New Roman" pitchFamily="18" charset="0"/>
                <a:ea typeface="黑体" pitchFamily="2" charset="-122"/>
              </a:rPr>
              <a:t>Modern Communication Technologies</a:t>
            </a:r>
            <a:endParaRPr kumimoji="1" lang="zh-CN" altLang="en-US" sz="4000" dirty="0">
              <a:solidFill>
                <a:srgbClr val="CC0000"/>
              </a:solidFill>
              <a:effectLst>
                <a:outerShdw blurRad="38100" dist="38100" dir="2700000" algn="tl">
                  <a:srgbClr val="C0C0C0"/>
                </a:outerShdw>
              </a:effectLst>
              <a:latin typeface="Times New Roman" pitchFamily="18" charset="0"/>
              <a:ea typeface="黑体" pitchFamily="2" charset="-122"/>
            </a:endParaRPr>
          </a:p>
        </p:txBody>
      </p:sp>
      <p:sp>
        <p:nvSpPr>
          <p:cNvPr id="1051652" name="Text Box 4"/>
          <p:cNvSpPr txBox="1">
            <a:spLocks noChangeArrowheads="1"/>
          </p:cNvSpPr>
          <p:nvPr/>
        </p:nvSpPr>
        <p:spPr bwMode="auto">
          <a:xfrm>
            <a:off x="617538" y="3863975"/>
            <a:ext cx="7991475" cy="1918795"/>
          </a:xfrm>
          <a:prstGeom prst="rect">
            <a:avLst/>
          </a:prstGeom>
          <a:noFill/>
          <a:ln>
            <a:noFill/>
          </a:ln>
          <a:effectLst/>
          <a:extLst/>
        </p:spPr>
        <p:txBody>
          <a:bodyPr>
            <a:spAutoFit/>
          </a:bodyPr>
          <a:lstStyle/>
          <a:p>
            <a:pPr algn="ctr">
              <a:lnSpc>
                <a:spcPct val="135000"/>
              </a:lnSpc>
              <a:defRPr/>
            </a:pPr>
            <a:r>
              <a:rPr lang="zh-CN" altLang="en-US" sz="3200" dirty="0">
                <a:solidFill>
                  <a:srgbClr val="000066"/>
                </a:solidFill>
                <a:effectLst>
                  <a:outerShdw blurRad="38100" dist="38100" dir="2700000" algn="tl">
                    <a:srgbClr val="C0C0C0"/>
                  </a:outerShdw>
                </a:effectLst>
                <a:latin typeface="黑体" pitchFamily="2" charset="-122"/>
                <a:ea typeface="黑体" pitchFamily="2" charset="-122"/>
              </a:rPr>
              <a:t>电子与信息工程学院</a:t>
            </a:r>
            <a:endParaRPr lang="en-US" altLang="zh-CN" sz="3200" dirty="0">
              <a:solidFill>
                <a:srgbClr val="000066"/>
              </a:solidFill>
              <a:effectLst>
                <a:outerShdw blurRad="38100" dist="38100" dir="2700000" algn="tl">
                  <a:srgbClr val="C0C0C0"/>
                </a:outerShdw>
              </a:effectLst>
              <a:latin typeface="黑体" pitchFamily="2" charset="-122"/>
              <a:ea typeface="黑体" pitchFamily="2" charset="-122"/>
            </a:endParaRPr>
          </a:p>
          <a:p>
            <a:pPr algn="ctr">
              <a:lnSpc>
                <a:spcPct val="135000"/>
              </a:lnSpc>
              <a:defRPr/>
            </a:pPr>
            <a:r>
              <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rPr>
              <a:t>陈</a:t>
            </a:r>
            <a:r>
              <a:rPr kumimoji="1" lang="en-US" altLang="zh-CN" sz="3200" dirty="0">
                <a:solidFill>
                  <a:srgbClr val="000066"/>
                </a:solidFill>
                <a:effectLst>
                  <a:outerShdw blurRad="38100" dist="38100" dir="2700000" algn="tl">
                    <a:srgbClr val="C0C0C0"/>
                  </a:outerShdw>
                </a:effectLst>
                <a:latin typeface="黑体" pitchFamily="2" charset="-122"/>
                <a:ea typeface="黑体" pitchFamily="2" charset="-122"/>
              </a:rPr>
              <a:t> </a:t>
            </a:r>
            <a:r>
              <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rPr>
              <a:t>翔</a:t>
            </a:r>
          </a:p>
          <a:p>
            <a:pPr algn="ctr">
              <a:lnSpc>
                <a:spcPct val="135000"/>
              </a:lnSpc>
              <a:defRPr/>
            </a:pPr>
            <a:r>
              <a:rPr kumimoji="1" lang="zh-CN" altLang="zh-CN" sz="2800" dirty="0">
                <a:solidFill>
                  <a:srgbClr val="000066"/>
                </a:solidFill>
                <a:effectLst>
                  <a:outerShdw blurRad="38100" dist="38100" dir="2700000" algn="tl">
                    <a:srgbClr val="C0C0C0"/>
                  </a:outerShdw>
                </a:effectLst>
                <a:latin typeface="黑体" pitchFamily="2" charset="-122"/>
                <a:ea typeface="黑体" pitchFamily="2" charset="-122"/>
              </a:rPr>
              <a:t>20</a:t>
            </a:r>
            <a:r>
              <a:rPr kumimoji="1" lang="en-US" altLang="zh-CN" sz="2800" dirty="0">
                <a:solidFill>
                  <a:srgbClr val="000066"/>
                </a:solidFill>
                <a:effectLst>
                  <a:outerShdw blurRad="38100" dist="38100" dir="2700000" algn="tl">
                    <a:srgbClr val="C0C0C0"/>
                  </a:outerShdw>
                </a:effectLst>
                <a:latin typeface="黑体" pitchFamily="2" charset="-122"/>
                <a:ea typeface="黑体" pitchFamily="2" charset="-122"/>
              </a:rPr>
              <a:t>20-2021</a:t>
            </a:r>
            <a:r>
              <a:rPr kumimoji="1" lang="zh-CN" altLang="en-US" sz="2800" dirty="0">
                <a:solidFill>
                  <a:srgbClr val="000066"/>
                </a:solidFill>
                <a:effectLst>
                  <a:outerShdw blurRad="38100" dist="38100" dir="2700000" algn="tl">
                    <a:srgbClr val="C0C0C0"/>
                  </a:outerShdw>
                </a:effectLst>
                <a:latin typeface="黑体" pitchFamily="2" charset="-122"/>
                <a:ea typeface="黑体" pitchFamily="2" charset="-122"/>
              </a:rPr>
              <a:t>学年第一学期</a:t>
            </a:r>
            <a:endParaRPr kumimoji="1" lang="zh-CN" altLang="en-US" sz="3200" dirty="0">
              <a:solidFill>
                <a:srgbClr val="000066"/>
              </a:solidFill>
              <a:effectLst>
                <a:outerShdw blurRad="38100" dist="38100" dir="2700000" algn="tl">
                  <a:srgbClr val="C0C0C0"/>
                </a:outerShdw>
              </a:effectLst>
              <a:latin typeface="黑体" pitchFamily="2" charset="-122"/>
              <a:ea typeface="黑体" pitchFamily="2" charset="-122"/>
            </a:endParaRPr>
          </a:p>
        </p:txBody>
      </p:sp>
    </p:spTree>
    <p:extLst>
      <p:ext uri="{BB962C8B-B14F-4D97-AF65-F5344CB8AC3E}">
        <p14:creationId xmlns:p14="http://schemas.microsoft.com/office/powerpoint/2010/main" val="3699377892"/>
      </p:ext>
    </p:extLst>
  </p:cSld>
  <p:clrMapOvr>
    <a:masterClrMapping/>
  </p:clrMapOvr>
  <p:transition advTm="1246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ChangeArrowheads="1"/>
          </p:cNvSpPr>
          <p:nvPr/>
        </p:nvSpPr>
        <p:spPr bwMode="auto">
          <a:xfrm>
            <a:off x="1068418" y="1354171"/>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solidFill>
                <a:srgbClr val="002060"/>
              </a:solidFill>
              <a:ea typeface="仿宋_GB2312" pitchFamily="49" charset="-122"/>
            </a:endParaRPr>
          </a:p>
        </p:txBody>
      </p:sp>
      <p:sp>
        <p:nvSpPr>
          <p:cNvPr id="3076" name="Rectangle 3"/>
          <p:cNvSpPr>
            <a:spLocks noGrp="1" noChangeArrowheads="1"/>
          </p:cNvSpPr>
          <p:nvPr>
            <p:ph sz="half" idx="1"/>
          </p:nvPr>
        </p:nvSpPr>
        <p:spPr>
          <a:xfrm>
            <a:off x="457200" y="496516"/>
            <a:ext cx="3810000" cy="6120218"/>
          </a:xfrm>
        </p:spPr>
        <p:txBody>
          <a:bodyPr/>
          <a:lstStyle/>
          <a:p>
            <a:pPr eaLnBrk="1" hangingPunct="1">
              <a:buClr>
                <a:srgbClr val="002060"/>
              </a:buClr>
              <a:buFont typeface="Wingdings" panose="05000000000000000000" pitchFamily="2" charset="2"/>
              <a:buChar char="l"/>
            </a:pPr>
            <a:r>
              <a:rPr lang="zh-CN" altLang="en-US" sz="2400" b="1" dirty="0">
                <a:solidFill>
                  <a:srgbClr val="002060"/>
                </a:solidFill>
                <a:latin typeface="大黑体" charset="-122"/>
                <a:ea typeface="大黑体" charset="-122"/>
              </a:rPr>
              <a:t>多进制</a:t>
            </a:r>
          </a:p>
          <a:p>
            <a:pPr eaLnBrk="1" hangingPunct="1">
              <a:buFontTx/>
              <a:buNone/>
            </a:pPr>
            <a:r>
              <a:rPr lang="zh-CN" altLang="en-US" sz="2400" b="1" dirty="0">
                <a:solidFill>
                  <a:srgbClr val="002060"/>
                </a:solidFill>
                <a:latin typeface="大黑体" charset="-122"/>
                <a:ea typeface="大黑体" charset="-122"/>
              </a:rPr>
              <a:t>   在数字通信系统中，为了提高传输效率，往往采用多进制。</a:t>
            </a:r>
          </a:p>
          <a:p>
            <a:pPr eaLnBrk="1" hangingPunct="1">
              <a:buFontTx/>
              <a:buNone/>
            </a:pPr>
            <a:r>
              <a:rPr lang="zh-CN" altLang="en-US" sz="2400" b="1" dirty="0">
                <a:solidFill>
                  <a:srgbClr val="002060"/>
                </a:solidFill>
                <a:latin typeface="大黑体" charset="-122"/>
                <a:ea typeface="大黑体" charset="-122"/>
              </a:rPr>
              <a:t>	最常用的多进制为</a:t>
            </a:r>
            <a:r>
              <a:rPr lang="en-US" altLang="zh-CN" sz="2400" b="1" dirty="0">
                <a:solidFill>
                  <a:srgbClr val="002060"/>
                </a:solidFill>
                <a:latin typeface="大黑体" charset="-122"/>
                <a:ea typeface="大黑体" charset="-122"/>
              </a:rPr>
              <a:t>2</a:t>
            </a:r>
            <a:r>
              <a:rPr lang="en-US" altLang="zh-CN" sz="2400" b="1" i="1" baseline="30000" dirty="0">
                <a:solidFill>
                  <a:srgbClr val="FF0000"/>
                </a:solidFill>
                <a:latin typeface="Microsoft Himalaya" panose="01010100010101010101" pitchFamily="2" charset="0"/>
                <a:ea typeface="Microsoft Himalaya" panose="01010100010101010101" pitchFamily="2" charset="0"/>
                <a:cs typeface="Microsoft Himalaya" panose="01010100010101010101" pitchFamily="2" charset="0"/>
              </a:rPr>
              <a:t>l</a:t>
            </a:r>
            <a:r>
              <a:rPr lang="zh-CN" altLang="en-US" sz="2400" b="1" dirty="0">
                <a:solidFill>
                  <a:srgbClr val="002060"/>
                </a:solidFill>
                <a:latin typeface="大黑体" charset="-122"/>
                <a:ea typeface="大黑体" charset="-122"/>
              </a:rPr>
              <a:t>进制，即二进制、四进制、八进制，等等。</a:t>
            </a:r>
          </a:p>
          <a:p>
            <a:pPr eaLnBrk="1" hangingPunct="1">
              <a:buFontTx/>
              <a:buNone/>
            </a:pPr>
            <a:r>
              <a:rPr lang="zh-CN" altLang="en-US" sz="2400" b="1" dirty="0">
                <a:solidFill>
                  <a:srgbClr val="002060"/>
                </a:solidFill>
                <a:latin typeface="大黑体" charset="-122"/>
                <a:ea typeface="大黑体" charset="-122"/>
              </a:rPr>
              <a:t>	一个多进制抽象代码可以表示成多进制数，也可以表示成二进制数组。</a:t>
            </a:r>
          </a:p>
          <a:p>
            <a:pPr eaLnBrk="1" hangingPunct="1">
              <a:buFontTx/>
              <a:buNone/>
            </a:pPr>
            <a:r>
              <a:rPr lang="zh-CN" altLang="en-US" sz="2400" b="1" dirty="0">
                <a:solidFill>
                  <a:srgbClr val="002060"/>
                </a:solidFill>
                <a:latin typeface="大黑体" charset="-122"/>
                <a:ea typeface="大黑体" charset="-122"/>
              </a:rPr>
              <a:t>	如：</a:t>
            </a:r>
            <a:endParaRPr lang="en-US" altLang="zh-CN" sz="2400" b="1" dirty="0">
              <a:solidFill>
                <a:srgbClr val="002060"/>
              </a:solidFill>
              <a:latin typeface="大黑体" charset="-122"/>
              <a:ea typeface="大黑体" charset="-122"/>
            </a:endParaRPr>
          </a:p>
          <a:p>
            <a:pPr eaLnBrk="1" hangingPunct="1">
              <a:buFontTx/>
              <a:buNone/>
              <a:tabLst>
                <a:tab pos="350838" algn="l"/>
              </a:tabLst>
            </a:pPr>
            <a:r>
              <a:rPr lang="en-US" altLang="zh-CN" sz="2400" b="1" dirty="0">
                <a:solidFill>
                  <a:srgbClr val="002060"/>
                </a:solidFill>
                <a:latin typeface="大黑体" charset="-122"/>
                <a:ea typeface="大黑体" charset="-122"/>
              </a:rPr>
              <a:t>	0     1     2     3</a:t>
            </a:r>
          </a:p>
          <a:p>
            <a:pPr eaLnBrk="1" hangingPunct="1">
              <a:buFontTx/>
              <a:buNone/>
            </a:pPr>
            <a:r>
              <a:rPr lang="en-US" altLang="zh-CN" sz="2400" b="1" dirty="0">
                <a:solidFill>
                  <a:srgbClr val="002060"/>
                </a:solidFill>
                <a:latin typeface="大黑体" charset="-122"/>
                <a:ea typeface="大黑体" charset="-122"/>
              </a:rPr>
              <a:t>	00    01    10    11</a:t>
            </a:r>
          </a:p>
        </p:txBody>
      </p:sp>
      <p:sp>
        <p:nvSpPr>
          <p:cNvPr id="3077" name="Rectangle 4"/>
          <p:cNvSpPr>
            <a:spLocks noChangeArrowheads="1"/>
          </p:cNvSpPr>
          <p:nvPr/>
        </p:nvSpPr>
        <p:spPr bwMode="auto">
          <a:xfrm>
            <a:off x="4802218" y="443752"/>
            <a:ext cx="4133850" cy="617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lang="en-US" altLang="zh-CN" b="1" dirty="0">
                <a:solidFill>
                  <a:srgbClr val="002060"/>
                </a:solidFill>
                <a:latin typeface="大黑体" charset="-122"/>
                <a:ea typeface="大黑体" charset="-122"/>
              </a:rPr>
              <a:t> </a:t>
            </a:r>
            <a:r>
              <a:rPr lang="zh-CN" altLang="en-US" b="1" dirty="0">
                <a:solidFill>
                  <a:srgbClr val="002060"/>
                </a:solidFill>
                <a:latin typeface="大黑体" charset="-122"/>
                <a:ea typeface="大黑体" charset="-122"/>
              </a:rPr>
              <a:t>信息量</a:t>
            </a:r>
          </a:p>
          <a:p>
            <a:r>
              <a:rPr lang="zh-CN" altLang="en-US" b="1" dirty="0">
                <a:solidFill>
                  <a:srgbClr val="002060"/>
                </a:solidFill>
                <a:latin typeface="大黑体" charset="-122"/>
                <a:ea typeface="大黑体" charset="-122"/>
              </a:rPr>
              <a:t>    在不考虑传输误差情况下，一个随机等概分布的</a:t>
            </a:r>
            <a:r>
              <a:rPr lang="en-US" altLang="zh-CN" b="1" dirty="0">
                <a:solidFill>
                  <a:srgbClr val="002060"/>
                </a:solidFill>
                <a:latin typeface="大黑体" charset="-122"/>
                <a:ea typeface="大黑体" charset="-122"/>
              </a:rPr>
              <a:t>M</a:t>
            </a:r>
            <a:r>
              <a:rPr lang="zh-CN" altLang="zh-CN" b="1" dirty="0">
                <a:solidFill>
                  <a:srgbClr val="002060"/>
                </a:solidFill>
                <a:latin typeface="大黑体" charset="-122"/>
                <a:ea typeface="大黑体" charset="-122"/>
              </a:rPr>
              <a:t>进制码元所包含的信息量：</a:t>
            </a:r>
          </a:p>
          <a:p>
            <a:r>
              <a:rPr lang="zh-CN" altLang="zh-CN" b="1" dirty="0">
                <a:solidFill>
                  <a:srgbClr val="002060"/>
                </a:solidFill>
                <a:latin typeface="大黑体" charset="-122"/>
                <a:ea typeface="大黑体" charset="-122"/>
              </a:rPr>
              <a:t>	</a:t>
            </a:r>
            <a:r>
              <a:rPr lang="en-US" altLang="zh-CN" b="1" dirty="0">
                <a:solidFill>
                  <a:srgbClr val="002060"/>
                </a:solidFill>
                <a:latin typeface="大黑体" charset="-122"/>
                <a:ea typeface="大黑体" charset="-122"/>
              </a:rPr>
              <a:t>I </a:t>
            </a:r>
            <a:r>
              <a:rPr lang="zh-CN" altLang="en-US" b="1" dirty="0">
                <a:solidFill>
                  <a:srgbClr val="002060"/>
                </a:solidFill>
                <a:latin typeface="大黑体" charset="-122"/>
                <a:ea typeface="大黑体" charset="-122"/>
              </a:rPr>
              <a:t>＝ </a:t>
            </a:r>
            <a:r>
              <a:rPr lang="en-US" altLang="zh-CN" b="1" dirty="0">
                <a:solidFill>
                  <a:srgbClr val="002060"/>
                </a:solidFill>
                <a:latin typeface="大黑体" charset="-122"/>
                <a:ea typeface="大黑体" charset="-122"/>
              </a:rPr>
              <a:t>log</a:t>
            </a:r>
            <a:r>
              <a:rPr lang="en-US" altLang="zh-CN" b="1" baseline="-25000" dirty="0">
                <a:solidFill>
                  <a:srgbClr val="002060"/>
                </a:solidFill>
                <a:latin typeface="大黑体" charset="-122"/>
                <a:ea typeface="大黑体" charset="-122"/>
              </a:rPr>
              <a:t>2</a:t>
            </a:r>
            <a:r>
              <a:rPr lang="en-US" altLang="zh-CN" b="1" dirty="0">
                <a:solidFill>
                  <a:srgbClr val="002060"/>
                </a:solidFill>
                <a:latin typeface="大黑体" charset="-122"/>
                <a:ea typeface="大黑体" charset="-122"/>
              </a:rPr>
              <a:t>(M) </a:t>
            </a:r>
            <a:r>
              <a:rPr lang="zh-CN" altLang="en-US" b="1" dirty="0">
                <a:solidFill>
                  <a:srgbClr val="002060"/>
                </a:solidFill>
                <a:latin typeface="大黑体" charset="-122"/>
                <a:ea typeface="大黑体" charset="-122"/>
              </a:rPr>
              <a:t>比特</a:t>
            </a:r>
          </a:p>
          <a:p>
            <a:endParaRPr lang="zh-CN" altLang="en-US" b="1" dirty="0">
              <a:solidFill>
                <a:srgbClr val="002060"/>
              </a:solidFill>
              <a:latin typeface="大黑体" charset="-122"/>
              <a:ea typeface="大黑体" charset="-122"/>
            </a:endParaRPr>
          </a:p>
          <a:p>
            <a:pPr>
              <a:buFont typeface="Wingdings" panose="05000000000000000000" pitchFamily="2" charset="2"/>
              <a:buChar char="l"/>
            </a:pPr>
            <a:r>
              <a:rPr lang="zh-CN" altLang="en-US" b="1" dirty="0">
                <a:solidFill>
                  <a:srgbClr val="002060"/>
                </a:solidFill>
                <a:latin typeface="大黑体" charset="-122"/>
                <a:ea typeface="大黑体" charset="-122"/>
              </a:rPr>
              <a:t> 码元速率（符号速率、键控速率、数码率）：</a:t>
            </a:r>
          </a:p>
          <a:p>
            <a:r>
              <a:rPr lang="zh-CN" altLang="en-US" b="1" dirty="0">
                <a:solidFill>
                  <a:srgbClr val="002060"/>
                </a:solidFill>
                <a:latin typeface="大黑体" charset="-122"/>
                <a:ea typeface="大黑体" charset="-122"/>
              </a:rPr>
              <a:t>	</a:t>
            </a:r>
            <a:r>
              <a:rPr lang="en-US" altLang="zh-CN" b="1" dirty="0">
                <a:solidFill>
                  <a:srgbClr val="002060"/>
                </a:solidFill>
                <a:latin typeface="大黑体" charset="-122"/>
                <a:ea typeface="大黑体" charset="-122"/>
              </a:rPr>
              <a:t>-</a:t>
            </a:r>
            <a:r>
              <a:rPr lang="zh-CN" altLang="en-US" b="1" dirty="0">
                <a:solidFill>
                  <a:srgbClr val="002060"/>
                </a:solidFill>
                <a:latin typeface="大黑体" charset="-122"/>
                <a:ea typeface="大黑体" charset="-122"/>
              </a:rPr>
              <a:t>波特（</a:t>
            </a:r>
            <a:r>
              <a:rPr lang="en-US" altLang="zh-CN" b="1" dirty="0">
                <a:solidFill>
                  <a:srgbClr val="002060"/>
                </a:solidFill>
                <a:latin typeface="大黑体" charset="-122"/>
                <a:ea typeface="大黑体" charset="-122"/>
              </a:rPr>
              <a:t>Baud)</a:t>
            </a:r>
          </a:p>
          <a:p>
            <a:pPr>
              <a:buFont typeface="Wingdings" panose="05000000000000000000" pitchFamily="2" charset="2"/>
              <a:buChar char="l"/>
            </a:pPr>
            <a:r>
              <a:rPr lang="en-US" altLang="zh-CN" b="1" dirty="0">
                <a:solidFill>
                  <a:srgbClr val="002060"/>
                </a:solidFill>
                <a:latin typeface="大黑体" charset="-122"/>
                <a:ea typeface="大黑体" charset="-122"/>
              </a:rPr>
              <a:t> </a:t>
            </a:r>
            <a:r>
              <a:rPr lang="zh-CN" altLang="en-US" b="1" dirty="0">
                <a:solidFill>
                  <a:srgbClr val="002060"/>
                </a:solidFill>
                <a:latin typeface="大黑体" charset="-122"/>
                <a:ea typeface="大黑体" charset="-122"/>
              </a:rPr>
              <a:t>信息速率（比特率）：</a:t>
            </a:r>
          </a:p>
          <a:p>
            <a:r>
              <a:rPr lang="zh-CN" altLang="en-US" b="1" dirty="0">
                <a:solidFill>
                  <a:srgbClr val="002060"/>
                </a:solidFill>
                <a:latin typeface="大黑体" charset="-122"/>
                <a:ea typeface="大黑体" charset="-122"/>
              </a:rPr>
              <a:t>	</a:t>
            </a:r>
            <a:r>
              <a:rPr lang="en-US" altLang="zh-CN" b="1" dirty="0">
                <a:solidFill>
                  <a:srgbClr val="002060"/>
                </a:solidFill>
                <a:latin typeface="大黑体" charset="-122"/>
                <a:ea typeface="大黑体" charset="-122"/>
              </a:rPr>
              <a:t>-</a:t>
            </a:r>
            <a:r>
              <a:rPr lang="zh-CN" altLang="en-US" b="1" dirty="0">
                <a:solidFill>
                  <a:srgbClr val="002060"/>
                </a:solidFill>
                <a:latin typeface="大黑体" charset="-122"/>
                <a:ea typeface="大黑体" charset="-122"/>
              </a:rPr>
              <a:t>比特</a:t>
            </a:r>
            <a:r>
              <a:rPr lang="en-US" altLang="zh-CN" b="1" dirty="0">
                <a:solidFill>
                  <a:srgbClr val="002060"/>
                </a:solidFill>
                <a:latin typeface="大黑体" charset="-122"/>
                <a:ea typeface="大黑体" charset="-122"/>
              </a:rPr>
              <a:t>/</a:t>
            </a:r>
            <a:r>
              <a:rPr lang="zh-CN" altLang="en-US" b="1" dirty="0">
                <a:solidFill>
                  <a:srgbClr val="002060"/>
                </a:solidFill>
                <a:latin typeface="大黑体" charset="-122"/>
                <a:ea typeface="大黑体" charset="-122"/>
              </a:rPr>
              <a:t>秒（</a:t>
            </a:r>
            <a:r>
              <a:rPr lang="en-US" altLang="zh-CN" b="1" dirty="0">
                <a:solidFill>
                  <a:srgbClr val="002060"/>
                </a:solidFill>
                <a:latin typeface="大黑体" charset="-122"/>
                <a:ea typeface="大黑体" charset="-122"/>
              </a:rPr>
              <a:t>bits/s)</a:t>
            </a:r>
          </a:p>
        </p:txBody>
      </p:sp>
      <p:graphicFrame>
        <p:nvGraphicFramePr>
          <p:cNvPr id="3074" name="Object 5"/>
          <p:cNvGraphicFramePr>
            <a:graphicFrameLocks noChangeAspect="1"/>
          </p:cNvGraphicFramePr>
          <p:nvPr>
            <p:extLst>
              <p:ext uri="{D42A27DB-BD31-4B8C-83A1-F6EECF244321}">
                <p14:modId xmlns:p14="http://schemas.microsoft.com/office/powerpoint/2010/main" val="2497705158"/>
              </p:ext>
            </p:extLst>
          </p:nvPr>
        </p:nvGraphicFramePr>
        <p:xfrm>
          <a:off x="4592668" y="3398871"/>
          <a:ext cx="112713" cy="214313"/>
        </p:xfrm>
        <a:graphic>
          <a:graphicData uri="http://schemas.openxmlformats.org/presentationml/2006/ole">
            <mc:AlternateContent xmlns:mc="http://schemas.openxmlformats.org/markup-compatibility/2006">
              <mc:Choice xmlns:v="urn:schemas-microsoft-com:vml" Requires="v">
                <p:oleObj spid="_x0000_s43213" name="公式" r:id="rId3" imgW="114151" imgH="215619" progId="Equation.3">
                  <p:embed/>
                </p:oleObj>
              </mc:Choice>
              <mc:Fallback>
                <p:oleObj name="公式" r:id="rId3" imgW="114151" imgH="215619" progId="Equation.3">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668" y="3398871"/>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Rectangle 6"/>
          <p:cNvSpPr>
            <a:spLocks noChangeArrowheads="1"/>
          </p:cNvSpPr>
          <p:nvPr/>
        </p:nvSpPr>
        <p:spPr bwMode="auto">
          <a:xfrm>
            <a:off x="4878418" y="3011521"/>
            <a:ext cx="38100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Monotype Sorts" pitchFamily="2" charset="2"/>
              <a:buNone/>
            </a:pPr>
            <a:endParaRPr lang="zh-CN" altLang="zh-CN" b="1">
              <a:solidFill>
                <a:srgbClr val="002060"/>
              </a:solidFill>
              <a:ea typeface="仿宋_GB2312" pitchFamily="49" charset="-122"/>
            </a:endParaRPr>
          </a:p>
        </p:txBody>
      </p:sp>
      <p:sp>
        <p:nvSpPr>
          <p:cNvPr id="4" name="灯片编号占位符 3"/>
          <p:cNvSpPr>
            <a:spLocks noGrp="1"/>
          </p:cNvSpPr>
          <p:nvPr>
            <p:ph type="sldNum" sz="quarter" idx="11"/>
          </p:nvPr>
        </p:nvSpPr>
        <p:spPr/>
        <p:txBody>
          <a:bodyPr/>
          <a:lstStyle/>
          <a:p>
            <a:pPr>
              <a:defRPr/>
            </a:pPr>
            <a:fld id="{74FCE05A-5D90-4F72-B6E8-BFDD923D08E0}" type="slidenum">
              <a:rPr lang="en-US" altLang="zh-CN" smtClean="0"/>
              <a:pPr>
                <a:defRPr/>
              </a:pPr>
              <a:t>9</a:t>
            </a:fld>
            <a:endParaRPr lang="en-US" altLang="zh-CN"/>
          </a:p>
        </p:txBody>
      </p:sp>
    </p:spTree>
    <p:extLst>
      <p:ext uri="{BB962C8B-B14F-4D97-AF65-F5344CB8AC3E}">
        <p14:creationId xmlns:p14="http://schemas.microsoft.com/office/powerpoint/2010/main" val="1547618592"/>
      </p:ext>
    </p:extLst>
  </p:cSld>
  <p:clrMapOvr>
    <a:masterClrMapping/>
  </p:clrMapOvr>
  <p:transition advTm="12468"/>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4"/>
          <p:cNvGraphicFramePr>
            <a:graphicFrameLocks noChangeAspect="1"/>
          </p:cNvGraphicFramePr>
          <p:nvPr>
            <p:extLst>
              <p:ext uri="{D42A27DB-BD31-4B8C-83A1-F6EECF244321}">
                <p14:modId xmlns:p14="http://schemas.microsoft.com/office/powerpoint/2010/main" val="777988068"/>
              </p:ext>
            </p:extLst>
          </p:nvPr>
        </p:nvGraphicFramePr>
        <p:xfrm>
          <a:off x="4514850" y="3885252"/>
          <a:ext cx="112713" cy="214313"/>
        </p:xfrm>
        <a:graphic>
          <a:graphicData uri="http://schemas.openxmlformats.org/presentationml/2006/ole">
            <mc:AlternateContent xmlns:mc="http://schemas.openxmlformats.org/markup-compatibility/2006">
              <mc:Choice xmlns:v="urn:schemas-microsoft-com:vml" Requires="v">
                <p:oleObj spid="_x0000_s75363" name="公式" r:id="rId3" imgW="114151" imgH="215619" progId="Equation.3">
                  <p:embed/>
                </p:oleObj>
              </mc:Choice>
              <mc:Fallback>
                <p:oleObj name="公式" r:id="rId3" imgW="114151" imgH="215619"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885252"/>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3" name="Rectangle 6"/>
          <p:cNvSpPr>
            <a:spLocks noGrp="1" noChangeArrowheads="1"/>
          </p:cNvSpPr>
          <p:nvPr>
            <p:ph type="title"/>
          </p:nvPr>
        </p:nvSpPr>
        <p:spPr>
          <a:xfrm>
            <a:off x="552450" y="869002"/>
            <a:ext cx="7772400" cy="514350"/>
          </a:xfrm>
        </p:spPr>
        <p:txBody>
          <a:bodyPr/>
          <a:lstStyle/>
          <a:p>
            <a:pPr eaLnBrk="1" hangingPunct="1"/>
            <a:r>
              <a:rPr lang="zh-CN" altLang="en-US" b="1" dirty="0">
                <a:latin typeface="大黑体" charset="-122"/>
                <a:ea typeface="大黑体" charset="-122"/>
              </a:rPr>
              <a:t>存在码间串扰</a:t>
            </a:r>
            <a:endParaRPr lang="zh-CN" altLang="en-US" sz="8000" b="1" dirty="0">
              <a:latin typeface="大黑体" charset="-122"/>
              <a:ea typeface="大黑体" charset="-122"/>
            </a:endParaRPr>
          </a:p>
        </p:txBody>
      </p:sp>
      <p:sp>
        <p:nvSpPr>
          <p:cNvPr id="34824" name="Rectangle 7"/>
          <p:cNvSpPr>
            <a:spLocks noChangeArrowheads="1"/>
          </p:cNvSpPr>
          <p:nvPr/>
        </p:nvSpPr>
        <p:spPr bwMode="auto">
          <a:xfrm>
            <a:off x="4275138" y="1680215"/>
            <a:ext cx="44196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lang="zh-CN" altLang="en-US" b="1" dirty="0">
                <a:solidFill>
                  <a:srgbClr val="000066"/>
                </a:solidFill>
                <a:latin typeface="大黑体" charset="-122"/>
                <a:ea typeface="大黑体" charset="-122"/>
              </a:rPr>
              <a:t>存在码间串扰时的比特差错率</a:t>
            </a:r>
          </a:p>
          <a:p>
            <a:pPr>
              <a:buFont typeface="Monotype Sorts" pitchFamily="2" charset="2"/>
              <a:buNone/>
            </a:pPr>
            <a:r>
              <a:rPr lang="zh-CN" altLang="en-US" b="1" dirty="0">
                <a:solidFill>
                  <a:srgbClr val="000066"/>
                </a:solidFill>
                <a:latin typeface="大黑体" charset="-122"/>
                <a:ea typeface="大黑体" charset="-122"/>
              </a:rPr>
              <a:t>定义码间串扰量</a:t>
            </a:r>
          </a:p>
          <a:p>
            <a:pPr>
              <a:buFont typeface="Monotype Sorts" pitchFamily="2" charset="2"/>
              <a:buNone/>
            </a:pPr>
            <a:r>
              <a:rPr lang="zh-CN" altLang="en-US" b="1" dirty="0">
                <a:solidFill>
                  <a:srgbClr val="000066"/>
                </a:solidFill>
                <a:latin typeface="大黑体" charset="-122"/>
                <a:ea typeface="大黑体" charset="-122"/>
              </a:rPr>
              <a:t>	</a:t>
            </a:r>
            <a:r>
              <a:rPr lang="zh-CN" altLang="en-US" b="1" dirty="0">
                <a:solidFill>
                  <a:srgbClr val="000066"/>
                </a:solidFill>
                <a:latin typeface="大黑体" charset="-122"/>
                <a:ea typeface="大黑体" charset="-122"/>
                <a:sym typeface="Symbol" panose="05050102010706020507" pitchFamily="18" charset="2"/>
              </a:rPr>
              <a:t> </a:t>
            </a:r>
            <a:r>
              <a:rPr lang="en-US" altLang="zh-CN" b="1" dirty="0">
                <a:solidFill>
                  <a:srgbClr val="000066"/>
                </a:solidFill>
                <a:latin typeface="大黑体" charset="-122"/>
                <a:ea typeface="大黑体" charset="-122"/>
                <a:sym typeface="Symbol" panose="05050102010706020507" pitchFamily="18" charset="2"/>
              </a:rPr>
              <a:t>= h(t</a:t>
            </a:r>
            <a:r>
              <a:rPr lang="en-US" altLang="zh-CN" b="1" baseline="-25000" dirty="0">
                <a:solidFill>
                  <a:srgbClr val="000066"/>
                </a:solidFill>
                <a:latin typeface="大黑体" charset="-122"/>
                <a:ea typeface="大黑体" charset="-122"/>
                <a:sym typeface="Symbol" panose="05050102010706020507" pitchFamily="18" charset="2"/>
              </a:rPr>
              <a:t>0</a:t>
            </a:r>
            <a:r>
              <a:rPr lang="en-US" altLang="zh-CN" b="1" dirty="0">
                <a:solidFill>
                  <a:srgbClr val="000066"/>
                </a:solidFill>
                <a:latin typeface="大黑体" charset="-122"/>
                <a:ea typeface="大黑体" charset="-122"/>
                <a:sym typeface="Symbol" panose="05050102010706020507" pitchFamily="18" charset="2"/>
              </a:rPr>
              <a:t>-T</a:t>
            </a:r>
            <a:r>
              <a:rPr lang="en-US" altLang="zh-CN" b="1" baseline="-25000" dirty="0">
                <a:solidFill>
                  <a:srgbClr val="000066"/>
                </a:solidFill>
                <a:latin typeface="大黑体" charset="-122"/>
                <a:ea typeface="大黑体" charset="-122"/>
                <a:sym typeface="Symbol" panose="05050102010706020507" pitchFamily="18" charset="2"/>
              </a:rPr>
              <a:t>s</a:t>
            </a:r>
            <a:r>
              <a:rPr lang="en-US" altLang="zh-CN" b="1" dirty="0">
                <a:solidFill>
                  <a:srgbClr val="000066"/>
                </a:solidFill>
                <a:latin typeface="大黑体" charset="-122"/>
                <a:ea typeface="大黑体" charset="-122"/>
                <a:sym typeface="Symbol" panose="05050102010706020507" pitchFamily="18" charset="2"/>
              </a:rPr>
              <a:t>) =h(t</a:t>
            </a:r>
            <a:r>
              <a:rPr lang="en-US" altLang="zh-CN" b="1" baseline="-25000" dirty="0">
                <a:solidFill>
                  <a:srgbClr val="000066"/>
                </a:solidFill>
                <a:latin typeface="大黑体" charset="-122"/>
                <a:ea typeface="大黑体" charset="-122"/>
                <a:sym typeface="Symbol" panose="05050102010706020507" pitchFamily="18" charset="2"/>
              </a:rPr>
              <a:t>0</a:t>
            </a:r>
            <a:r>
              <a:rPr lang="en-US" altLang="zh-CN" b="1" dirty="0">
                <a:solidFill>
                  <a:srgbClr val="000066"/>
                </a:solidFill>
                <a:latin typeface="大黑体" charset="-122"/>
                <a:ea typeface="大黑体" charset="-122"/>
                <a:sym typeface="Symbol" panose="05050102010706020507" pitchFamily="18" charset="2"/>
              </a:rPr>
              <a:t>+T</a:t>
            </a:r>
            <a:r>
              <a:rPr lang="en-US" altLang="zh-CN" b="1" baseline="-25000" dirty="0">
                <a:solidFill>
                  <a:srgbClr val="000066"/>
                </a:solidFill>
                <a:latin typeface="大黑体" charset="-122"/>
                <a:ea typeface="大黑体" charset="-122"/>
                <a:sym typeface="Symbol" panose="05050102010706020507" pitchFamily="18" charset="2"/>
              </a:rPr>
              <a:t>s</a:t>
            </a:r>
            <a:r>
              <a:rPr lang="en-US" altLang="zh-CN" b="1" dirty="0">
                <a:solidFill>
                  <a:srgbClr val="000066"/>
                </a:solidFill>
                <a:latin typeface="大黑体" charset="-122"/>
                <a:ea typeface="大黑体" charset="-122"/>
                <a:sym typeface="Symbol" panose="05050102010706020507" pitchFamily="18" charset="2"/>
              </a:rPr>
              <a:t>) </a:t>
            </a:r>
          </a:p>
          <a:p>
            <a:pPr>
              <a:buFont typeface="Wingdings" panose="05000000000000000000" pitchFamily="2" charset="2"/>
              <a:buChar char="l"/>
            </a:pPr>
            <a:r>
              <a:rPr lang="zh-CN" altLang="en-US" b="1" dirty="0">
                <a:solidFill>
                  <a:srgbClr val="000066"/>
                </a:solidFill>
                <a:latin typeface="大黑体" charset="-122"/>
                <a:ea typeface="大黑体" charset="-122"/>
              </a:rPr>
              <a:t>比特差错率表达式</a:t>
            </a:r>
          </a:p>
          <a:p>
            <a:pPr>
              <a:buFont typeface="Monotype Sorts" pitchFamily="2" charset="2"/>
              <a:buNone/>
            </a:pPr>
            <a:endParaRPr lang="zh-CN" altLang="en-US" b="1" dirty="0">
              <a:solidFill>
                <a:srgbClr val="000066"/>
              </a:solidFill>
              <a:latin typeface="大黑体" charset="-122"/>
              <a:ea typeface="大黑体" charset="-122"/>
            </a:endParaRPr>
          </a:p>
          <a:p>
            <a:pPr>
              <a:buFont typeface="Monotype Sorts" pitchFamily="2" charset="2"/>
              <a:buNone/>
            </a:pPr>
            <a:endParaRPr lang="zh-CN" altLang="en-US" b="1" dirty="0">
              <a:solidFill>
                <a:srgbClr val="000066"/>
              </a:solidFill>
              <a:latin typeface="大黑体" charset="-122"/>
              <a:ea typeface="大黑体" charset="-122"/>
            </a:endParaRPr>
          </a:p>
          <a:p>
            <a:pPr>
              <a:buFont typeface="Monotype Sorts" pitchFamily="2" charset="2"/>
              <a:buNone/>
            </a:pPr>
            <a:endParaRPr lang="zh-CN" altLang="en-US" b="1" dirty="0">
              <a:solidFill>
                <a:srgbClr val="000066"/>
              </a:solidFill>
              <a:latin typeface="大黑体" charset="-122"/>
              <a:ea typeface="大黑体" charset="-122"/>
            </a:endParaRPr>
          </a:p>
          <a:p>
            <a:pPr>
              <a:buFont typeface="Monotype Sorts" pitchFamily="2" charset="2"/>
              <a:buNone/>
            </a:pPr>
            <a:endParaRPr lang="zh-CN" altLang="en-US" sz="1800" b="1" dirty="0">
              <a:solidFill>
                <a:srgbClr val="000066"/>
              </a:solidFill>
              <a:latin typeface="大黑体" charset="-122"/>
              <a:ea typeface="大黑体" charset="-122"/>
            </a:endParaRPr>
          </a:p>
          <a:p>
            <a:pPr>
              <a:buFont typeface="Monotype Sorts" pitchFamily="2" charset="2"/>
              <a:buNone/>
            </a:pPr>
            <a:endParaRPr lang="zh-CN" altLang="en-US" b="1" dirty="0">
              <a:solidFill>
                <a:srgbClr val="000066"/>
              </a:solidFill>
              <a:latin typeface="大黑体" charset="-122"/>
              <a:ea typeface="大黑体" charset="-122"/>
            </a:endParaRPr>
          </a:p>
          <a:p>
            <a:pPr>
              <a:buFont typeface="Monotype Sorts" pitchFamily="2" charset="2"/>
              <a:buNone/>
            </a:pPr>
            <a:r>
              <a:rPr lang="zh-CN" altLang="en-US" b="1" dirty="0">
                <a:solidFill>
                  <a:srgbClr val="000066"/>
                </a:solidFill>
                <a:latin typeface="大黑体" charset="-122"/>
                <a:ea typeface="大黑体" charset="-122"/>
              </a:rPr>
              <a:t>其中：</a:t>
            </a:r>
            <a:r>
              <a:rPr lang="zh-CN" altLang="en-US" b="1" dirty="0">
                <a:solidFill>
                  <a:srgbClr val="000066"/>
                </a:solidFill>
                <a:latin typeface="大黑体" charset="-122"/>
                <a:ea typeface="大黑体" charset="-122"/>
                <a:sym typeface="Symbol" panose="05050102010706020507" pitchFamily="18" charset="2"/>
              </a:rPr>
              <a:t>＝</a:t>
            </a:r>
            <a:r>
              <a:rPr lang="en-US" altLang="zh-CN" b="1" dirty="0">
                <a:solidFill>
                  <a:srgbClr val="000066"/>
                </a:solidFill>
                <a:latin typeface="大黑体" charset="-122"/>
                <a:ea typeface="大黑体" charset="-122"/>
                <a:sym typeface="Symbol" panose="05050102010706020507" pitchFamily="18" charset="2"/>
              </a:rPr>
              <a:t>h</a:t>
            </a:r>
            <a:r>
              <a:rPr lang="en-US" altLang="zh-CN" b="1" baseline="-25000" dirty="0">
                <a:solidFill>
                  <a:srgbClr val="000066"/>
                </a:solidFill>
                <a:latin typeface="大黑体" charset="-122"/>
                <a:ea typeface="大黑体" charset="-122"/>
                <a:sym typeface="Symbol" panose="05050102010706020507" pitchFamily="18" charset="2"/>
              </a:rPr>
              <a:t>0</a:t>
            </a:r>
            <a:r>
              <a:rPr lang="en-US" altLang="zh-CN" b="1" baseline="30000" dirty="0">
                <a:solidFill>
                  <a:srgbClr val="000066"/>
                </a:solidFill>
                <a:latin typeface="大黑体" charset="-122"/>
                <a:ea typeface="大黑体" charset="-122"/>
                <a:sym typeface="Symbol" panose="05050102010706020507" pitchFamily="18" charset="2"/>
              </a:rPr>
              <a:t>2</a:t>
            </a:r>
            <a:r>
              <a:rPr lang="en-US" altLang="zh-CN" b="1" dirty="0">
                <a:solidFill>
                  <a:srgbClr val="000066"/>
                </a:solidFill>
                <a:latin typeface="大黑体" charset="-122"/>
                <a:ea typeface="大黑体" charset="-122"/>
                <a:sym typeface="Symbol" panose="05050102010706020507" pitchFamily="18" charset="2"/>
              </a:rPr>
              <a:t>/ </a:t>
            </a:r>
            <a:r>
              <a:rPr lang="en-US" altLang="zh-CN" b="1" baseline="-25000" dirty="0">
                <a:solidFill>
                  <a:srgbClr val="000066"/>
                </a:solidFill>
                <a:latin typeface="大黑体" charset="-122"/>
                <a:ea typeface="大黑体" charset="-122"/>
                <a:sym typeface="Symbol" panose="05050102010706020507" pitchFamily="18" charset="2"/>
              </a:rPr>
              <a:t>n</a:t>
            </a:r>
            <a:r>
              <a:rPr lang="en-US" altLang="zh-CN" b="1" baseline="30000" dirty="0">
                <a:solidFill>
                  <a:srgbClr val="000066"/>
                </a:solidFill>
                <a:latin typeface="大黑体" charset="-122"/>
                <a:ea typeface="大黑体" charset="-122"/>
                <a:sym typeface="Symbol" panose="05050102010706020507" pitchFamily="18" charset="2"/>
              </a:rPr>
              <a:t>2</a:t>
            </a:r>
            <a:r>
              <a:rPr lang="zh-CN" altLang="en-US" b="1" dirty="0">
                <a:solidFill>
                  <a:srgbClr val="000066"/>
                </a:solidFill>
                <a:latin typeface="大黑体" charset="-122"/>
                <a:ea typeface="大黑体" charset="-122"/>
                <a:sym typeface="Symbol" panose="05050102010706020507" pitchFamily="18" charset="2"/>
              </a:rPr>
              <a:t>为抽样点信噪比，＝ </a:t>
            </a:r>
            <a:r>
              <a:rPr lang="en-US" altLang="zh-CN" b="1" dirty="0">
                <a:solidFill>
                  <a:srgbClr val="000066"/>
                </a:solidFill>
                <a:latin typeface="大黑体" charset="-122"/>
                <a:ea typeface="大黑体" charset="-122"/>
                <a:sym typeface="Symbol" panose="05050102010706020507" pitchFamily="18" charset="2"/>
              </a:rPr>
              <a:t>/h</a:t>
            </a:r>
            <a:r>
              <a:rPr lang="en-US" altLang="zh-CN" b="1" baseline="-25000" dirty="0">
                <a:solidFill>
                  <a:srgbClr val="000066"/>
                </a:solidFill>
                <a:latin typeface="大黑体" charset="-122"/>
                <a:ea typeface="大黑体" charset="-122"/>
                <a:sym typeface="Symbol" panose="05050102010706020507" pitchFamily="18" charset="2"/>
              </a:rPr>
              <a:t>0</a:t>
            </a:r>
            <a:r>
              <a:rPr lang="zh-CN" altLang="en-US" b="1" dirty="0">
                <a:solidFill>
                  <a:srgbClr val="000066"/>
                </a:solidFill>
                <a:latin typeface="大黑体" charset="-122"/>
                <a:ea typeface="大黑体" charset="-122"/>
                <a:sym typeface="Symbol" panose="05050102010706020507" pitchFamily="18" charset="2"/>
              </a:rPr>
              <a:t>为相对码间串扰量</a:t>
            </a:r>
            <a:endParaRPr lang="zh-CN" altLang="en-US" b="1" dirty="0">
              <a:solidFill>
                <a:srgbClr val="000066"/>
              </a:solidFill>
              <a:latin typeface="大黑体" charset="-122"/>
              <a:ea typeface="大黑体" charset="-122"/>
            </a:endParaRPr>
          </a:p>
        </p:txBody>
      </p:sp>
      <p:graphicFrame>
        <p:nvGraphicFramePr>
          <p:cNvPr id="34819" name="Object 9"/>
          <p:cNvGraphicFramePr>
            <a:graphicFrameLocks noChangeAspect="1"/>
          </p:cNvGraphicFramePr>
          <p:nvPr>
            <p:extLst>
              <p:ext uri="{D42A27DB-BD31-4B8C-83A1-F6EECF244321}">
                <p14:modId xmlns:p14="http://schemas.microsoft.com/office/powerpoint/2010/main" val="459454238"/>
              </p:ext>
            </p:extLst>
          </p:nvPr>
        </p:nvGraphicFramePr>
        <p:xfrm>
          <a:off x="4495800" y="3282002"/>
          <a:ext cx="4243388" cy="1543050"/>
        </p:xfrm>
        <a:graphic>
          <a:graphicData uri="http://schemas.openxmlformats.org/presentationml/2006/ole">
            <mc:AlternateContent xmlns:mc="http://schemas.openxmlformats.org/markup-compatibility/2006">
              <mc:Choice xmlns:v="urn:schemas-microsoft-com:vml" Requires="v">
                <p:oleObj spid="_x0000_s75364" name="公式" r:id="rId5" imgW="2514600" imgH="914400" progId="Equation.3">
                  <p:embed/>
                </p:oleObj>
              </mc:Choice>
              <mc:Fallback>
                <p:oleObj name="公式" r:id="rId5" imgW="2514600" imgH="914400" progId="Equation.3">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282002"/>
                        <a:ext cx="4243388" cy="154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0" name="Object 12"/>
          <p:cNvGraphicFramePr>
            <a:graphicFrameLocks noChangeAspect="1"/>
          </p:cNvGraphicFramePr>
          <p:nvPr>
            <p:extLst>
              <p:ext uri="{D42A27DB-BD31-4B8C-83A1-F6EECF244321}">
                <p14:modId xmlns:p14="http://schemas.microsoft.com/office/powerpoint/2010/main" val="3455299945"/>
              </p:ext>
            </p:extLst>
          </p:nvPr>
        </p:nvGraphicFramePr>
        <p:xfrm>
          <a:off x="638175" y="1554802"/>
          <a:ext cx="3321050" cy="4556125"/>
        </p:xfrm>
        <a:graphic>
          <a:graphicData uri="http://schemas.openxmlformats.org/presentationml/2006/ole">
            <mc:AlternateContent xmlns:mc="http://schemas.openxmlformats.org/markup-compatibility/2006">
              <mc:Choice xmlns:v="urn:schemas-microsoft-com:vml" Requires="v">
                <p:oleObj spid="_x0000_s75365" r:id="rId7" imgW="4746955" imgH="6509614" progId="">
                  <p:embed/>
                </p:oleObj>
              </mc:Choice>
              <mc:Fallback>
                <p:oleObj r:id="rId7" imgW="4746955" imgH="6509614" progId="">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175" y="1554802"/>
                        <a:ext cx="3321050" cy="455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7" name="Rectangle 14"/>
          <p:cNvSpPr>
            <a:spLocks noChangeArrowheads="1"/>
          </p:cNvSpPr>
          <p:nvPr/>
        </p:nvSpPr>
        <p:spPr bwMode="auto">
          <a:xfrm>
            <a:off x="177800" y="6101402"/>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400" dirty="0"/>
              <a:t>不同码间串扰下的误码率</a:t>
            </a:r>
            <a:endParaRPr lang="zh-CN" altLang="en-US" sz="1400" dirty="0">
              <a:ea typeface="仿宋_GB2312" pitchFamily="49" charset="-122"/>
            </a:endParaRP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99</a:t>
            </a:fld>
            <a:endParaRPr lang="en-US" altLang="zh-CN"/>
          </a:p>
        </p:txBody>
      </p:sp>
    </p:spTree>
    <p:extLst>
      <p:ext uri="{BB962C8B-B14F-4D97-AF65-F5344CB8AC3E}">
        <p14:creationId xmlns:p14="http://schemas.microsoft.com/office/powerpoint/2010/main" val="2949263140"/>
      </p:ext>
    </p:extLst>
  </p:cSld>
  <p:clrMapOvr>
    <a:masterClrMapping/>
  </p:clrMapOvr>
  <p:transition>
    <p:cove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Rectangle 6"/>
          <p:cNvSpPr>
            <a:spLocks noGrp="1" noChangeArrowheads="1"/>
          </p:cNvSpPr>
          <p:nvPr>
            <p:ph type="title"/>
          </p:nvPr>
        </p:nvSpPr>
        <p:spPr>
          <a:xfrm>
            <a:off x="591360" y="384005"/>
            <a:ext cx="7772400" cy="903288"/>
          </a:xfrm>
        </p:spPr>
        <p:txBody>
          <a:bodyPr/>
          <a:lstStyle/>
          <a:p>
            <a:pPr eaLnBrk="1" hangingPunct="1"/>
            <a:r>
              <a:rPr lang="zh-CN" altLang="en-US" sz="4800" b="1" dirty="0">
                <a:latin typeface="大黑体" charset="-122"/>
                <a:ea typeface="大黑体" charset="-122"/>
              </a:rPr>
              <a:t>关于误码率计算公式的说明</a:t>
            </a:r>
            <a:endParaRPr lang="zh-CN" altLang="en-US" sz="7200" b="1" dirty="0">
              <a:latin typeface="大黑体" charset="-122"/>
              <a:ea typeface="大黑体" charset="-122"/>
            </a:endParaRPr>
          </a:p>
        </p:txBody>
      </p:sp>
      <p:sp>
        <p:nvSpPr>
          <p:cNvPr id="35851" name="Rectangle 7"/>
          <p:cNvSpPr>
            <a:spLocks noChangeArrowheads="1"/>
          </p:cNvSpPr>
          <p:nvPr/>
        </p:nvSpPr>
        <p:spPr bwMode="auto">
          <a:xfrm>
            <a:off x="734269" y="1774656"/>
            <a:ext cx="809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latin typeface="大黑体" charset="-122"/>
                <a:ea typeface="大黑体" charset="-122"/>
              </a:rPr>
              <a:t>互补误差函数：</a:t>
            </a:r>
          </a:p>
          <a:p>
            <a:r>
              <a:rPr lang="zh-CN" altLang="en-US" dirty="0">
                <a:solidFill>
                  <a:srgbClr val="C00000"/>
                </a:solidFill>
                <a:latin typeface="大黑体" charset="-122"/>
                <a:ea typeface="大黑体" charset="-122"/>
              </a:rPr>
              <a:t>高斯误差函数</a:t>
            </a:r>
            <a:r>
              <a:rPr lang="en-US" altLang="zh-CN" dirty="0">
                <a:solidFill>
                  <a:srgbClr val="C00000"/>
                </a:solidFill>
                <a:latin typeface="大黑体" charset="-122"/>
                <a:ea typeface="大黑体" charset="-122"/>
              </a:rPr>
              <a:t>(</a:t>
            </a:r>
            <a:r>
              <a:rPr lang="zh-CN" altLang="en-US" dirty="0">
                <a:solidFill>
                  <a:srgbClr val="C00000"/>
                </a:solidFill>
                <a:latin typeface="大黑体" charset="-122"/>
                <a:ea typeface="大黑体" charset="-122"/>
              </a:rPr>
              <a:t>非初等函数）</a:t>
            </a:r>
            <a:endParaRPr lang="zh-CN" altLang="en-US" b="1" dirty="0">
              <a:solidFill>
                <a:srgbClr val="C00000"/>
              </a:solidFill>
              <a:latin typeface="大黑体" charset="-122"/>
              <a:ea typeface="大黑体" charset="-122"/>
            </a:endParaRPr>
          </a:p>
          <a:p>
            <a:endParaRPr lang="zh-CN" altLang="en-US" b="1" dirty="0">
              <a:latin typeface="大黑体" charset="-122"/>
              <a:ea typeface="大黑体" charset="-122"/>
            </a:endParaRPr>
          </a:p>
          <a:p>
            <a:r>
              <a:rPr lang="zh-CN" altLang="en-US" b="1" dirty="0">
                <a:latin typeface="大黑体" charset="-122"/>
                <a:ea typeface="大黑体" charset="-122"/>
              </a:rPr>
              <a:t>误差函数：</a:t>
            </a:r>
          </a:p>
          <a:p>
            <a:endParaRPr lang="zh-CN" altLang="en-US" b="1" dirty="0">
              <a:latin typeface="大黑体" charset="-122"/>
              <a:ea typeface="大黑体" charset="-122"/>
            </a:endParaRPr>
          </a:p>
          <a:p>
            <a:endParaRPr lang="zh-CN" altLang="en-US" b="1" dirty="0">
              <a:latin typeface="大黑体" charset="-122"/>
              <a:ea typeface="大黑体" charset="-122"/>
            </a:endParaRPr>
          </a:p>
          <a:p>
            <a:r>
              <a:rPr lang="zh-CN" altLang="en-US" b="1" dirty="0">
                <a:latin typeface="大黑体" charset="-122"/>
                <a:ea typeface="大黑体" charset="-122"/>
              </a:rPr>
              <a:t>正态分布函数：</a:t>
            </a:r>
          </a:p>
          <a:p>
            <a:endParaRPr lang="zh-CN" altLang="en-US" b="1" dirty="0">
              <a:latin typeface="大黑体" charset="-122"/>
              <a:ea typeface="大黑体" charset="-122"/>
            </a:endParaRPr>
          </a:p>
          <a:p>
            <a:endParaRPr lang="zh-CN" altLang="en-US" b="1" dirty="0">
              <a:latin typeface="大黑体" charset="-122"/>
              <a:ea typeface="大黑体" charset="-122"/>
            </a:endParaRPr>
          </a:p>
          <a:p>
            <a:r>
              <a:rPr lang="zh-CN" altLang="en-US" b="1" dirty="0">
                <a:latin typeface="大黑体" charset="-122"/>
                <a:ea typeface="大黑体" charset="-122"/>
              </a:rPr>
              <a:t>互补正态分布函数：</a:t>
            </a:r>
          </a:p>
          <a:p>
            <a:pPr>
              <a:buFont typeface="Monotype Sorts" pitchFamily="2" charset="2"/>
              <a:buNone/>
            </a:pPr>
            <a:endParaRPr lang="zh-CN" altLang="en-US" b="1" dirty="0">
              <a:solidFill>
                <a:srgbClr val="000066"/>
              </a:solidFill>
              <a:latin typeface="大黑体" charset="-122"/>
              <a:ea typeface="大黑体" charset="-122"/>
            </a:endParaRPr>
          </a:p>
          <a:p>
            <a:pPr>
              <a:buFont typeface="Monotype Sorts" pitchFamily="2" charset="2"/>
              <a:buNone/>
            </a:pPr>
            <a:endParaRPr lang="en-US" altLang="zh-CN" b="1" dirty="0">
              <a:solidFill>
                <a:srgbClr val="000066"/>
              </a:solidFill>
              <a:latin typeface="大黑体" charset="-122"/>
              <a:ea typeface="大黑体" charset="-122"/>
            </a:endParaRPr>
          </a:p>
        </p:txBody>
      </p:sp>
      <p:graphicFrame>
        <p:nvGraphicFramePr>
          <p:cNvPr id="35843" name="Object 9"/>
          <p:cNvGraphicFramePr>
            <a:graphicFrameLocks noChangeAspect="1"/>
          </p:cNvGraphicFramePr>
          <p:nvPr>
            <p:extLst>
              <p:ext uri="{D42A27DB-BD31-4B8C-83A1-F6EECF244321}">
                <p14:modId xmlns:p14="http://schemas.microsoft.com/office/powerpoint/2010/main" val="2974593000"/>
              </p:ext>
            </p:extLst>
          </p:nvPr>
        </p:nvGraphicFramePr>
        <p:xfrm>
          <a:off x="3836244" y="1465093"/>
          <a:ext cx="3006725" cy="1060450"/>
        </p:xfrm>
        <a:graphic>
          <a:graphicData uri="http://schemas.openxmlformats.org/presentationml/2006/ole">
            <mc:AlternateContent xmlns:mc="http://schemas.openxmlformats.org/markup-compatibility/2006">
              <mc:Choice xmlns:v="urn:schemas-microsoft-com:vml" Requires="v">
                <p:oleObj spid="_x0000_s76601" name="公式" r:id="rId3" imgW="1333500" imgH="469900" progId="Equation.3">
                  <p:embed/>
                </p:oleObj>
              </mc:Choice>
              <mc:Fallback>
                <p:oleObj name="公式" r:id="rId3" imgW="1333500" imgH="469900" progId="Equation.3">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244" y="1465093"/>
                        <a:ext cx="3006725"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4" name="Object 13"/>
          <p:cNvGraphicFramePr>
            <a:graphicFrameLocks noChangeAspect="1"/>
          </p:cNvGraphicFramePr>
          <p:nvPr>
            <p:extLst>
              <p:ext uri="{D42A27DB-BD31-4B8C-83A1-F6EECF244321}">
                <p14:modId xmlns:p14="http://schemas.microsoft.com/office/powerpoint/2010/main" val="5856165"/>
              </p:ext>
            </p:extLst>
          </p:nvPr>
        </p:nvGraphicFramePr>
        <p:xfrm>
          <a:off x="3372694" y="2517606"/>
          <a:ext cx="4581525" cy="1089025"/>
        </p:xfrm>
        <a:graphic>
          <a:graphicData uri="http://schemas.openxmlformats.org/presentationml/2006/ole">
            <mc:AlternateContent xmlns:mc="http://schemas.openxmlformats.org/markup-compatibility/2006">
              <mc:Choice xmlns:v="urn:schemas-microsoft-com:vml" Requires="v">
                <p:oleObj spid="_x0000_s76602" name="公式" r:id="rId5" imgW="2032000" imgH="482600" progId="Equation.3">
                  <p:embed/>
                </p:oleObj>
              </mc:Choice>
              <mc:Fallback>
                <p:oleObj name="公式" r:id="rId5" imgW="2032000" imgH="482600" progId="Equation.3">
                  <p:embed/>
                  <p:pic>
                    <p:nvPicPr>
                      <p:cNvPr id="0" name="Picture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2694" y="2517606"/>
                        <a:ext cx="4581525"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5" name="Object 14"/>
          <p:cNvGraphicFramePr>
            <a:graphicFrameLocks noChangeAspect="1"/>
          </p:cNvGraphicFramePr>
          <p:nvPr>
            <p:extLst>
              <p:ext uri="{D42A27DB-BD31-4B8C-83A1-F6EECF244321}">
                <p14:modId xmlns:p14="http://schemas.microsoft.com/office/powerpoint/2010/main" val="1587100928"/>
              </p:ext>
            </p:extLst>
          </p:nvPr>
        </p:nvGraphicFramePr>
        <p:xfrm>
          <a:off x="3598119" y="3751093"/>
          <a:ext cx="3063875" cy="1060450"/>
        </p:xfrm>
        <a:graphic>
          <a:graphicData uri="http://schemas.openxmlformats.org/presentationml/2006/ole">
            <mc:AlternateContent xmlns:mc="http://schemas.openxmlformats.org/markup-compatibility/2006">
              <mc:Choice xmlns:v="urn:schemas-microsoft-com:vml" Requires="v">
                <p:oleObj spid="_x0000_s76603" name="公式" r:id="rId7" imgW="1358900" imgH="469900" progId="Equation.3">
                  <p:embed/>
                </p:oleObj>
              </mc:Choice>
              <mc:Fallback>
                <p:oleObj name="公式" r:id="rId7" imgW="1358900" imgH="469900" progId="Equation.3">
                  <p:embed/>
                  <p:pic>
                    <p:nvPicPr>
                      <p:cNvPr id="0" name="Picture 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8119" y="3751093"/>
                        <a:ext cx="3063875"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15"/>
          <p:cNvGraphicFramePr>
            <a:graphicFrameLocks noChangeAspect="1"/>
          </p:cNvGraphicFramePr>
          <p:nvPr>
            <p:extLst>
              <p:ext uri="{D42A27DB-BD31-4B8C-83A1-F6EECF244321}">
                <p14:modId xmlns:p14="http://schemas.microsoft.com/office/powerpoint/2010/main" val="1901038046"/>
              </p:ext>
            </p:extLst>
          </p:nvPr>
        </p:nvGraphicFramePr>
        <p:xfrm>
          <a:off x="3534619" y="4989343"/>
          <a:ext cx="4410075" cy="1060450"/>
        </p:xfrm>
        <a:graphic>
          <a:graphicData uri="http://schemas.openxmlformats.org/presentationml/2006/ole">
            <mc:AlternateContent xmlns:mc="http://schemas.openxmlformats.org/markup-compatibility/2006">
              <mc:Choice xmlns:v="urn:schemas-microsoft-com:vml" Requires="v">
                <p:oleObj spid="_x0000_s76604" name="公式" r:id="rId9" imgW="1955800" imgH="469900" progId="Equation.3">
                  <p:embed/>
                </p:oleObj>
              </mc:Choice>
              <mc:Fallback>
                <p:oleObj name="公式" r:id="rId9" imgW="1955800" imgH="469900" progId="Equation.3">
                  <p:embed/>
                  <p:pic>
                    <p:nvPicPr>
                      <p:cNvPr id="0" name="Picture 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4619" y="4989343"/>
                        <a:ext cx="4410075"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A52A425A-566B-4A8B-9020-754C9765E48E}" type="slidenum">
              <a:rPr lang="en-US" altLang="zh-CN" smtClean="0"/>
              <a:pPr/>
              <a:t>100</a:t>
            </a:fld>
            <a:endParaRPr lang="en-US" altLang="zh-CN"/>
          </a:p>
        </p:txBody>
      </p:sp>
    </p:spTree>
    <p:extLst>
      <p:ext uri="{BB962C8B-B14F-4D97-AF65-F5344CB8AC3E}">
        <p14:creationId xmlns:p14="http://schemas.microsoft.com/office/powerpoint/2010/main" val="707798043"/>
      </p:ext>
    </p:extLst>
  </p:cSld>
  <p:clrMapOvr>
    <a:masterClrMapping/>
  </p:clrMapOvr>
  <p:transition>
    <p:cove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Rectangle 6"/>
          <p:cNvSpPr>
            <a:spLocks noGrp="1" noChangeArrowheads="1"/>
          </p:cNvSpPr>
          <p:nvPr>
            <p:ph type="title"/>
          </p:nvPr>
        </p:nvSpPr>
        <p:spPr>
          <a:xfrm>
            <a:off x="609600" y="187106"/>
            <a:ext cx="7772400" cy="1143000"/>
          </a:xfrm>
        </p:spPr>
        <p:txBody>
          <a:bodyPr/>
          <a:lstStyle/>
          <a:p>
            <a:pPr eaLnBrk="1" hangingPunct="1"/>
            <a:r>
              <a:rPr lang="zh-CN" altLang="en-US" sz="4000" b="1" dirty="0">
                <a:solidFill>
                  <a:schemeClr val="tx1"/>
                </a:solidFill>
                <a:latin typeface="大黑体" charset="-122"/>
                <a:ea typeface="大黑体" charset="-122"/>
              </a:rPr>
              <a:t>关于误码率计算公式的说明（续）</a:t>
            </a:r>
            <a:endParaRPr lang="zh-CN" altLang="en-US" sz="6000" b="1" dirty="0">
              <a:solidFill>
                <a:schemeClr val="tx1"/>
              </a:solidFill>
              <a:latin typeface="大黑体" charset="-122"/>
              <a:ea typeface="大黑体" charset="-122"/>
            </a:endParaRPr>
          </a:p>
        </p:txBody>
      </p:sp>
      <p:sp>
        <p:nvSpPr>
          <p:cNvPr id="4" name="内容占位符 3"/>
          <p:cNvSpPr>
            <a:spLocks noGrp="1"/>
          </p:cNvSpPr>
          <p:nvPr>
            <p:ph idx="1"/>
          </p:nvPr>
        </p:nvSpPr>
        <p:spPr/>
        <p:txBody>
          <a:bodyPr/>
          <a:lstStyle/>
          <a:p>
            <a:pPr marL="0" indent="0"/>
            <a:r>
              <a:rPr lang="zh-CN" altLang="en-US" sz="2400" b="1" dirty="0">
                <a:latin typeface="大黑体" charset="-122"/>
                <a:ea typeface="大黑体" charset="-122"/>
              </a:rPr>
              <a:t>互补误差函数和互补正态分布函数的关系：</a:t>
            </a:r>
            <a:endParaRPr lang="en-US" altLang="zh-CN" sz="2400" b="1" dirty="0">
              <a:latin typeface="大黑体" charset="-122"/>
              <a:ea typeface="大黑体" charset="-122"/>
            </a:endParaRPr>
          </a:p>
          <a:p>
            <a:pPr marL="0" indent="0"/>
            <a:endParaRPr lang="en-US" altLang="zh-CN" sz="2400" b="1" dirty="0">
              <a:latin typeface="大黑体" charset="-122"/>
              <a:ea typeface="大黑体" charset="-122"/>
            </a:endParaRPr>
          </a:p>
          <a:p>
            <a:pPr marL="0" indent="0"/>
            <a:endParaRPr lang="zh-CN" altLang="en-US" sz="2400" b="1" dirty="0">
              <a:latin typeface="大黑体" charset="-122"/>
              <a:ea typeface="大黑体" charset="-122"/>
            </a:endParaRPr>
          </a:p>
          <a:p>
            <a:pPr marL="0" indent="0"/>
            <a:r>
              <a:rPr lang="zh-CN" altLang="en-US" sz="2400" b="1" dirty="0">
                <a:latin typeface="大黑体" charset="-122"/>
                <a:ea typeface="大黑体" charset="-122"/>
              </a:rPr>
              <a:t>一般的数学手册都给出误差函数或正态分布函数的数值表，可以用于误码率的计算。当误码率很低时（如：误码率低于</a:t>
            </a:r>
            <a:r>
              <a:rPr lang="en-US" altLang="zh-CN" sz="2400" b="1" dirty="0">
                <a:latin typeface="大黑体" charset="-122"/>
                <a:ea typeface="大黑体" charset="-122"/>
              </a:rPr>
              <a:t>10</a:t>
            </a:r>
            <a:r>
              <a:rPr lang="zh-CN" altLang="en-US" sz="2400" b="1" baseline="30000" dirty="0">
                <a:latin typeface="大黑体" charset="-122"/>
                <a:ea typeface="大黑体" charset="-122"/>
              </a:rPr>
              <a:t>－</a:t>
            </a:r>
            <a:r>
              <a:rPr lang="en-US" altLang="zh-CN" sz="2400" b="1" baseline="30000" dirty="0">
                <a:latin typeface="大黑体" charset="-122"/>
                <a:ea typeface="大黑体" charset="-122"/>
              </a:rPr>
              <a:t>2</a:t>
            </a:r>
            <a:r>
              <a:rPr lang="zh-CN" altLang="en-US" sz="2400" b="1" dirty="0">
                <a:latin typeface="大黑体" charset="-122"/>
                <a:ea typeface="大黑体" charset="-122"/>
              </a:rPr>
              <a:t>），可以用近似公式计算：</a:t>
            </a:r>
          </a:p>
        </p:txBody>
      </p:sp>
      <p:sp>
        <p:nvSpPr>
          <p:cNvPr id="36873" name="Rectangle 7"/>
          <p:cNvSpPr>
            <a:spLocks noChangeArrowheads="1"/>
          </p:cNvSpPr>
          <p:nvPr/>
        </p:nvSpPr>
        <p:spPr bwMode="auto">
          <a:xfrm>
            <a:off x="617538" y="1521737"/>
            <a:ext cx="809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b="1" dirty="0">
              <a:solidFill>
                <a:srgbClr val="000066"/>
              </a:solidFill>
              <a:latin typeface="大黑体" charset="-122"/>
              <a:ea typeface="大黑体" charset="-122"/>
            </a:endParaRPr>
          </a:p>
          <a:p>
            <a:endParaRPr lang="zh-CN" altLang="en-US" b="1" dirty="0">
              <a:solidFill>
                <a:srgbClr val="000066"/>
              </a:solidFill>
              <a:latin typeface="大黑体" charset="-122"/>
              <a:ea typeface="大黑体" charset="-122"/>
            </a:endParaRPr>
          </a:p>
          <a:p>
            <a:endParaRPr lang="zh-CN" altLang="en-US" b="1" dirty="0">
              <a:solidFill>
                <a:srgbClr val="000066"/>
              </a:solidFill>
              <a:latin typeface="大黑体" charset="-122"/>
              <a:ea typeface="大黑体" charset="-122"/>
            </a:endParaRPr>
          </a:p>
          <a:p>
            <a:endParaRPr lang="zh-CN" altLang="en-US" b="1" dirty="0">
              <a:solidFill>
                <a:srgbClr val="000066"/>
              </a:solidFill>
              <a:latin typeface="大黑体" charset="-122"/>
              <a:ea typeface="大黑体" charset="-122"/>
            </a:endParaRPr>
          </a:p>
          <a:p>
            <a:pPr>
              <a:buFont typeface="Monotype Sorts" pitchFamily="2" charset="2"/>
              <a:buNone/>
            </a:pPr>
            <a:endParaRPr lang="zh-CN" altLang="en-US" b="1" dirty="0">
              <a:solidFill>
                <a:srgbClr val="000066"/>
              </a:solidFill>
              <a:latin typeface="大黑体" charset="-122"/>
              <a:ea typeface="大黑体" charset="-122"/>
            </a:endParaRPr>
          </a:p>
          <a:p>
            <a:pPr>
              <a:buFont typeface="Monotype Sorts" pitchFamily="2" charset="2"/>
              <a:buNone/>
            </a:pPr>
            <a:endParaRPr lang="en-US" altLang="zh-CN" b="1" dirty="0">
              <a:solidFill>
                <a:srgbClr val="000066"/>
              </a:solidFill>
              <a:latin typeface="大黑体" charset="-122"/>
              <a:ea typeface="大黑体" charset="-122"/>
            </a:endParaRPr>
          </a:p>
        </p:txBody>
      </p:sp>
      <p:graphicFrame>
        <p:nvGraphicFramePr>
          <p:cNvPr id="36867" name="Object 13"/>
          <p:cNvGraphicFramePr>
            <a:graphicFrameLocks noChangeAspect="1"/>
          </p:cNvGraphicFramePr>
          <p:nvPr>
            <p:extLst>
              <p:ext uri="{D42A27DB-BD31-4B8C-83A1-F6EECF244321}">
                <p14:modId xmlns:p14="http://schemas.microsoft.com/office/powerpoint/2010/main" val="3218793574"/>
              </p:ext>
            </p:extLst>
          </p:nvPr>
        </p:nvGraphicFramePr>
        <p:xfrm>
          <a:off x="2364058" y="2546468"/>
          <a:ext cx="2924175" cy="617538"/>
        </p:xfrm>
        <a:graphic>
          <a:graphicData uri="http://schemas.openxmlformats.org/presentationml/2006/ole">
            <mc:AlternateContent xmlns:mc="http://schemas.openxmlformats.org/markup-compatibility/2006">
              <mc:Choice xmlns:v="urn:schemas-microsoft-com:vml" Requires="v">
                <p:oleObj spid="_x0000_s77219" name="公式" r:id="rId3" imgW="1143000" imgH="241300" progId="Equation.3">
                  <p:embed/>
                </p:oleObj>
              </mc:Choice>
              <mc:Fallback>
                <p:oleObj name="公式" r:id="rId3" imgW="1143000" imgH="241300" progId="Equation.3">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4058" y="2546468"/>
                        <a:ext cx="2924175"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8" name="Object 14"/>
          <p:cNvGraphicFramePr>
            <a:graphicFrameLocks noChangeAspect="1"/>
          </p:cNvGraphicFramePr>
          <p:nvPr>
            <p:extLst>
              <p:ext uri="{D42A27DB-BD31-4B8C-83A1-F6EECF244321}">
                <p14:modId xmlns:p14="http://schemas.microsoft.com/office/powerpoint/2010/main" val="1927932323"/>
              </p:ext>
            </p:extLst>
          </p:nvPr>
        </p:nvGraphicFramePr>
        <p:xfrm>
          <a:off x="3371850" y="4572000"/>
          <a:ext cx="2247900" cy="1123950"/>
        </p:xfrm>
        <a:graphic>
          <a:graphicData uri="http://schemas.openxmlformats.org/presentationml/2006/ole">
            <mc:AlternateContent xmlns:mc="http://schemas.openxmlformats.org/markup-compatibility/2006">
              <mc:Choice xmlns:v="urn:schemas-microsoft-com:vml" Requires="v">
                <p:oleObj spid="_x0000_s77220" name="Equation" r:id="rId5" imgW="914400" imgH="457200" progId="">
                  <p:embed/>
                </p:oleObj>
              </mc:Choice>
              <mc:Fallback>
                <p:oleObj name="Equation" r:id="rId5" imgW="914400" imgH="457200" progId="">
                  <p:embed/>
                  <p:pic>
                    <p:nvPicPr>
                      <p:cNvPr id="0" name="Picture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1850" y="4572000"/>
                        <a:ext cx="2247900" cy="112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4057644D-785C-4C3A-8C09-F3C91A6224FB}" type="slidenum">
              <a:rPr lang="zh-CN" altLang="en-GB" smtClean="0"/>
              <a:pPr>
                <a:defRPr/>
              </a:pPr>
              <a:t>101</a:t>
            </a:fld>
            <a:endParaRPr lang="en-GB" altLang="zh-CN"/>
          </a:p>
        </p:txBody>
      </p:sp>
    </p:spTree>
    <p:extLst>
      <p:ext uri="{BB962C8B-B14F-4D97-AF65-F5344CB8AC3E}">
        <p14:creationId xmlns:p14="http://schemas.microsoft.com/office/powerpoint/2010/main" val="38609645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Box 2"/>
          <p:cNvSpPr txBox="1">
            <a:spLocks noChangeArrowheads="1"/>
          </p:cNvSpPr>
          <p:nvPr/>
        </p:nvSpPr>
        <p:spPr bwMode="auto">
          <a:xfrm>
            <a:off x="635542" y="3904845"/>
            <a:ext cx="8509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b="1" dirty="0">
                <a:latin typeface="大黑体" charset="-122"/>
                <a:ea typeface="大黑体" charset="-122"/>
              </a:rPr>
              <a:t>此系统可以实现无码间干扰传输。已知符号速率为</a:t>
            </a:r>
            <a:r>
              <a:rPr kumimoji="0" lang="en-US" altLang="zh-CN" b="1" dirty="0" err="1">
                <a:latin typeface="大黑体" charset="-122"/>
                <a:ea typeface="大黑体" charset="-122"/>
              </a:rPr>
              <a:t>Rs</a:t>
            </a:r>
            <a:r>
              <a:rPr kumimoji="0" lang="en-US" altLang="zh-CN" b="1" dirty="0">
                <a:latin typeface="大黑体" charset="-122"/>
                <a:ea typeface="大黑体" charset="-122"/>
              </a:rPr>
              <a:t>=2400symbol/s</a:t>
            </a:r>
            <a:r>
              <a:rPr kumimoji="0" lang="zh-CN" altLang="en-US" b="1" dirty="0">
                <a:latin typeface="大黑体" charset="-122"/>
                <a:ea typeface="大黑体" charset="-122"/>
              </a:rPr>
              <a:t>，</a:t>
            </a:r>
            <a:r>
              <a:rPr kumimoji="0" lang="en-US" altLang="zh-CN" b="1" dirty="0">
                <a:latin typeface="大黑体" charset="-122"/>
                <a:ea typeface="大黑体" charset="-122"/>
              </a:rPr>
              <a:t>H(f)</a:t>
            </a:r>
            <a:r>
              <a:rPr kumimoji="0" lang="zh-CN" altLang="en-US" b="1" dirty="0">
                <a:latin typeface="大黑体" charset="-122"/>
                <a:ea typeface="大黑体" charset="-122"/>
              </a:rPr>
              <a:t>是滚降系数为</a:t>
            </a:r>
            <a:r>
              <a:rPr kumimoji="0" lang="en-US" altLang="zh-CN" b="1" dirty="0">
                <a:latin typeface="大黑体" charset="-122"/>
                <a:ea typeface="大黑体" charset="-122"/>
              </a:rPr>
              <a:t>0.5</a:t>
            </a:r>
            <a:r>
              <a:rPr kumimoji="0" lang="zh-CN" altLang="en-US" b="1" dirty="0">
                <a:latin typeface="大黑体" charset="-122"/>
                <a:ea typeface="大黑体" charset="-122"/>
              </a:rPr>
              <a:t>的升余弦滤波器。</a:t>
            </a:r>
          </a:p>
          <a:p>
            <a:pPr eaLnBrk="1" hangingPunct="1"/>
            <a:r>
              <a:rPr kumimoji="0" lang="en-US" altLang="zh-CN" b="1" dirty="0">
                <a:latin typeface="大黑体" charset="-122"/>
                <a:ea typeface="大黑体" charset="-122"/>
              </a:rPr>
              <a:t>1</a:t>
            </a:r>
            <a:r>
              <a:rPr kumimoji="0" lang="zh-CN" altLang="en-US" b="1" dirty="0">
                <a:latin typeface="大黑体" charset="-122"/>
                <a:ea typeface="大黑体" charset="-122"/>
              </a:rPr>
              <a:t>、</a:t>
            </a:r>
            <a:r>
              <a:rPr kumimoji="0" lang="en-US" altLang="zh-CN" b="1" dirty="0">
                <a:latin typeface="大黑体" charset="-122"/>
                <a:ea typeface="大黑体" charset="-122"/>
              </a:rPr>
              <a:t>A</a:t>
            </a:r>
            <a:r>
              <a:rPr kumimoji="0" lang="zh-CN" altLang="en-US" b="1" dirty="0">
                <a:latin typeface="大黑体" charset="-122"/>
                <a:ea typeface="大黑体" charset="-122"/>
              </a:rPr>
              <a:t>处的信号带宽为多少？（说明：基带带宽）</a:t>
            </a:r>
          </a:p>
          <a:p>
            <a:pPr eaLnBrk="1" hangingPunct="1"/>
            <a:r>
              <a:rPr kumimoji="0" lang="en-US" altLang="zh-CN" b="1" dirty="0">
                <a:latin typeface="大黑体" charset="-122"/>
                <a:ea typeface="大黑体" charset="-122"/>
              </a:rPr>
              <a:t>2</a:t>
            </a:r>
            <a:r>
              <a:rPr kumimoji="0" lang="zh-CN" altLang="en-US" b="1" dirty="0">
                <a:latin typeface="大黑体" charset="-122"/>
                <a:ea typeface="大黑体" charset="-122"/>
              </a:rPr>
              <a:t>、框图</a:t>
            </a:r>
            <a:r>
              <a:rPr kumimoji="0" lang="en-US" altLang="zh-CN" b="1" dirty="0">
                <a:latin typeface="大黑体" charset="-122"/>
                <a:ea typeface="大黑体" charset="-122"/>
              </a:rPr>
              <a:t>B</a:t>
            </a:r>
            <a:r>
              <a:rPr kumimoji="0" lang="zh-CN" altLang="en-US" b="1" dirty="0">
                <a:latin typeface="大黑体" charset="-122"/>
                <a:ea typeface="大黑体" charset="-122"/>
              </a:rPr>
              <a:t>应该采用什么电路，才能达到最佳接收？</a:t>
            </a:r>
          </a:p>
          <a:p>
            <a:pPr eaLnBrk="1" hangingPunct="1"/>
            <a:endParaRPr lang="en-US" altLang="zh-CN" b="1" dirty="0">
              <a:solidFill>
                <a:srgbClr val="000066"/>
              </a:solidFill>
              <a:latin typeface="大黑体" charset="-122"/>
              <a:ea typeface="大黑体" charset="-122"/>
            </a:endParaRPr>
          </a:p>
        </p:txBody>
      </p:sp>
      <p:pic>
        <p:nvPicPr>
          <p:cNvPr id="5120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4183" y="1814513"/>
            <a:ext cx="8129621" cy="155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F13EC1A2-80CC-4BEA-A8B9-2E1E540E6C1F}" type="slidenum">
              <a:rPr lang="zh-CN" altLang="en-GB" smtClean="0"/>
              <a:pPr>
                <a:defRPr/>
              </a:pPr>
              <a:t>102</a:t>
            </a:fld>
            <a:endParaRPr lang="en-GB" altLang="zh-CN"/>
          </a:p>
        </p:txBody>
      </p:sp>
      <p:sp>
        <p:nvSpPr>
          <p:cNvPr id="5" name="矩形 4"/>
          <p:cNvSpPr/>
          <p:nvPr/>
        </p:nvSpPr>
        <p:spPr>
          <a:xfrm>
            <a:off x="2845005" y="348384"/>
            <a:ext cx="1415772" cy="584775"/>
          </a:xfrm>
          <a:prstGeom prst="rect">
            <a:avLst/>
          </a:prstGeom>
        </p:spPr>
        <p:txBody>
          <a:bodyPr wrap="none">
            <a:spAutoFit/>
          </a:bodyPr>
          <a:lstStyle/>
          <a:p>
            <a:pPr lvl="0" algn="just" eaLnBrk="0" hangingPunct="0">
              <a:spcBef>
                <a:spcPct val="40000"/>
              </a:spcBef>
              <a:buClr>
                <a:srgbClr val="ECD882"/>
              </a:buClr>
              <a:buSzPct val="110000"/>
            </a:pPr>
            <a:r>
              <a:rPr lang="zh-CN" altLang="en-US" sz="3200" b="0" kern="0" dirty="0">
                <a:solidFill>
                  <a:srgbClr val="40458C"/>
                </a:solidFill>
                <a:latin typeface="宋体" panose="02010600030101010101" pitchFamily="2" charset="-122"/>
                <a:ea typeface="+mn-ea"/>
              </a:rPr>
              <a:t>解答题</a:t>
            </a:r>
          </a:p>
        </p:txBody>
      </p:sp>
      <p:sp>
        <p:nvSpPr>
          <p:cNvPr id="6" name="标题 1">
            <a:extLst>
              <a:ext uri="{FF2B5EF4-FFF2-40B4-BE49-F238E27FC236}">
                <a16:creationId xmlns:a16="http://schemas.microsoft.com/office/drawing/2014/main" id="{8EA3D4A6-967F-4A06-961F-DF3C77B9AB7A}"/>
              </a:ext>
            </a:extLst>
          </p:cNvPr>
          <p:cNvSpPr txBox="1">
            <a:spLocks/>
          </p:cNvSpPr>
          <p:nvPr/>
        </p:nvSpPr>
        <p:spPr>
          <a:xfrm>
            <a:off x="685800" y="265889"/>
            <a:ext cx="7772400" cy="1143000"/>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r>
              <a:rPr lang="zh-CN" altLang="en-US" b="1" kern="0" dirty="0">
                <a:solidFill>
                  <a:schemeClr val="tx1"/>
                </a:solidFill>
                <a:latin typeface="大黑体" charset="-122"/>
                <a:ea typeface="大黑体" charset="-122"/>
              </a:rPr>
              <a:t>作业 </a:t>
            </a:r>
            <a:r>
              <a:rPr lang="en-US" altLang="zh-CN" b="1" kern="0" dirty="0">
                <a:solidFill>
                  <a:schemeClr val="tx1"/>
                </a:solidFill>
                <a:latin typeface="大黑体" charset="-122"/>
                <a:ea typeface="大黑体" charset="-122"/>
              </a:rPr>
              <a:t>4</a:t>
            </a:r>
            <a:endParaRPr lang="zh-CN" altLang="en-US" b="0" kern="0" dirty="0"/>
          </a:p>
        </p:txBody>
      </p:sp>
    </p:spTree>
    <p:extLst>
      <p:ext uri="{BB962C8B-B14F-4D97-AF65-F5344CB8AC3E}">
        <p14:creationId xmlns:p14="http://schemas.microsoft.com/office/powerpoint/2010/main" val="2153745370"/>
      </p:ext>
    </p:extLst>
  </p:cSld>
  <p:clrMapOvr>
    <a:masterClrMapping/>
  </p:clrMapOvr>
  <p:transition>
    <p:cove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Text Box 2"/>
          <p:cNvSpPr txBox="1">
            <a:spLocks noChangeArrowheads="1"/>
          </p:cNvSpPr>
          <p:nvPr/>
        </p:nvSpPr>
        <p:spPr bwMode="auto">
          <a:xfrm>
            <a:off x="1935163" y="2349500"/>
            <a:ext cx="6119812" cy="1828800"/>
          </a:xfrm>
          <a:prstGeom prst="rect">
            <a:avLst/>
          </a:prstGeom>
          <a:noFill/>
          <a:ln>
            <a:noFill/>
          </a:ln>
          <a:effectLst/>
          <a:extLst/>
        </p:spPr>
        <p:txBody>
          <a:bodyPr lIns="0" tIns="0" rIns="0" bIns="0">
            <a:spAutoFit/>
          </a:bodyPr>
          <a:lstStyle/>
          <a:p>
            <a:pPr algn="ctr">
              <a:defRPr/>
            </a:pPr>
            <a:r>
              <a:rPr kumimoji="1" lang="zh-CN" altLang="en-US" sz="12000">
                <a:solidFill>
                  <a:srgbClr val="000066"/>
                </a:solidFill>
                <a:effectLst>
                  <a:outerShdw blurRad="38100" dist="38100" dir="2700000" algn="tl">
                    <a:srgbClr val="C0C0C0"/>
                  </a:outerShdw>
                </a:effectLst>
                <a:latin typeface="华文彩云" pitchFamily="2" charset="-122"/>
                <a:ea typeface="华文彩云" pitchFamily="2" charset="-122"/>
              </a:rPr>
              <a:t>谢  谢！</a:t>
            </a:r>
          </a:p>
        </p:txBody>
      </p:sp>
      <p:sp>
        <p:nvSpPr>
          <p:cNvPr id="15363" name="灯片编号占位符 3"/>
          <p:cNvSpPr>
            <a:spLocks noGrp="1"/>
          </p:cNvSpPr>
          <p:nvPr>
            <p:ph type="sldNum" sz="quarter" idx="12"/>
          </p:nvPr>
        </p:nvSpPr>
        <p:spPr>
          <a:xfrm>
            <a:off x="7010400" y="6492875"/>
            <a:ext cx="2133600" cy="365125"/>
          </a:xfrm>
          <a:noFill/>
          <a:ln>
            <a:miter lim="800000"/>
            <a:headEnd/>
            <a:tailEnd/>
          </a:ln>
        </p:spPr>
        <p:txBody>
          <a:bodyPr anchor="ctr"/>
          <a:lstStyle/>
          <a:p>
            <a:fld id="{67D1ABF1-7C78-4C42-B85B-C2A3BE91CC51}" type="slidenum">
              <a:rPr lang="zh-CN" altLang="en-GB" sz="1200" smtClean="0">
                <a:solidFill>
                  <a:srgbClr val="40458C"/>
                </a:solidFill>
              </a:rPr>
              <a:pPr/>
              <a:t>103</a:t>
            </a:fld>
            <a:endParaRPr lang="en-GB" altLang="zh-CN" sz="1200" dirty="0">
              <a:solidFill>
                <a:srgbClr val="40458C"/>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29057AA-04FA-4A31-B954-12463F0C0E23}"/>
              </a:ext>
            </a:extLst>
          </p:cNvPr>
          <p:cNvSpPr>
            <a:spLocks noGrp="1" noChangeArrowheads="1"/>
          </p:cNvSpPr>
          <p:nvPr>
            <p:ph type="ctrTitle"/>
          </p:nvPr>
        </p:nvSpPr>
        <p:spPr>
          <a:xfrm>
            <a:off x="840423" y="3991928"/>
            <a:ext cx="7678737" cy="762000"/>
          </a:xfrm>
        </p:spPr>
        <p:txBody>
          <a:bodyPr/>
          <a:lstStyle/>
          <a:p>
            <a:r>
              <a:rPr lang="zh-CN" altLang="en-US" sz="4800" dirty="0"/>
              <a:t>部分响应信号</a:t>
            </a:r>
            <a:br>
              <a:rPr lang="en-US" altLang="zh-CN" sz="4800" dirty="0"/>
            </a:br>
            <a:r>
              <a:rPr lang="en-US" altLang="zh-CN" sz="4800" dirty="0"/>
              <a:t>(Faster Than Nyquist-FTN)</a:t>
            </a:r>
            <a:endParaRPr lang="zh-CN" altLang="en-US" sz="4800" dirty="0"/>
          </a:p>
        </p:txBody>
      </p:sp>
      <p:sp>
        <p:nvSpPr>
          <p:cNvPr id="3" name="副标题 2">
            <a:extLst>
              <a:ext uri="{FF2B5EF4-FFF2-40B4-BE49-F238E27FC236}">
                <a16:creationId xmlns:a16="http://schemas.microsoft.com/office/drawing/2014/main" id="{F9259FB2-B703-46CD-A1DB-80AB1AEC29DD}"/>
              </a:ext>
            </a:extLst>
          </p:cNvPr>
          <p:cNvSpPr>
            <a:spLocks noGrp="1"/>
          </p:cNvSpPr>
          <p:nvPr>
            <p:ph type="subTitle" idx="1"/>
          </p:nvPr>
        </p:nvSpPr>
        <p:spPr>
          <a:xfrm>
            <a:off x="947103" y="1676400"/>
            <a:ext cx="6400800" cy="1752600"/>
          </a:xfrm>
        </p:spPr>
        <p:txBody>
          <a:bodyPr/>
          <a:lstStyle/>
          <a:p>
            <a:r>
              <a:rPr lang="zh-CN" altLang="en-US" sz="4400" dirty="0"/>
              <a:t>补充：</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7F2EB2D-EF03-4EDB-97A0-D263BB6DA0F8}"/>
              </a:ext>
            </a:extLst>
          </p:cNvPr>
          <p:cNvSpPr>
            <a:spLocks noGrp="1" noChangeArrowheads="1"/>
          </p:cNvSpPr>
          <p:nvPr>
            <p:ph type="title"/>
          </p:nvPr>
        </p:nvSpPr>
        <p:spPr>
          <a:xfrm>
            <a:off x="871538" y="862013"/>
            <a:ext cx="8162925" cy="762000"/>
          </a:xfrm>
        </p:spPr>
        <p:txBody>
          <a:bodyPr/>
          <a:lstStyle/>
          <a:p>
            <a:r>
              <a:rPr lang="zh-CN" altLang="en-US" b="1" i="1" u="sng">
                <a:latin typeface="Times New Roman" panose="02020603050405020304" pitchFamily="18" charset="0"/>
              </a:rPr>
              <a:t>问题的提出：</a:t>
            </a:r>
            <a:r>
              <a:rPr lang="zh-CN" altLang="en-US"/>
              <a:t> </a:t>
            </a:r>
          </a:p>
        </p:txBody>
      </p:sp>
      <p:sp>
        <p:nvSpPr>
          <p:cNvPr id="5123" name="Rectangle 3">
            <a:extLst>
              <a:ext uri="{FF2B5EF4-FFF2-40B4-BE49-F238E27FC236}">
                <a16:creationId xmlns:a16="http://schemas.microsoft.com/office/drawing/2014/main" id="{B887E782-0323-4271-8F90-F4766B94DB5B}"/>
              </a:ext>
            </a:extLst>
          </p:cNvPr>
          <p:cNvSpPr>
            <a:spLocks noGrp="1" noChangeArrowheads="1"/>
          </p:cNvSpPr>
          <p:nvPr>
            <p:ph type="body" idx="1"/>
          </p:nvPr>
        </p:nvSpPr>
        <p:spPr>
          <a:xfrm>
            <a:off x="457200" y="1905000"/>
            <a:ext cx="8566150" cy="4648200"/>
          </a:xfrm>
        </p:spPr>
        <p:txBody>
          <a:bodyPr/>
          <a:lstStyle/>
          <a:p>
            <a:r>
              <a:rPr lang="zh-CN" altLang="en-US" sz="2600">
                <a:latin typeface="Times New Roman" panose="02020603050405020304" pitchFamily="18" charset="0"/>
              </a:rPr>
              <a:t>理想低通的频带利用率高，等于</a:t>
            </a:r>
            <a:r>
              <a:rPr lang="en-US" altLang="zh-CN" sz="2600"/>
              <a:t>2Baud/Hz</a:t>
            </a:r>
            <a:r>
              <a:rPr lang="zh-CN" altLang="en-US" sz="2600">
                <a:latin typeface="Times New Roman" panose="02020603050405020304" pitchFamily="18" charset="0"/>
              </a:rPr>
              <a:t>，但是由于理想低通的脉冲响应波形收敛慢，造成对定时的精度要求高。实际上，通过仿真我们可以看到，当定时精度稍微差一些的时候，码间的干扰很大。</a:t>
            </a:r>
          </a:p>
          <a:p>
            <a:r>
              <a:rPr lang="zh-CN" altLang="en-US" sz="2600">
                <a:latin typeface="Times New Roman" panose="02020603050405020304" pitchFamily="18" charset="0"/>
              </a:rPr>
              <a:t>升余弦滚降系统的频带利用率低于理想低通系统，但是它用带宽换来了系统对定时精度要求较低的好处。</a:t>
            </a:r>
          </a:p>
          <a:p>
            <a:r>
              <a:rPr lang="zh-CN" altLang="en-US" sz="2600">
                <a:latin typeface="Times New Roman" panose="02020603050405020304" pitchFamily="18" charset="0"/>
              </a:rPr>
              <a:t>问题：有没有一种既达到理想低通系统的频带利用率，又对定时精度要求较低的系统呢？奈奎斯特第二定理（即波形转换点无失真）告诉我们，可以利用一种叫部分响应系统的方法解决上述的问题。</a:t>
            </a:r>
            <a:r>
              <a:rPr lang="zh-CN" altLang="en-US" sz="2800"/>
              <a:t>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C7DD311-C3DE-43B8-85F7-511D65CE4336}"/>
              </a:ext>
            </a:extLst>
          </p:cNvPr>
          <p:cNvSpPr>
            <a:spLocks noGrp="1" noChangeArrowheads="1"/>
          </p:cNvSpPr>
          <p:nvPr>
            <p:ph type="title"/>
          </p:nvPr>
        </p:nvSpPr>
        <p:spPr>
          <a:xfrm>
            <a:off x="871538" y="862013"/>
            <a:ext cx="8162925" cy="762000"/>
          </a:xfrm>
        </p:spPr>
        <p:txBody>
          <a:bodyPr/>
          <a:lstStyle/>
          <a:p>
            <a:r>
              <a:rPr lang="zh-CN" altLang="en-US" dirty="0">
                <a:solidFill>
                  <a:srgbClr val="002060"/>
                </a:solidFill>
                <a:latin typeface="黑体" panose="02010609060101010101" pitchFamily="49" charset="-122"/>
                <a:ea typeface="黑体" panose="02010609060101010101" pitchFamily="49" charset="-122"/>
              </a:rPr>
              <a:t>部分响应系统的思路： </a:t>
            </a:r>
          </a:p>
        </p:txBody>
      </p:sp>
      <p:sp>
        <p:nvSpPr>
          <p:cNvPr id="1027" name="Rectangle 3">
            <a:extLst>
              <a:ext uri="{FF2B5EF4-FFF2-40B4-BE49-F238E27FC236}">
                <a16:creationId xmlns:a16="http://schemas.microsoft.com/office/drawing/2014/main" id="{953BF8F0-5110-47BE-ACAF-638042449C01}"/>
              </a:ext>
            </a:extLst>
          </p:cNvPr>
          <p:cNvSpPr>
            <a:spLocks noGrp="1" noChangeArrowheads="1"/>
          </p:cNvSpPr>
          <p:nvPr>
            <p:ph type="body" idx="1"/>
          </p:nvPr>
        </p:nvSpPr>
        <p:spPr/>
        <p:txBody>
          <a:bodyPr/>
          <a:lstStyle/>
          <a:p>
            <a:r>
              <a:rPr lang="zh-CN" altLang="en-US" dirty="0">
                <a:latin typeface="黑体" panose="02010609060101010101" pitchFamily="49" charset="-122"/>
                <a:ea typeface="黑体" panose="02010609060101010101" pitchFamily="49" charset="-122"/>
              </a:rPr>
              <a:t>发送时</a:t>
            </a:r>
            <a:r>
              <a:rPr lang="zh-CN" altLang="en-US" b="1" dirty="0">
                <a:solidFill>
                  <a:srgbClr val="FF0000"/>
                </a:solidFill>
                <a:latin typeface="黑体" panose="02010609060101010101" pitchFamily="49" charset="-122"/>
                <a:ea typeface="黑体" panose="02010609060101010101" pitchFamily="49" charset="-122"/>
              </a:rPr>
              <a:t>人为</a:t>
            </a:r>
            <a:r>
              <a:rPr lang="zh-CN" altLang="en-US" dirty="0">
                <a:latin typeface="黑体" panose="02010609060101010101" pitchFamily="49" charset="-122"/>
                <a:ea typeface="黑体" panose="02010609060101010101" pitchFamily="49" charset="-122"/>
              </a:rPr>
              <a:t>地在连续几个码元间</a:t>
            </a:r>
            <a:r>
              <a:rPr lang="zh-CN" altLang="en-US" b="1" dirty="0">
                <a:solidFill>
                  <a:srgbClr val="FF0000"/>
                </a:solidFill>
                <a:latin typeface="黑体" panose="02010609060101010101" pitchFamily="49" charset="-122"/>
                <a:ea typeface="黑体" panose="02010609060101010101" pitchFamily="49" charset="-122"/>
              </a:rPr>
              <a:t>引入码间干扰</a:t>
            </a:r>
            <a:r>
              <a:rPr lang="zh-CN" altLang="en-US" dirty="0">
                <a:latin typeface="黑体" panose="02010609060101010101" pitchFamily="49" charset="-122"/>
                <a:ea typeface="黑体" panose="02010609060101010101" pitchFamily="49" charset="-122"/>
              </a:rPr>
              <a:t>，且其余码元不产生码间干扰，</a:t>
            </a:r>
          </a:p>
          <a:p>
            <a:r>
              <a:rPr lang="zh-CN" altLang="en-US" dirty="0">
                <a:latin typeface="黑体" panose="02010609060101010101" pitchFamily="49" charset="-122"/>
                <a:ea typeface="黑体" panose="02010609060101010101" pitchFamily="49" charset="-122"/>
              </a:rPr>
              <a:t>接收判决时，由于码间干扰的规律是已知的，因此可以在收端消除相应的码间干扰，最终达到无码间干扰的传输。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3575" y="1819275"/>
            <a:ext cx="7886700" cy="525066"/>
          </a:xfrm>
        </p:spPr>
        <p:txBody>
          <a:bodyPr>
            <a:normAutofit fontScale="90000"/>
          </a:bodyPr>
          <a:lstStyle/>
          <a:p>
            <a:br>
              <a:rPr lang="en-US" altLang="zh-CN" sz="2700" dirty="0"/>
            </a:br>
            <a:br>
              <a:rPr lang="en-US" altLang="zh-CN" sz="2700" dirty="0"/>
            </a:br>
            <a:r>
              <a:rPr lang="zh-CN" altLang="en-US" sz="2700" dirty="0"/>
              <a:t>部分响应</a:t>
            </a:r>
            <a:r>
              <a:rPr lang="en-US" altLang="zh-CN" sz="2700" dirty="0"/>
              <a:t>-----</a:t>
            </a:r>
            <a:r>
              <a:rPr lang="zh-CN" altLang="en-US" sz="2700" dirty="0"/>
              <a:t>解决频带利用率与衰减的矛盾（定时）</a:t>
            </a:r>
            <a:br>
              <a:rPr lang="en-US" altLang="zh-CN" sz="2700" dirty="0"/>
            </a:br>
            <a:br>
              <a:rPr lang="en-US" altLang="zh-CN" sz="2700" dirty="0"/>
            </a:br>
            <a:endParaRPr lang="zh-CN" altLang="en-US" sz="2700" dirty="0"/>
          </a:p>
        </p:txBody>
      </p:sp>
      <p:pic>
        <p:nvPicPr>
          <p:cNvPr id="4" name="图片 3"/>
          <p:cNvPicPr>
            <a:picLocks noChangeAspect="1"/>
          </p:cNvPicPr>
          <p:nvPr/>
        </p:nvPicPr>
        <p:blipFill>
          <a:blip r:embed="rId2"/>
          <a:stretch>
            <a:fillRect/>
          </a:stretch>
        </p:blipFill>
        <p:spPr>
          <a:xfrm>
            <a:off x="1461275" y="2609965"/>
            <a:ext cx="6050000" cy="1828571"/>
          </a:xfrm>
          <a:prstGeom prst="rect">
            <a:avLst/>
          </a:prstGeom>
        </p:spPr>
      </p:pic>
    </p:spTree>
    <p:extLst>
      <p:ext uri="{BB962C8B-B14F-4D97-AF65-F5344CB8AC3E}">
        <p14:creationId xmlns:p14="http://schemas.microsoft.com/office/powerpoint/2010/main" val="41862649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F4CFC1A-D03F-4E90-BF50-8C5B89AC628D}"/>
              </a:ext>
            </a:extLst>
          </p:cNvPr>
          <p:cNvSpPr>
            <a:spLocks noGrp="1" noChangeArrowheads="1"/>
          </p:cNvSpPr>
          <p:nvPr>
            <p:ph type="title"/>
          </p:nvPr>
        </p:nvSpPr>
        <p:spPr>
          <a:xfrm>
            <a:off x="871538" y="862013"/>
            <a:ext cx="8162925" cy="762000"/>
          </a:xfrm>
        </p:spPr>
        <p:txBody>
          <a:bodyPr/>
          <a:lstStyle/>
          <a:p>
            <a:r>
              <a:rPr lang="zh-CN" altLang="en-US" dirty="0">
                <a:solidFill>
                  <a:srgbClr val="002060"/>
                </a:solidFill>
                <a:latin typeface="黑体" panose="02010609060101010101" pitchFamily="49" charset="-122"/>
                <a:ea typeface="黑体" panose="02010609060101010101" pitchFamily="49" charset="-122"/>
              </a:rPr>
              <a:t>第</a:t>
            </a:r>
            <a:r>
              <a:rPr lang="en-US" altLang="zh-CN" dirty="0">
                <a:solidFill>
                  <a:srgbClr val="002060"/>
                </a:solidFill>
                <a:latin typeface="黑体" panose="02010609060101010101" pitchFamily="49" charset="-122"/>
                <a:ea typeface="黑体" panose="02010609060101010101" pitchFamily="49" charset="-122"/>
              </a:rPr>
              <a:t>I</a:t>
            </a:r>
            <a:r>
              <a:rPr lang="zh-CN" altLang="en-US" dirty="0">
                <a:solidFill>
                  <a:srgbClr val="002060"/>
                </a:solidFill>
                <a:latin typeface="黑体" panose="02010609060101010101" pitchFamily="49" charset="-122"/>
                <a:ea typeface="黑体" panose="02010609060101010101" pitchFamily="49" charset="-122"/>
              </a:rPr>
              <a:t>类部分响应系统</a:t>
            </a:r>
          </a:p>
        </p:txBody>
      </p:sp>
      <p:sp>
        <p:nvSpPr>
          <p:cNvPr id="6147" name="Rectangle 3">
            <a:extLst>
              <a:ext uri="{FF2B5EF4-FFF2-40B4-BE49-F238E27FC236}">
                <a16:creationId xmlns:a16="http://schemas.microsoft.com/office/drawing/2014/main" id="{11A06AC0-9669-447C-A8C0-04F9B015F083}"/>
              </a:ext>
            </a:extLst>
          </p:cNvPr>
          <p:cNvSpPr>
            <a:spLocks noGrp="1" noChangeArrowheads="1"/>
          </p:cNvSpPr>
          <p:nvPr>
            <p:ph type="body" idx="1"/>
          </p:nvPr>
        </p:nvSpPr>
        <p:spPr/>
        <p:txBody>
          <a:bodyPr/>
          <a:lstStyle/>
          <a:p>
            <a:r>
              <a:rPr lang="zh-CN" altLang="en-US" dirty="0">
                <a:latin typeface="黑体" panose="02010609060101010101" pitchFamily="49" charset="-122"/>
                <a:ea typeface="黑体" panose="02010609060101010101" pitchFamily="49" charset="-122"/>
              </a:rPr>
              <a:t>第一类部分响应系统是在</a:t>
            </a:r>
            <a:r>
              <a:rPr lang="zh-CN" altLang="en-US" dirty="0">
                <a:solidFill>
                  <a:srgbClr val="FF0000"/>
                </a:solidFill>
                <a:latin typeface="黑体" panose="02010609060101010101" pitchFamily="49" charset="-122"/>
                <a:ea typeface="黑体" panose="02010609060101010101" pitchFamily="49" charset="-122"/>
              </a:rPr>
              <a:t>相邻的两个码元间引入码间干扰</a:t>
            </a:r>
            <a:r>
              <a:rPr lang="zh-CN" altLang="en-US" dirty="0">
                <a:latin typeface="黑体" panose="02010609060101010101" pitchFamily="49" charset="-122"/>
                <a:ea typeface="黑体" panose="02010609060101010101" pitchFamily="49" charset="-122"/>
              </a:rPr>
              <a:t>。</a:t>
            </a:r>
          </a:p>
          <a:p>
            <a:r>
              <a:rPr lang="zh-CN" altLang="en-US" dirty="0">
                <a:latin typeface="黑体" panose="02010609060101010101" pitchFamily="49" charset="-122"/>
                <a:ea typeface="黑体" panose="02010609060101010101" pitchFamily="49" charset="-122"/>
              </a:rPr>
              <a:t>已知理想低通 </a:t>
            </a:r>
          </a:p>
        </p:txBody>
      </p:sp>
      <p:sp>
        <p:nvSpPr>
          <p:cNvPr id="6149" name="Rectangle 5">
            <a:extLst>
              <a:ext uri="{FF2B5EF4-FFF2-40B4-BE49-F238E27FC236}">
                <a16:creationId xmlns:a16="http://schemas.microsoft.com/office/drawing/2014/main" id="{C038B665-A949-4571-9736-3A43EE5A5793}"/>
              </a:ext>
            </a:extLst>
          </p:cNvPr>
          <p:cNvSpPr>
            <a:spLocks noChangeArrowheads="1"/>
          </p:cNvSpPr>
          <p:nvPr/>
        </p:nvSpPr>
        <p:spPr bwMode="auto">
          <a:xfrm>
            <a:off x="3771900"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6148" name="Object 4">
            <a:extLst>
              <a:ext uri="{FF2B5EF4-FFF2-40B4-BE49-F238E27FC236}">
                <a16:creationId xmlns:a16="http://schemas.microsoft.com/office/drawing/2014/main" id="{9DCE066A-0F73-4CC5-B9C7-388F931085C3}"/>
              </a:ext>
            </a:extLst>
          </p:cNvPr>
          <p:cNvGraphicFramePr>
            <a:graphicFrameLocks noChangeAspect="1"/>
          </p:cNvGraphicFramePr>
          <p:nvPr/>
        </p:nvGraphicFramePr>
        <p:xfrm>
          <a:off x="1219200" y="3733800"/>
          <a:ext cx="3352800" cy="1436688"/>
        </p:xfrm>
        <a:graphic>
          <a:graphicData uri="http://schemas.openxmlformats.org/presentationml/2006/ole">
            <mc:AlternateContent xmlns:mc="http://schemas.openxmlformats.org/markup-compatibility/2006">
              <mc:Choice xmlns:v="urn:schemas-microsoft-com:vml" Requires="v">
                <p:oleObj spid="_x0000_s114742" r:id="rId3" imgW="1600200" imgH="685800" progId="Equation.DSMT4">
                  <p:embed/>
                </p:oleObj>
              </mc:Choice>
              <mc:Fallback>
                <p:oleObj r:id="rId3" imgW="1600200" imgH="685800" progId="Equation.DSMT4">
                  <p:embed/>
                  <p:pic>
                    <p:nvPicPr>
                      <p:cNvPr id="6148" name="Object 4">
                        <a:extLst>
                          <a:ext uri="{FF2B5EF4-FFF2-40B4-BE49-F238E27FC236}">
                            <a16:creationId xmlns:a16="http://schemas.microsoft.com/office/drawing/2014/main" id="{9DCE066A-0F73-4CC5-B9C7-388F93108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733800"/>
                        <a:ext cx="3352800" cy="1436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1" name="Rectangle 7">
            <a:extLst>
              <a:ext uri="{FF2B5EF4-FFF2-40B4-BE49-F238E27FC236}">
                <a16:creationId xmlns:a16="http://schemas.microsoft.com/office/drawing/2014/main" id="{3AF6053A-21E4-497C-9B12-E51BBB863EAD}"/>
              </a:ext>
            </a:extLst>
          </p:cNvPr>
          <p:cNvSpPr>
            <a:spLocks noChangeArrowheads="1"/>
          </p:cNvSpPr>
          <p:nvPr/>
        </p:nvSpPr>
        <p:spPr bwMode="auto">
          <a:xfrm>
            <a:off x="4160838"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6150" name="Object 6">
            <a:extLst>
              <a:ext uri="{FF2B5EF4-FFF2-40B4-BE49-F238E27FC236}">
                <a16:creationId xmlns:a16="http://schemas.microsoft.com/office/drawing/2014/main" id="{86AC2A63-7864-49E5-AE4A-22686DA9B4BC}"/>
              </a:ext>
            </a:extLst>
          </p:cNvPr>
          <p:cNvGraphicFramePr>
            <a:graphicFrameLocks noChangeAspect="1"/>
          </p:cNvGraphicFramePr>
          <p:nvPr/>
        </p:nvGraphicFramePr>
        <p:xfrm>
          <a:off x="5943600" y="3352800"/>
          <a:ext cx="2092325" cy="2133600"/>
        </p:xfrm>
        <a:graphic>
          <a:graphicData uri="http://schemas.openxmlformats.org/presentationml/2006/ole">
            <mc:AlternateContent xmlns:mc="http://schemas.openxmlformats.org/markup-compatibility/2006">
              <mc:Choice xmlns:v="urn:schemas-microsoft-com:vml" Requires="v">
                <p:oleObj spid="_x0000_s114743" r:id="rId5" imgW="825500" imgH="838200" progId="Equation.DSMT4">
                  <p:embed/>
                </p:oleObj>
              </mc:Choice>
              <mc:Fallback>
                <p:oleObj r:id="rId5" imgW="825500" imgH="838200" progId="Equation.DSMT4">
                  <p:embed/>
                  <p:pic>
                    <p:nvPicPr>
                      <p:cNvPr id="6150" name="Object 6">
                        <a:extLst>
                          <a:ext uri="{FF2B5EF4-FFF2-40B4-BE49-F238E27FC236}">
                            <a16:creationId xmlns:a16="http://schemas.microsoft.com/office/drawing/2014/main" id="{86AC2A63-7864-49E5-AE4A-22686DA9B4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3352800"/>
                        <a:ext cx="2092325"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2" name="AutoShape 8">
            <a:extLst>
              <a:ext uri="{FF2B5EF4-FFF2-40B4-BE49-F238E27FC236}">
                <a16:creationId xmlns:a16="http://schemas.microsoft.com/office/drawing/2014/main" id="{B2D4FC6B-FE33-4BBB-BDBA-50978A348E96}"/>
              </a:ext>
            </a:extLst>
          </p:cNvPr>
          <p:cNvSpPr>
            <a:spLocks noChangeArrowheads="1"/>
          </p:cNvSpPr>
          <p:nvPr/>
        </p:nvSpPr>
        <p:spPr bwMode="auto">
          <a:xfrm>
            <a:off x="4953000" y="4267200"/>
            <a:ext cx="762000" cy="228600"/>
          </a:xfrm>
          <a:prstGeom prst="leftRight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a:t>数字基带信号码型的分类</a:t>
            </a:r>
          </a:p>
        </p:txBody>
      </p:sp>
      <p:sp>
        <p:nvSpPr>
          <p:cNvPr id="79875" name="Rectangle 3"/>
          <p:cNvSpPr>
            <a:spLocks noGrp="1" noChangeArrowheads="1"/>
          </p:cNvSpPr>
          <p:nvPr>
            <p:ph type="body" idx="1"/>
          </p:nvPr>
        </p:nvSpPr>
        <p:spPr bwMode="auto">
          <a:xfrm>
            <a:off x="685800" y="1981200"/>
            <a:ext cx="7772400" cy="437515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lvl="1">
              <a:buFontTx/>
              <a:buNone/>
            </a:pPr>
            <a:r>
              <a:rPr lang="zh-CN" altLang="en-US" sz="2400" dirty="0"/>
              <a:t>根据码型所包含的电平幅度取值区分：</a:t>
            </a:r>
            <a:endParaRPr lang="zh-CN" altLang="en-US" sz="2800" dirty="0"/>
          </a:p>
          <a:p>
            <a:r>
              <a:rPr lang="zh-CN" altLang="en-US" sz="2800" dirty="0"/>
              <a:t>二元码：</a:t>
            </a:r>
          </a:p>
          <a:p>
            <a:pPr lvl="1"/>
            <a:r>
              <a:rPr lang="en-US" altLang="zh-CN" sz="2400" dirty="0"/>
              <a:t>NRZ  RZ  </a:t>
            </a:r>
            <a:r>
              <a:rPr lang="zh-CN" altLang="en-US" sz="2400" dirty="0"/>
              <a:t>差分码  数字分相码 </a:t>
            </a:r>
            <a:r>
              <a:rPr lang="en-US" altLang="zh-CN" sz="2400" dirty="0"/>
              <a:t>CMI</a:t>
            </a:r>
            <a:r>
              <a:rPr lang="zh-CN" altLang="en-US" sz="2400" dirty="0"/>
              <a:t>码 5</a:t>
            </a:r>
            <a:r>
              <a:rPr lang="en-US" altLang="zh-CN" sz="2400" dirty="0"/>
              <a:t>B6B</a:t>
            </a:r>
            <a:r>
              <a:rPr lang="zh-CN" altLang="en-US" sz="2400" dirty="0"/>
              <a:t>码</a:t>
            </a:r>
          </a:p>
          <a:p>
            <a:r>
              <a:rPr lang="zh-CN" altLang="en-US" sz="2800" dirty="0"/>
              <a:t>三元码</a:t>
            </a:r>
          </a:p>
          <a:p>
            <a:pPr lvl="1"/>
            <a:r>
              <a:rPr lang="zh-CN" altLang="en-US" sz="2400" dirty="0"/>
              <a:t>信号交替反转码  </a:t>
            </a:r>
            <a:r>
              <a:rPr lang="en-US" altLang="zh-CN" sz="2400" dirty="0" err="1"/>
              <a:t>HDBn</a:t>
            </a:r>
            <a:r>
              <a:rPr lang="zh-CN" altLang="en-US" sz="2400" dirty="0"/>
              <a:t>码  </a:t>
            </a:r>
            <a:r>
              <a:rPr lang="en-US" altLang="zh-CN" sz="2400" dirty="0"/>
              <a:t>HDB3</a:t>
            </a:r>
            <a:r>
              <a:rPr lang="zh-CN" altLang="en-US" sz="2400" dirty="0"/>
              <a:t>码</a:t>
            </a:r>
          </a:p>
          <a:p>
            <a:r>
              <a:rPr lang="zh-CN" altLang="en-US" sz="2800" dirty="0"/>
              <a:t>多元码</a:t>
            </a:r>
          </a:p>
          <a:p>
            <a:pPr lvl="1"/>
            <a:r>
              <a:rPr lang="en-US" altLang="zh-CN" sz="2400" dirty="0"/>
              <a:t>M</a:t>
            </a:r>
            <a:r>
              <a:rPr lang="zh-CN" altLang="en-US" sz="2400" dirty="0"/>
              <a:t>进制码  2</a:t>
            </a:r>
            <a:r>
              <a:rPr lang="en-US" altLang="zh-CN" sz="2400" dirty="0"/>
              <a:t>B1Q</a:t>
            </a:r>
            <a:r>
              <a:rPr lang="zh-CN" altLang="en-US" sz="2400" dirty="0"/>
              <a:t>码 </a:t>
            </a:r>
            <a:r>
              <a:rPr lang="en-US" altLang="zh-CN" sz="2400" dirty="0"/>
              <a:t>Q</a:t>
            </a:r>
            <a:r>
              <a:rPr lang="zh-CN" altLang="en-US" sz="2400" dirty="0"/>
              <a:t>元域</a:t>
            </a:r>
            <a:r>
              <a:rPr lang="en-US" altLang="zh-CN" sz="2400" dirty="0"/>
              <a:t>(LDPC)-</a:t>
            </a:r>
            <a:r>
              <a:rPr lang="en-US" altLang="zh-CN" sz="2000" dirty="0">
                <a:solidFill>
                  <a:srgbClr val="FF0000"/>
                </a:solidFill>
              </a:rPr>
              <a:t>2019</a:t>
            </a:r>
            <a:r>
              <a:rPr lang="zh-CN" altLang="en-US" sz="2000" dirty="0">
                <a:solidFill>
                  <a:srgbClr val="FF0000"/>
                </a:solidFill>
              </a:rPr>
              <a:t>的</a:t>
            </a:r>
            <a:r>
              <a:rPr lang="en-US" altLang="zh-CN" sz="2000" dirty="0">
                <a:solidFill>
                  <a:srgbClr val="FF0000"/>
                </a:solidFill>
              </a:rPr>
              <a:t>5G</a:t>
            </a:r>
            <a:r>
              <a:rPr lang="zh-CN" altLang="en-US" sz="2000" dirty="0">
                <a:solidFill>
                  <a:srgbClr val="FF0000"/>
                </a:solidFill>
              </a:rPr>
              <a:t>省科技专项指南</a:t>
            </a:r>
            <a:endParaRPr lang="en-US" altLang="zh-CN" sz="2400" dirty="0">
              <a:solidFill>
                <a:srgbClr val="FF0000"/>
              </a:solidFill>
            </a:endParaRPr>
          </a:p>
          <a:p>
            <a:pPr lvl="1">
              <a:buFontTx/>
              <a:buNone/>
            </a:pPr>
            <a:endParaRPr lang="en-US" altLang="zh-CN" sz="2400" dirty="0"/>
          </a:p>
        </p:txBody>
      </p:sp>
      <p:sp>
        <p:nvSpPr>
          <p:cNvPr id="4" name="灯片编号占位符 3"/>
          <p:cNvSpPr>
            <a:spLocks noGrp="1"/>
          </p:cNvSpPr>
          <p:nvPr>
            <p:ph type="sldNum" sz="quarter" idx="11"/>
          </p:nvPr>
        </p:nvSpPr>
        <p:spPr>
          <a:xfrm>
            <a:off x="7164388" y="6356350"/>
            <a:ext cx="1905000" cy="457200"/>
          </a:xfrm>
        </p:spPr>
        <p:txBody>
          <a:bodyPr/>
          <a:lstStyle/>
          <a:p>
            <a:pPr>
              <a:defRPr/>
            </a:pPr>
            <a:r>
              <a:rPr lang="en-US" altLang="zh-CN" dirty="0"/>
              <a:t>10</a:t>
            </a:r>
          </a:p>
        </p:txBody>
      </p:sp>
    </p:spTree>
    <p:extLst>
      <p:ext uri="{BB962C8B-B14F-4D97-AF65-F5344CB8AC3E}">
        <p14:creationId xmlns:p14="http://schemas.microsoft.com/office/powerpoint/2010/main" val="1178557534"/>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barn(outVertical)">
                                      <p:cBhvr>
                                        <p:cTn id="7" dur="500"/>
                                        <p:tgtEl>
                                          <p:spTgt spid="798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79875">
                                            <p:txEl>
                                              <p:pRg st="1" end="1"/>
                                            </p:txEl>
                                          </p:spTgt>
                                        </p:tgtEl>
                                        <p:attrNameLst>
                                          <p:attrName>style.visibility</p:attrName>
                                        </p:attrNameLst>
                                      </p:cBhvr>
                                      <p:to>
                                        <p:strVal val="visible"/>
                                      </p:to>
                                    </p:set>
                                    <p:animEffect transition="in" filter="barn(outVertical)">
                                      <p:cBhvr>
                                        <p:cTn id="12" dur="500"/>
                                        <p:tgtEl>
                                          <p:spTgt spid="79875">
                                            <p:txEl>
                                              <p:pRg st="1" end="1"/>
                                            </p:txEl>
                                          </p:spTgt>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79875">
                                            <p:txEl>
                                              <p:pRg st="2" end="2"/>
                                            </p:txEl>
                                          </p:spTgt>
                                        </p:tgtEl>
                                        <p:attrNameLst>
                                          <p:attrName>style.visibility</p:attrName>
                                        </p:attrNameLst>
                                      </p:cBhvr>
                                      <p:to>
                                        <p:strVal val="visible"/>
                                      </p:to>
                                    </p:set>
                                    <p:animEffect transition="in" filter="barn(outVertical)">
                                      <p:cBhvr>
                                        <p:cTn id="15" dur="500"/>
                                        <p:tgtEl>
                                          <p:spTgt spid="7987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79875">
                                            <p:txEl>
                                              <p:pRg st="3" end="3"/>
                                            </p:txEl>
                                          </p:spTgt>
                                        </p:tgtEl>
                                        <p:attrNameLst>
                                          <p:attrName>style.visibility</p:attrName>
                                        </p:attrNameLst>
                                      </p:cBhvr>
                                      <p:to>
                                        <p:strVal val="visible"/>
                                      </p:to>
                                    </p:set>
                                    <p:animEffect transition="in" filter="barn(outVertical)">
                                      <p:cBhvr>
                                        <p:cTn id="20" dur="500"/>
                                        <p:tgtEl>
                                          <p:spTgt spid="79875">
                                            <p:txEl>
                                              <p:pRg st="3" end="3"/>
                                            </p:txEl>
                                          </p:spTgt>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79875">
                                            <p:txEl>
                                              <p:pRg st="4" end="4"/>
                                            </p:txEl>
                                          </p:spTgt>
                                        </p:tgtEl>
                                        <p:attrNameLst>
                                          <p:attrName>style.visibility</p:attrName>
                                        </p:attrNameLst>
                                      </p:cBhvr>
                                      <p:to>
                                        <p:strVal val="visible"/>
                                      </p:to>
                                    </p:set>
                                    <p:animEffect transition="in" filter="barn(outVertical)">
                                      <p:cBhvr>
                                        <p:cTn id="23" dur="500"/>
                                        <p:tgtEl>
                                          <p:spTgt spid="7987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79875">
                                            <p:txEl>
                                              <p:pRg st="5" end="5"/>
                                            </p:txEl>
                                          </p:spTgt>
                                        </p:tgtEl>
                                        <p:attrNameLst>
                                          <p:attrName>style.visibility</p:attrName>
                                        </p:attrNameLst>
                                      </p:cBhvr>
                                      <p:to>
                                        <p:strVal val="visible"/>
                                      </p:to>
                                    </p:set>
                                    <p:animEffect transition="in" filter="barn(outVertical)">
                                      <p:cBhvr>
                                        <p:cTn id="28" dur="500"/>
                                        <p:tgtEl>
                                          <p:spTgt spid="79875">
                                            <p:txEl>
                                              <p:pRg st="5" end="5"/>
                                            </p:txEl>
                                          </p:spTgt>
                                        </p:tgtEl>
                                      </p:cBhvr>
                                    </p:animEffect>
                                  </p:childTnLst>
                                </p:cTn>
                              </p:par>
                              <p:par>
                                <p:cTn id="29" presetID="16" presetClass="entr" presetSubtype="37" fill="hold" grpId="0" nodeType="withEffect">
                                  <p:stCondLst>
                                    <p:cond delay="0"/>
                                  </p:stCondLst>
                                  <p:childTnLst>
                                    <p:set>
                                      <p:cBhvr>
                                        <p:cTn id="30" dur="1" fill="hold">
                                          <p:stCondLst>
                                            <p:cond delay="0"/>
                                          </p:stCondLst>
                                        </p:cTn>
                                        <p:tgtEl>
                                          <p:spTgt spid="79875">
                                            <p:txEl>
                                              <p:pRg st="6" end="6"/>
                                            </p:txEl>
                                          </p:spTgt>
                                        </p:tgtEl>
                                        <p:attrNameLst>
                                          <p:attrName>style.visibility</p:attrName>
                                        </p:attrNameLst>
                                      </p:cBhvr>
                                      <p:to>
                                        <p:strVal val="visible"/>
                                      </p:to>
                                    </p:set>
                                    <p:animEffect transition="in" filter="barn(outVertical)">
                                      <p:cBhvr>
                                        <p:cTn id="31" dur="500"/>
                                        <p:tgtEl>
                                          <p:spTgt spid="798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E7F7A2C-0D00-46EB-A828-6118A44DA2A5}"/>
              </a:ext>
            </a:extLst>
          </p:cNvPr>
          <p:cNvSpPr>
            <a:spLocks noGrp="1" noChangeArrowheads="1"/>
          </p:cNvSpPr>
          <p:nvPr>
            <p:ph type="title"/>
          </p:nvPr>
        </p:nvSpPr>
        <p:spPr>
          <a:xfrm>
            <a:off x="871538" y="862013"/>
            <a:ext cx="8162925" cy="762000"/>
          </a:xfrm>
        </p:spPr>
        <p:txBody>
          <a:bodyPr/>
          <a:lstStyle/>
          <a:p>
            <a:r>
              <a:rPr lang="zh-CN" altLang="en-US"/>
              <a:t>第</a:t>
            </a:r>
            <a:r>
              <a:rPr lang="en-US" altLang="zh-CN"/>
              <a:t>I</a:t>
            </a:r>
            <a:r>
              <a:rPr lang="zh-CN" altLang="en-US"/>
              <a:t>类部分响应系统</a:t>
            </a:r>
          </a:p>
        </p:txBody>
      </p:sp>
      <p:sp>
        <p:nvSpPr>
          <p:cNvPr id="7171" name="Rectangle 3">
            <a:extLst>
              <a:ext uri="{FF2B5EF4-FFF2-40B4-BE49-F238E27FC236}">
                <a16:creationId xmlns:a16="http://schemas.microsoft.com/office/drawing/2014/main" id="{FCAFAA75-2B59-44C8-8F8D-CEEED805471E}"/>
              </a:ext>
            </a:extLst>
          </p:cNvPr>
          <p:cNvSpPr>
            <a:spLocks noGrp="1" noChangeArrowheads="1"/>
          </p:cNvSpPr>
          <p:nvPr>
            <p:ph type="body" idx="1"/>
          </p:nvPr>
        </p:nvSpPr>
        <p:spPr/>
        <p:txBody>
          <a:bodyPr/>
          <a:lstStyle/>
          <a:p>
            <a:r>
              <a:rPr lang="zh-CN" altLang="en-US" sz="2400"/>
              <a:t>若采用</a:t>
            </a:r>
            <a:r>
              <a:rPr lang="en-US" altLang="zh-CN" sz="2400"/>
              <a:t>h(t)+h(t-Ts)</a:t>
            </a:r>
            <a:r>
              <a:rPr lang="zh-CN" altLang="en-US" sz="2400"/>
              <a:t>作为整个基带系统的冲激响应，则基带信号的带宽为</a:t>
            </a:r>
            <a:r>
              <a:rPr lang="en-US" altLang="zh-CN" sz="2400"/>
              <a:t>0.5fs</a:t>
            </a:r>
            <a:r>
              <a:rPr lang="zh-CN" altLang="en-US" sz="2400"/>
              <a:t>，此时频带利用率为</a:t>
            </a:r>
            <a:r>
              <a:rPr lang="en-US" altLang="zh-CN" sz="2400"/>
              <a:t>2 Baud/Hz.</a:t>
            </a:r>
          </a:p>
          <a:p>
            <a:r>
              <a:rPr lang="zh-CN" altLang="en-US" sz="2400"/>
              <a:t>合成后的基带系统冲激响应为</a:t>
            </a:r>
          </a:p>
        </p:txBody>
      </p:sp>
      <p:sp>
        <p:nvSpPr>
          <p:cNvPr id="7173" name="Rectangle 5">
            <a:extLst>
              <a:ext uri="{FF2B5EF4-FFF2-40B4-BE49-F238E27FC236}">
                <a16:creationId xmlns:a16="http://schemas.microsoft.com/office/drawing/2014/main" id="{26F8F382-8DED-4B0B-AD6B-0BEDA0D1C277}"/>
              </a:ext>
            </a:extLst>
          </p:cNvPr>
          <p:cNvSpPr>
            <a:spLocks noChangeArrowheads="1"/>
          </p:cNvSpPr>
          <p:nvPr/>
        </p:nvSpPr>
        <p:spPr bwMode="auto">
          <a:xfrm>
            <a:off x="3116263"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7172" name="Object 4">
            <a:extLst>
              <a:ext uri="{FF2B5EF4-FFF2-40B4-BE49-F238E27FC236}">
                <a16:creationId xmlns:a16="http://schemas.microsoft.com/office/drawing/2014/main" id="{E6A66750-1BCC-4523-89A3-783B4B9CB273}"/>
              </a:ext>
            </a:extLst>
          </p:cNvPr>
          <p:cNvGraphicFramePr>
            <a:graphicFrameLocks noChangeAspect="1"/>
          </p:cNvGraphicFramePr>
          <p:nvPr/>
        </p:nvGraphicFramePr>
        <p:xfrm>
          <a:off x="1752600" y="3276600"/>
          <a:ext cx="6781800" cy="1952625"/>
        </p:xfrm>
        <a:graphic>
          <a:graphicData uri="http://schemas.openxmlformats.org/presentationml/2006/ole">
            <mc:AlternateContent xmlns:mc="http://schemas.openxmlformats.org/markup-compatibility/2006">
              <mc:Choice xmlns:v="urn:schemas-microsoft-com:vml" Requires="v">
                <p:oleObj spid="_x0000_s115766" r:id="rId3" imgW="2908300" imgH="838200" progId="Equation.DSMT4">
                  <p:embed/>
                </p:oleObj>
              </mc:Choice>
              <mc:Fallback>
                <p:oleObj r:id="rId3" imgW="2908300" imgH="838200" progId="Equation.DSMT4">
                  <p:embed/>
                  <p:pic>
                    <p:nvPicPr>
                      <p:cNvPr id="7172" name="Object 4">
                        <a:extLst>
                          <a:ext uri="{FF2B5EF4-FFF2-40B4-BE49-F238E27FC236}">
                            <a16:creationId xmlns:a16="http://schemas.microsoft.com/office/drawing/2014/main" id="{E6A66750-1BCC-4523-89A3-783B4B9CB2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276600"/>
                        <a:ext cx="6781800" cy="195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5" name="Rectangle 7">
            <a:extLst>
              <a:ext uri="{FF2B5EF4-FFF2-40B4-BE49-F238E27FC236}">
                <a16:creationId xmlns:a16="http://schemas.microsoft.com/office/drawing/2014/main" id="{33DB834C-5CAE-4711-93AA-1B27DC36E252}"/>
              </a:ext>
            </a:extLst>
          </p:cNvPr>
          <p:cNvSpPr>
            <a:spLocks noChangeArrowheads="1"/>
          </p:cNvSpPr>
          <p:nvPr/>
        </p:nvSpPr>
        <p:spPr bwMode="auto">
          <a:xfrm>
            <a:off x="4049713"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7174" name="Object 6">
            <a:extLst>
              <a:ext uri="{FF2B5EF4-FFF2-40B4-BE49-F238E27FC236}">
                <a16:creationId xmlns:a16="http://schemas.microsoft.com/office/drawing/2014/main" id="{6F8308C0-5854-49F7-B633-2609795DE349}"/>
              </a:ext>
            </a:extLst>
          </p:cNvPr>
          <p:cNvGraphicFramePr>
            <a:graphicFrameLocks noChangeAspect="1"/>
          </p:cNvGraphicFramePr>
          <p:nvPr/>
        </p:nvGraphicFramePr>
        <p:xfrm>
          <a:off x="2438400" y="4800600"/>
          <a:ext cx="2514600" cy="2017713"/>
        </p:xfrm>
        <a:graphic>
          <a:graphicData uri="http://schemas.openxmlformats.org/presentationml/2006/ole">
            <mc:AlternateContent xmlns:mc="http://schemas.openxmlformats.org/markup-compatibility/2006">
              <mc:Choice xmlns:v="urn:schemas-microsoft-com:vml" Requires="v">
                <p:oleObj spid="_x0000_s115767" r:id="rId5" imgW="1041400" imgH="838200" progId="Equation.DSMT4">
                  <p:embed/>
                </p:oleObj>
              </mc:Choice>
              <mc:Fallback>
                <p:oleObj r:id="rId5" imgW="1041400" imgH="838200" progId="Equation.DSMT4">
                  <p:embed/>
                  <p:pic>
                    <p:nvPicPr>
                      <p:cNvPr id="7174" name="Object 6">
                        <a:extLst>
                          <a:ext uri="{FF2B5EF4-FFF2-40B4-BE49-F238E27FC236}">
                            <a16:creationId xmlns:a16="http://schemas.microsoft.com/office/drawing/2014/main" id="{6F8308C0-5854-49F7-B633-2609795DE3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800600"/>
                        <a:ext cx="2514600" cy="201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A863CBF-B69A-4FCF-AD8F-B4DD638E207F}"/>
              </a:ext>
            </a:extLst>
          </p:cNvPr>
          <p:cNvSpPr>
            <a:spLocks noGrp="1" noChangeArrowheads="1"/>
          </p:cNvSpPr>
          <p:nvPr>
            <p:ph type="title"/>
          </p:nvPr>
        </p:nvSpPr>
        <p:spPr>
          <a:xfrm>
            <a:off x="871538" y="862013"/>
            <a:ext cx="8162925" cy="762000"/>
          </a:xfrm>
        </p:spPr>
        <p:txBody>
          <a:bodyPr/>
          <a:lstStyle/>
          <a:p>
            <a:r>
              <a:rPr lang="zh-CN" altLang="en-US"/>
              <a:t>第</a:t>
            </a:r>
            <a:r>
              <a:rPr lang="en-US" altLang="zh-CN"/>
              <a:t>I</a:t>
            </a:r>
            <a:r>
              <a:rPr lang="zh-CN" altLang="en-US"/>
              <a:t>类部分响应系统</a:t>
            </a:r>
          </a:p>
        </p:txBody>
      </p:sp>
      <p:sp>
        <p:nvSpPr>
          <p:cNvPr id="8195" name="Rectangle 3">
            <a:extLst>
              <a:ext uri="{FF2B5EF4-FFF2-40B4-BE49-F238E27FC236}">
                <a16:creationId xmlns:a16="http://schemas.microsoft.com/office/drawing/2014/main" id="{4F889A92-2464-4BED-8C05-0E625C7C6ED4}"/>
              </a:ext>
            </a:extLst>
          </p:cNvPr>
          <p:cNvSpPr>
            <a:spLocks noGrp="1" noChangeArrowheads="1"/>
          </p:cNvSpPr>
          <p:nvPr>
            <p:ph type="body" idx="1"/>
          </p:nvPr>
        </p:nvSpPr>
        <p:spPr/>
        <p:txBody>
          <a:bodyPr/>
          <a:lstStyle/>
          <a:p>
            <a:r>
              <a:rPr lang="zh-CN" altLang="en-US" dirty="0"/>
              <a:t>合成后的系统响应函数比理想低通衰减快，因此对定时的要求相应降低。</a:t>
            </a:r>
          </a:p>
          <a:p>
            <a:r>
              <a:rPr lang="zh-CN" altLang="en-US" dirty="0"/>
              <a:t>但此时相邻码元之间具有码间干扰！</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2162711" y="3612703"/>
            <a:ext cx="5707143" cy="2278571"/>
          </a:xfrm>
          <a:prstGeom prst="rect">
            <a:avLst/>
          </a:prstGeom>
        </p:spPr>
      </p:pic>
      <p:pic>
        <p:nvPicPr>
          <p:cNvPr id="4" name="图片 3"/>
          <p:cNvPicPr>
            <a:picLocks noChangeAspect="1"/>
          </p:cNvPicPr>
          <p:nvPr/>
        </p:nvPicPr>
        <p:blipFill>
          <a:blip r:embed="rId3"/>
          <a:stretch>
            <a:fillRect/>
          </a:stretch>
        </p:blipFill>
        <p:spPr>
          <a:xfrm>
            <a:off x="1755522" y="1359791"/>
            <a:ext cx="5892857" cy="1642857"/>
          </a:xfrm>
          <a:prstGeom prst="rect">
            <a:avLst/>
          </a:prstGeom>
        </p:spPr>
      </p:pic>
      <p:sp>
        <p:nvSpPr>
          <p:cNvPr id="2" name="标题 1"/>
          <p:cNvSpPr>
            <a:spLocks noGrp="1"/>
          </p:cNvSpPr>
          <p:nvPr>
            <p:ph type="title"/>
          </p:nvPr>
        </p:nvSpPr>
        <p:spPr>
          <a:xfrm>
            <a:off x="226859" y="365015"/>
            <a:ext cx="7886700" cy="769441"/>
          </a:xfrm>
        </p:spPr>
        <p:txBody>
          <a:bodyPr/>
          <a:lstStyle/>
          <a:p>
            <a:r>
              <a:rPr lang="zh-CN" altLang="en-US" dirty="0"/>
              <a:t>第</a:t>
            </a:r>
            <a:r>
              <a:rPr lang="en-US" altLang="zh-CN" dirty="0"/>
              <a:t>I</a:t>
            </a:r>
            <a:r>
              <a:rPr lang="zh-CN" altLang="en-US" dirty="0"/>
              <a:t>类部分响应系统</a:t>
            </a:r>
          </a:p>
        </p:txBody>
      </p:sp>
      <p:sp>
        <p:nvSpPr>
          <p:cNvPr id="9" name="文本框 8"/>
          <p:cNvSpPr txBox="1"/>
          <p:nvPr/>
        </p:nvSpPr>
        <p:spPr>
          <a:xfrm>
            <a:off x="3619500" y="2857552"/>
            <a:ext cx="1838325" cy="323165"/>
          </a:xfrm>
          <a:prstGeom prst="rect">
            <a:avLst/>
          </a:prstGeom>
          <a:noFill/>
        </p:spPr>
        <p:txBody>
          <a:bodyPr wrap="square" rtlCol="0">
            <a:spAutoFit/>
          </a:bodyPr>
          <a:lstStyle/>
          <a:p>
            <a:r>
              <a:rPr lang="zh-CN" altLang="en-US" sz="1500" dirty="0"/>
              <a:t>双二进制信号形成</a:t>
            </a:r>
          </a:p>
        </p:txBody>
      </p:sp>
      <p:pic>
        <p:nvPicPr>
          <p:cNvPr id="10" name="图片 9"/>
          <p:cNvPicPr>
            <a:picLocks noChangeAspect="1"/>
          </p:cNvPicPr>
          <p:nvPr/>
        </p:nvPicPr>
        <p:blipFill>
          <a:blip r:embed="rId4"/>
          <a:stretch>
            <a:fillRect/>
          </a:stretch>
        </p:blipFill>
        <p:spPr>
          <a:xfrm>
            <a:off x="656645" y="3269847"/>
            <a:ext cx="1628572" cy="685715"/>
          </a:xfrm>
          <a:prstGeom prst="rect">
            <a:avLst/>
          </a:prstGeom>
        </p:spPr>
      </p:pic>
      <p:pic>
        <p:nvPicPr>
          <p:cNvPr id="11" name="图片 10"/>
          <p:cNvPicPr>
            <a:picLocks noChangeAspect="1"/>
          </p:cNvPicPr>
          <p:nvPr/>
        </p:nvPicPr>
        <p:blipFill rotWithShape="1">
          <a:blip r:embed="rId5"/>
          <a:srcRect l="1" r="10193" b="6369"/>
          <a:stretch/>
        </p:blipFill>
        <p:spPr>
          <a:xfrm>
            <a:off x="226859" y="3400697"/>
            <a:ext cx="429786" cy="300958"/>
          </a:xfrm>
          <a:prstGeom prst="rect">
            <a:avLst/>
          </a:prstGeom>
        </p:spPr>
      </p:pic>
      <p:pic>
        <p:nvPicPr>
          <p:cNvPr id="13" name="图片 12"/>
          <p:cNvPicPr>
            <a:picLocks noChangeAspect="1"/>
          </p:cNvPicPr>
          <p:nvPr/>
        </p:nvPicPr>
        <p:blipFill>
          <a:blip r:embed="rId6"/>
          <a:stretch>
            <a:fillRect/>
          </a:stretch>
        </p:blipFill>
        <p:spPr>
          <a:xfrm>
            <a:off x="255536" y="3962705"/>
            <a:ext cx="1614286" cy="421429"/>
          </a:xfrm>
          <a:prstGeom prst="rect">
            <a:avLst/>
          </a:prstGeom>
        </p:spPr>
      </p:pic>
      <p:pic>
        <p:nvPicPr>
          <p:cNvPr id="14" name="图片 13"/>
          <p:cNvPicPr>
            <a:picLocks noChangeAspect="1"/>
          </p:cNvPicPr>
          <p:nvPr/>
        </p:nvPicPr>
        <p:blipFill>
          <a:blip r:embed="rId7"/>
          <a:stretch>
            <a:fillRect/>
          </a:stretch>
        </p:blipFill>
        <p:spPr>
          <a:xfrm>
            <a:off x="2499479" y="3132676"/>
            <a:ext cx="5528571" cy="350000"/>
          </a:xfrm>
          <a:prstGeom prst="rect">
            <a:avLst/>
          </a:prstGeom>
        </p:spPr>
      </p:pic>
      <p:pic>
        <p:nvPicPr>
          <p:cNvPr id="16" name="图片 15"/>
          <p:cNvPicPr>
            <a:picLocks noChangeAspect="1"/>
          </p:cNvPicPr>
          <p:nvPr/>
        </p:nvPicPr>
        <p:blipFill>
          <a:blip r:embed="rId8"/>
          <a:stretch>
            <a:fillRect/>
          </a:stretch>
        </p:blipFill>
        <p:spPr>
          <a:xfrm>
            <a:off x="6348457" y="3612703"/>
            <a:ext cx="1814286" cy="500000"/>
          </a:xfrm>
          <a:prstGeom prst="rect">
            <a:avLst/>
          </a:prstGeom>
        </p:spPr>
      </p:pic>
    </p:spTree>
    <p:extLst>
      <p:ext uri="{BB962C8B-B14F-4D97-AF65-F5344CB8AC3E}">
        <p14:creationId xmlns:p14="http://schemas.microsoft.com/office/powerpoint/2010/main" val="20695805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16155" y="1120296"/>
            <a:ext cx="7371040" cy="948847"/>
          </a:xfrm>
          <a:prstGeom prst="rect">
            <a:avLst/>
          </a:prstGeom>
        </p:spPr>
      </p:pic>
      <p:sp>
        <p:nvSpPr>
          <p:cNvPr id="5" name="文本框 4"/>
          <p:cNvSpPr txBox="1"/>
          <p:nvPr/>
        </p:nvSpPr>
        <p:spPr>
          <a:xfrm>
            <a:off x="460331" y="2163089"/>
            <a:ext cx="3626285" cy="646331"/>
          </a:xfrm>
          <a:prstGeom prst="rect">
            <a:avLst/>
          </a:prstGeom>
          <a:noFill/>
        </p:spPr>
        <p:txBody>
          <a:bodyPr wrap="square" rtlCol="0">
            <a:spAutoFit/>
          </a:bodyPr>
          <a:lstStyle/>
          <a:p>
            <a:r>
              <a:rPr lang="zh-CN" altLang="en-US" sz="1800" dirty="0"/>
              <a:t>上述系统存在误码扩散，增加预编码，改进如下：</a:t>
            </a:r>
          </a:p>
        </p:txBody>
      </p:sp>
      <p:pic>
        <p:nvPicPr>
          <p:cNvPr id="2" name="图片 1"/>
          <p:cNvPicPr>
            <a:picLocks noChangeAspect="1"/>
          </p:cNvPicPr>
          <p:nvPr/>
        </p:nvPicPr>
        <p:blipFill>
          <a:blip r:embed="rId3"/>
          <a:stretch>
            <a:fillRect/>
          </a:stretch>
        </p:blipFill>
        <p:spPr>
          <a:xfrm>
            <a:off x="916156" y="3052888"/>
            <a:ext cx="7862012" cy="1532326"/>
          </a:xfrm>
          <a:prstGeom prst="rect">
            <a:avLst/>
          </a:prstGeom>
        </p:spPr>
      </p:pic>
    </p:spTree>
    <p:extLst>
      <p:ext uri="{BB962C8B-B14F-4D97-AF65-F5344CB8AC3E}">
        <p14:creationId xmlns:p14="http://schemas.microsoft.com/office/powerpoint/2010/main" val="35266377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7566" y="1672345"/>
            <a:ext cx="7886700" cy="3263504"/>
          </a:xfrm>
        </p:spPr>
        <p:txBody>
          <a:bodyPr/>
          <a:lstStyle/>
          <a:p>
            <a:r>
              <a:rPr lang="zh-CN" altLang="en-US" dirty="0"/>
              <a:t>频谱余弦形，原点具有频谱分量，即直流分量，对某些信道会带来信号失真（电容通交流）</a:t>
            </a:r>
            <a:endParaRPr lang="en-US" altLang="zh-CN" dirty="0"/>
          </a:p>
          <a:p>
            <a:endParaRPr lang="en-US" altLang="zh-CN" dirty="0"/>
          </a:p>
          <a:p>
            <a:endParaRPr lang="en-US" altLang="zh-CN" dirty="0"/>
          </a:p>
          <a:p>
            <a:endParaRPr lang="en-US" altLang="zh-CN" dirty="0"/>
          </a:p>
          <a:p>
            <a:endParaRPr lang="en-US" altLang="zh-CN" dirty="0"/>
          </a:p>
          <a:p>
            <a:r>
              <a:rPr lang="zh-CN" altLang="en-US" dirty="0"/>
              <a:t>如果基带信号要经过双边带调制，也要求直流分量越小越好（</a:t>
            </a:r>
            <a:r>
              <a:rPr lang="en-US" altLang="zh-CN" dirty="0"/>
              <a:t>AM</a:t>
            </a:r>
            <a:r>
              <a:rPr lang="zh-CN" altLang="en-US" dirty="0"/>
              <a:t>）</a:t>
            </a:r>
          </a:p>
        </p:txBody>
      </p:sp>
      <p:pic>
        <p:nvPicPr>
          <p:cNvPr id="4" name="图片 3"/>
          <p:cNvPicPr>
            <a:picLocks noChangeAspect="1"/>
          </p:cNvPicPr>
          <p:nvPr/>
        </p:nvPicPr>
        <p:blipFill>
          <a:blip r:embed="rId2"/>
          <a:stretch>
            <a:fillRect/>
          </a:stretch>
        </p:blipFill>
        <p:spPr>
          <a:xfrm>
            <a:off x="3516782" y="3171832"/>
            <a:ext cx="2464548" cy="1822005"/>
          </a:xfrm>
          <a:prstGeom prst="rect">
            <a:avLst/>
          </a:prstGeom>
        </p:spPr>
      </p:pic>
      <p:sp>
        <p:nvSpPr>
          <p:cNvPr id="2" name="标题 1"/>
          <p:cNvSpPr>
            <a:spLocks noGrp="1"/>
          </p:cNvSpPr>
          <p:nvPr>
            <p:ph type="title"/>
          </p:nvPr>
        </p:nvSpPr>
        <p:spPr>
          <a:xfrm>
            <a:off x="178235" y="198120"/>
            <a:ext cx="7886700" cy="1416237"/>
          </a:xfrm>
        </p:spPr>
        <p:txBody>
          <a:bodyPr>
            <a:normAutofit/>
          </a:bodyPr>
          <a:lstStyle/>
          <a:p>
            <a:r>
              <a:rPr lang="zh-CN" altLang="en-US" dirty="0"/>
              <a:t>第</a:t>
            </a:r>
            <a:r>
              <a:rPr lang="en-US" altLang="zh-CN" dirty="0"/>
              <a:t>I</a:t>
            </a:r>
            <a:r>
              <a:rPr lang="zh-CN" altLang="en-US" dirty="0"/>
              <a:t>类部分响应系统的不足：</a:t>
            </a:r>
          </a:p>
        </p:txBody>
      </p:sp>
    </p:spTree>
    <p:extLst>
      <p:ext uri="{BB962C8B-B14F-4D97-AF65-F5344CB8AC3E}">
        <p14:creationId xmlns:p14="http://schemas.microsoft.com/office/powerpoint/2010/main" val="12016710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537" y="193313"/>
            <a:ext cx="8162925" cy="1431925"/>
          </a:xfrm>
        </p:spPr>
        <p:txBody>
          <a:bodyPr>
            <a:normAutofit/>
          </a:bodyPr>
          <a:lstStyle/>
          <a:p>
            <a:r>
              <a:rPr lang="zh-CN" altLang="en-US" sz="4000" dirty="0"/>
              <a:t>改进：延迟</a:t>
            </a:r>
            <a:r>
              <a:rPr lang="en-US" altLang="zh-CN" sz="4000" dirty="0"/>
              <a:t>2T——</a:t>
            </a:r>
            <a:r>
              <a:rPr lang="zh-CN" altLang="en-US" sz="4000" dirty="0"/>
              <a:t>第</a:t>
            </a:r>
            <a:r>
              <a:rPr lang="en-US" altLang="zh-CN" sz="4000" dirty="0"/>
              <a:t>IV</a:t>
            </a:r>
            <a:r>
              <a:rPr lang="zh-CN" altLang="en-US" sz="4000" dirty="0"/>
              <a:t>类部分响应系统</a:t>
            </a:r>
          </a:p>
        </p:txBody>
      </p:sp>
      <p:pic>
        <p:nvPicPr>
          <p:cNvPr id="4" name="图片 3"/>
          <p:cNvPicPr>
            <a:picLocks noChangeAspect="1"/>
          </p:cNvPicPr>
          <p:nvPr/>
        </p:nvPicPr>
        <p:blipFill>
          <a:blip r:embed="rId3"/>
          <a:stretch>
            <a:fillRect/>
          </a:stretch>
        </p:blipFill>
        <p:spPr>
          <a:xfrm>
            <a:off x="1575136" y="1973811"/>
            <a:ext cx="6364286" cy="1375757"/>
          </a:xfrm>
          <a:prstGeom prst="rect">
            <a:avLst/>
          </a:prstGeom>
        </p:spPr>
      </p:pic>
      <p:pic>
        <p:nvPicPr>
          <p:cNvPr id="5" name="图片 4"/>
          <p:cNvPicPr>
            <a:picLocks noChangeAspect="1"/>
          </p:cNvPicPr>
          <p:nvPr/>
        </p:nvPicPr>
        <p:blipFill>
          <a:blip r:embed="rId4"/>
          <a:stretch>
            <a:fillRect/>
          </a:stretch>
        </p:blipFill>
        <p:spPr>
          <a:xfrm>
            <a:off x="2636921" y="3518572"/>
            <a:ext cx="3443369" cy="925205"/>
          </a:xfrm>
          <a:prstGeom prst="rect">
            <a:avLst/>
          </a:prstGeom>
        </p:spPr>
      </p:pic>
      <p:sp>
        <p:nvSpPr>
          <p:cNvPr id="7" name="文本框 6"/>
          <p:cNvSpPr txBox="1"/>
          <p:nvPr/>
        </p:nvSpPr>
        <p:spPr>
          <a:xfrm>
            <a:off x="3080806" y="5047458"/>
            <a:ext cx="760956" cy="369332"/>
          </a:xfrm>
          <a:prstGeom prst="rect">
            <a:avLst/>
          </a:prstGeom>
          <a:noFill/>
        </p:spPr>
        <p:txBody>
          <a:bodyPr wrap="square" rtlCol="0">
            <a:spAutoFit/>
          </a:bodyPr>
          <a:lstStyle/>
          <a:p>
            <a:r>
              <a:rPr lang="en-US" altLang="zh-CN" sz="1800" dirty="0" err="1"/>
              <a:t>Ck</a:t>
            </a:r>
            <a:r>
              <a:rPr lang="en-US" altLang="zh-CN" sz="1800" dirty="0"/>
              <a:t>=</a:t>
            </a:r>
            <a:endParaRPr lang="zh-CN" altLang="en-US" sz="1800" dirty="0"/>
          </a:p>
        </p:txBody>
      </p:sp>
      <p:sp>
        <p:nvSpPr>
          <p:cNvPr id="8" name="左大括号 7"/>
          <p:cNvSpPr/>
          <p:nvPr/>
        </p:nvSpPr>
        <p:spPr>
          <a:xfrm>
            <a:off x="3653871" y="4661741"/>
            <a:ext cx="187891" cy="11278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7200"/>
          </a:p>
        </p:txBody>
      </p:sp>
      <p:pic>
        <p:nvPicPr>
          <p:cNvPr id="10" name="图片 9"/>
          <p:cNvPicPr>
            <a:picLocks noChangeAspect="1"/>
          </p:cNvPicPr>
          <p:nvPr/>
        </p:nvPicPr>
        <p:blipFill>
          <a:blip r:embed="rId5"/>
          <a:stretch>
            <a:fillRect/>
          </a:stretch>
        </p:blipFill>
        <p:spPr>
          <a:xfrm rot="10800000" flipH="1" flipV="1">
            <a:off x="3995039" y="4661741"/>
            <a:ext cx="363567" cy="388617"/>
          </a:xfrm>
          <a:prstGeom prst="rect">
            <a:avLst/>
          </a:prstGeom>
        </p:spPr>
      </p:pic>
      <p:pic>
        <p:nvPicPr>
          <p:cNvPr id="11" name="图片 10"/>
          <p:cNvPicPr>
            <a:picLocks noChangeAspect="1"/>
          </p:cNvPicPr>
          <p:nvPr/>
        </p:nvPicPr>
        <p:blipFill>
          <a:blip r:embed="rId6"/>
          <a:stretch>
            <a:fillRect/>
          </a:stretch>
        </p:blipFill>
        <p:spPr>
          <a:xfrm flipH="1">
            <a:off x="3948598" y="5332516"/>
            <a:ext cx="230834" cy="327017"/>
          </a:xfrm>
          <a:prstGeom prst="rect">
            <a:avLst/>
          </a:prstGeom>
        </p:spPr>
      </p:pic>
      <p:sp>
        <p:nvSpPr>
          <p:cNvPr id="12" name="文本框 11"/>
          <p:cNvSpPr txBox="1"/>
          <p:nvPr/>
        </p:nvSpPr>
        <p:spPr>
          <a:xfrm>
            <a:off x="4659086" y="4470377"/>
            <a:ext cx="920662" cy="923330"/>
          </a:xfrm>
          <a:prstGeom prst="rect">
            <a:avLst/>
          </a:prstGeom>
          <a:noFill/>
        </p:spPr>
        <p:txBody>
          <a:bodyPr wrap="square" rtlCol="0">
            <a:spAutoFit/>
          </a:bodyPr>
          <a:lstStyle/>
          <a:p>
            <a:r>
              <a:rPr lang="en-US" altLang="zh-CN" sz="3300" dirty="0" err="1"/>
              <a:t>a</a:t>
            </a:r>
            <a:r>
              <a:rPr lang="en-US" altLang="zh-CN" sz="2100" dirty="0" err="1"/>
              <a:t>k</a:t>
            </a:r>
            <a:r>
              <a:rPr lang="en-US" altLang="zh-CN" sz="2100" dirty="0"/>
              <a:t>=1</a:t>
            </a:r>
            <a:endParaRPr lang="zh-CN" altLang="en-US" sz="2100" dirty="0"/>
          </a:p>
        </p:txBody>
      </p:sp>
      <p:sp>
        <p:nvSpPr>
          <p:cNvPr id="13" name="文本框 12"/>
          <p:cNvSpPr txBox="1"/>
          <p:nvPr/>
        </p:nvSpPr>
        <p:spPr>
          <a:xfrm>
            <a:off x="4659086" y="5167522"/>
            <a:ext cx="920662" cy="923330"/>
          </a:xfrm>
          <a:prstGeom prst="rect">
            <a:avLst/>
          </a:prstGeom>
          <a:noFill/>
        </p:spPr>
        <p:txBody>
          <a:bodyPr wrap="square" rtlCol="0">
            <a:spAutoFit/>
          </a:bodyPr>
          <a:lstStyle/>
          <a:p>
            <a:r>
              <a:rPr lang="en-US" altLang="zh-CN" sz="3300" dirty="0" err="1"/>
              <a:t>a</a:t>
            </a:r>
            <a:r>
              <a:rPr lang="en-US" altLang="zh-CN" sz="2100" dirty="0" err="1"/>
              <a:t>k</a:t>
            </a:r>
            <a:r>
              <a:rPr lang="en-US" altLang="zh-CN" sz="2100" dirty="0"/>
              <a:t>=0</a:t>
            </a:r>
            <a:endParaRPr lang="zh-CN" altLang="en-US" sz="2100" dirty="0"/>
          </a:p>
        </p:txBody>
      </p:sp>
    </p:spTree>
    <p:extLst>
      <p:ext uri="{BB962C8B-B14F-4D97-AF65-F5344CB8AC3E}">
        <p14:creationId xmlns:p14="http://schemas.microsoft.com/office/powerpoint/2010/main" val="15669196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130631" y="1073142"/>
            <a:ext cx="3835061" cy="2779912"/>
          </a:xfrm>
          <a:prstGeom prst="rect">
            <a:avLst/>
          </a:prstGeom>
        </p:spPr>
      </p:pic>
      <p:pic>
        <p:nvPicPr>
          <p:cNvPr id="3" name="图片 2"/>
          <p:cNvPicPr>
            <a:picLocks noChangeAspect="1"/>
          </p:cNvPicPr>
          <p:nvPr/>
        </p:nvPicPr>
        <p:blipFill>
          <a:blip r:embed="rId3"/>
          <a:stretch>
            <a:fillRect/>
          </a:stretch>
        </p:blipFill>
        <p:spPr>
          <a:xfrm>
            <a:off x="0" y="683078"/>
            <a:ext cx="5130632" cy="5540828"/>
          </a:xfrm>
          <a:prstGeom prst="rect">
            <a:avLst/>
          </a:prstGeom>
        </p:spPr>
      </p:pic>
      <p:pic>
        <p:nvPicPr>
          <p:cNvPr id="4" name="图片 3"/>
          <p:cNvPicPr>
            <a:picLocks noChangeAspect="1"/>
          </p:cNvPicPr>
          <p:nvPr/>
        </p:nvPicPr>
        <p:blipFill>
          <a:blip r:embed="rId4"/>
          <a:stretch>
            <a:fillRect/>
          </a:stretch>
        </p:blipFill>
        <p:spPr>
          <a:xfrm>
            <a:off x="5848803" y="4288480"/>
            <a:ext cx="1814286" cy="500000"/>
          </a:xfrm>
          <a:prstGeom prst="rect">
            <a:avLst/>
          </a:prstGeom>
        </p:spPr>
      </p:pic>
    </p:spTree>
    <p:extLst>
      <p:ext uri="{BB962C8B-B14F-4D97-AF65-F5344CB8AC3E}">
        <p14:creationId xmlns:p14="http://schemas.microsoft.com/office/powerpoint/2010/main" val="32244986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06959" y="1972002"/>
            <a:ext cx="4092857" cy="2285714"/>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3373" t="41270" r="4245" b="47513"/>
          <a:stretch/>
        </p:blipFill>
        <p:spPr>
          <a:xfrm>
            <a:off x="0" y="938291"/>
            <a:ext cx="9199631" cy="837768"/>
          </a:xfrm>
          <a:prstGeom prst="rect">
            <a:avLst/>
          </a:prstGeom>
        </p:spPr>
      </p:pic>
      <p:pic>
        <p:nvPicPr>
          <p:cNvPr id="6" name="图片 5"/>
          <p:cNvPicPr>
            <a:picLocks noChangeAspect="1"/>
          </p:cNvPicPr>
          <p:nvPr/>
        </p:nvPicPr>
        <p:blipFill>
          <a:blip r:embed="rId4"/>
          <a:stretch>
            <a:fillRect/>
          </a:stretch>
        </p:blipFill>
        <p:spPr>
          <a:xfrm>
            <a:off x="6318879" y="2060023"/>
            <a:ext cx="1614286" cy="421429"/>
          </a:xfrm>
          <a:prstGeom prst="rect">
            <a:avLst/>
          </a:prstGeom>
        </p:spPr>
      </p:pic>
      <p:sp>
        <p:nvSpPr>
          <p:cNvPr id="16" name="文本框 15"/>
          <p:cNvSpPr txBox="1"/>
          <p:nvPr/>
        </p:nvSpPr>
        <p:spPr>
          <a:xfrm>
            <a:off x="3404373" y="4394842"/>
            <a:ext cx="1134972" cy="415498"/>
          </a:xfrm>
          <a:prstGeom prst="rect">
            <a:avLst/>
          </a:prstGeom>
          <a:noFill/>
        </p:spPr>
        <p:txBody>
          <a:bodyPr wrap="square" rtlCol="0">
            <a:spAutoFit/>
          </a:bodyPr>
          <a:lstStyle/>
          <a:p>
            <a:r>
              <a:rPr lang="en-US" altLang="zh-CN" sz="2100" dirty="0"/>
              <a:t>h(</a:t>
            </a:r>
            <a:r>
              <a:rPr lang="en-US" altLang="zh-CN" sz="2100" dirty="0" err="1"/>
              <a:t>iT</a:t>
            </a:r>
            <a:r>
              <a:rPr lang="en-US" altLang="zh-CN" sz="2100" dirty="0"/>
              <a:t>)=</a:t>
            </a:r>
            <a:endParaRPr lang="zh-CN" altLang="en-US" sz="2100" dirty="0"/>
          </a:p>
        </p:txBody>
      </p:sp>
      <p:sp>
        <p:nvSpPr>
          <p:cNvPr id="17" name="左大括号 16"/>
          <p:cNvSpPr/>
          <p:nvPr/>
        </p:nvSpPr>
        <p:spPr>
          <a:xfrm>
            <a:off x="4539344" y="3883478"/>
            <a:ext cx="174171" cy="141514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7200"/>
          </a:p>
        </p:txBody>
      </p:sp>
      <p:pic>
        <p:nvPicPr>
          <p:cNvPr id="18" name="图片 17"/>
          <p:cNvPicPr>
            <a:picLocks noChangeAspect="1"/>
          </p:cNvPicPr>
          <p:nvPr/>
        </p:nvPicPr>
        <p:blipFill>
          <a:blip r:embed="rId5"/>
          <a:stretch>
            <a:fillRect/>
          </a:stretch>
        </p:blipFill>
        <p:spPr>
          <a:xfrm>
            <a:off x="4816429" y="3957143"/>
            <a:ext cx="164286" cy="250000"/>
          </a:xfrm>
          <a:prstGeom prst="rect">
            <a:avLst/>
          </a:prstGeom>
        </p:spPr>
      </p:pic>
      <p:pic>
        <p:nvPicPr>
          <p:cNvPr id="19" name="图片 18"/>
          <p:cNvPicPr>
            <a:picLocks noChangeAspect="1"/>
          </p:cNvPicPr>
          <p:nvPr/>
        </p:nvPicPr>
        <p:blipFill>
          <a:blip r:embed="rId6"/>
          <a:stretch>
            <a:fillRect/>
          </a:stretch>
        </p:blipFill>
        <p:spPr>
          <a:xfrm>
            <a:off x="4812858" y="4480336"/>
            <a:ext cx="171428" cy="221429"/>
          </a:xfrm>
          <a:prstGeom prst="rect">
            <a:avLst/>
          </a:prstGeom>
        </p:spPr>
      </p:pic>
      <p:pic>
        <p:nvPicPr>
          <p:cNvPr id="20" name="图片 19"/>
          <p:cNvPicPr>
            <a:picLocks noChangeAspect="1"/>
          </p:cNvPicPr>
          <p:nvPr/>
        </p:nvPicPr>
        <p:blipFill>
          <a:blip r:embed="rId7"/>
          <a:stretch>
            <a:fillRect/>
          </a:stretch>
        </p:blipFill>
        <p:spPr>
          <a:xfrm>
            <a:off x="4745000" y="4931583"/>
            <a:ext cx="307143" cy="278572"/>
          </a:xfrm>
          <a:prstGeom prst="rect">
            <a:avLst/>
          </a:prstGeom>
        </p:spPr>
      </p:pic>
      <p:pic>
        <p:nvPicPr>
          <p:cNvPr id="21" name="图片 20"/>
          <p:cNvPicPr>
            <a:picLocks noChangeAspect="1"/>
          </p:cNvPicPr>
          <p:nvPr/>
        </p:nvPicPr>
        <p:blipFill>
          <a:blip r:embed="rId8"/>
          <a:stretch>
            <a:fillRect/>
          </a:stretch>
        </p:blipFill>
        <p:spPr>
          <a:xfrm>
            <a:off x="5508171" y="3928571"/>
            <a:ext cx="457143" cy="307143"/>
          </a:xfrm>
          <a:prstGeom prst="rect">
            <a:avLst/>
          </a:prstGeom>
        </p:spPr>
      </p:pic>
      <p:pic>
        <p:nvPicPr>
          <p:cNvPr id="22" name="图片 21"/>
          <p:cNvPicPr>
            <a:picLocks noChangeAspect="1"/>
          </p:cNvPicPr>
          <p:nvPr/>
        </p:nvPicPr>
        <p:blipFill>
          <a:blip r:embed="rId9"/>
          <a:stretch>
            <a:fillRect/>
          </a:stretch>
        </p:blipFill>
        <p:spPr>
          <a:xfrm>
            <a:off x="5479600" y="4931584"/>
            <a:ext cx="485714" cy="342857"/>
          </a:xfrm>
          <a:prstGeom prst="rect">
            <a:avLst/>
          </a:prstGeom>
        </p:spPr>
      </p:pic>
      <p:pic>
        <p:nvPicPr>
          <p:cNvPr id="23" name="图片 22"/>
          <p:cNvPicPr>
            <a:picLocks noChangeAspect="1"/>
          </p:cNvPicPr>
          <p:nvPr/>
        </p:nvPicPr>
        <p:blipFill>
          <a:blip r:embed="rId10"/>
          <a:stretch>
            <a:fillRect/>
          </a:stretch>
        </p:blipFill>
        <p:spPr>
          <a:xfrm>
            <a:off x="5442975" y="4416727"/>
            <a:ext cx="587535" cy="348647"/>
          </a:xfrm>
          <a:prstGeom prst="rect">
            <a:avLst/>
          </a:prstGeom>
        </p:spPr>
      </p:pic>
      <p:sp>
        <p:nvSpPr>
          <p:cNvPr id="24" name="文本框 23"/>
          <p:cNvSpPr txBox="1"/>
          <p:nvPr/>
        </p:nvSpPr>
        <p:spPr>
          <a:xfrm>
            <a:off x="6392771" y="3918856"/>
            <a:ext cx="2383971" cy="1200329"/>
          </a:xfrm>
          <a:prstGeom prst="rect">
            <a:avLst/>
          </a:prstGeom>
          <a:noFill/>
        </p:spPr>
        <p:txBody>
          <a:bodyPr wrap="square" rtlCol="0">
            <a:spAutoFit/>
          </a:bodyPr>
          <a:lstStyle/>
          <a:p>
            <a:r>
              <a:rPr lang="zh-CN" altLang="en-US" sz="1800" dirty="0"/>
              <a:t>和第</a:t>
            </a:r>
            <a:r>
              <a:rPr lang="en-US" altLang="zh-CN" sz="1800" dirty="0"/>
              <a:t>I</a:t>
            </a:r>
            <a:r>
              <a:rPr lang="zh-CN" altLang="en-US" sz="1800" dirty="0"/>
              <a:t>类部分响应一样，只有一个固定干扰（</a:t>
            </a:r>
            <a:r>
              <a:rPr lang="en-US" altLang="zh-CN" sz="1800" dirty="0" err="1"/>
              <a:t>i</a:t>
            </a:r>
            <a:r>
              <a:rPr lang="en-US" altLang="zh-CN" sz="1800" dirty="0"/>
              <a:t>=2</a:t>
            </a:r>
            <a:r>
              <a:rPr lang="zh-CN" altLang="en-US" sz="1800" dirty="0"/>
              <a:t>时），可在接收端消除。</a:t>
            </a:r>
          </a:p>
        </p:txBody>
      </p:sp>
    </p:spTree>
    <p:extLst>
      <p:ext uri="{BB962C8B-B14F-4D97-AF65-F5344CB8AC3E}">
        <p14:creationId xmlns:p14="http://schemas.microsoft.com/office/powerpoint/2010/main" val="38450577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5DE90F0-CD2A-4D33-9350-4CB8CBF89169}"/>
              </a:ext>
            </a:extLst>
          </p:cNvPr>
          <p:cNvSpPr>
            <a:spLocks noGrp="1" noChangeArrowheads="1"/>
          </p:cNvSpPr>
          <p:nvPr>
            <p:ph type="title"/>
          </p:nvPr>
        </p:nvSpPr>
        <p:spPr>
          <a:xfrm>
            <a:off x="871538" y="862013"/>
            <a:ext cx="8162925" cy="762000"/>
          </a:xfrm>
        </p:spPr>
        <p:txBody>
          <a:bodyPr/>
          <a:lstStyle/>
          <a:p>
            <a:r>
              <a:rPr lang="zh-CN" altLang="en-US"/>
              <a:t>第</a:t>
            </a:r>
            <a:r>
              <a:rPr lang="en-US" altLang="zh-CN"/>
              <a:t>IV</a:t>
            </a:r>
            <a:r>
              <a:rPr lang="zh-CN" altLang="en-US"/>
              <a:t>类部分响应系统</a:t>
            </a:r>
          </a:p>
        </p:txBody>
      </p:sp>
      <p:sp>
        <p:nvSpPr>
          <p:cNvPr id="16387" name="Rectangle 3">
            <a:extLst>
              <a:ext uri="{FF2B5EF4-FFF2-40B4-BE49-F238E27FC236}">
                <a16:creationId xmlns:a16="http://schemas.microsoft.com/office/drawing/2014/main" id="{460ECE7C-D363-4A0E-9EC7-D95C160BE285}"/>
              </a:ext>
            </a:extLst>
          </p:cNvPr>
          <p:cNvSpPr>
            <a:spLocks noGrp="1" noChangeArrowheads="1"/>
          </p:cNvSpPr>
          <p:nvPr>
            <p:ph type="body" idx="1"/>
          </p:nvPr>
        </p:nvSpPr>
        <p:spPr/>
        <p:txBody>
          <a:bodyPr/>
          <a:lstStyle/>
          <a:p>
            <a:r>
              <a:rPr lang="en-US" altLang="zh-CN"/>
              <a:t>G(t)=h(t)-h(t-2Ts)</a:t>
            </a:r>
          </a:p>
        </p:txBody>
      </p:sp>
      <p:pic>
        <p:nvPicPr>
          <p:cNvPr id="16388" name="Picture 4">
            <a:extLst>
              <a:ext uri="{FF2B5EF4-FFF2-40B4-BE49-F238E27FC236}">
                <a16:creationId xmlns:a16="http://schemas.microsoft.com/office/drawing/2014/main" id="{AD30A76B-869B-4D5B-991E-A30F32656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B648A7C-C3BE-4E9F-B9EC-AD2ADAC963F8}"/>
              </a:ext>
            </a:extLst>
          </p:cNvPr>
          <p:cNvSpPr>
            <a:spLocks noGrp="1" noChangeArrowheads="1"/>
          </p:cNvSpPr>
          <p:nvPr>
            <p:ph type="title"/>
          </p:nvPr>
        </p:nvSpPr>
        <p:spPr>
          <a:xfrm>
            <a:off x="871538" y="862013"/>
            <a:ext cx="8162925" cy="762000"/>
          </a:xfrm>
        </p:spPr>
        <p:txBody>
          <a:bodyPr/>
          <a:lstStyle/>
          <a:p>
            <a:r>
              <a:rPr lang="zh-CN" altLang="en-US"/>
              <a:t>第</a:t>
            </a:r>
            <a:r>
              <a:rPr lang="en-US" altLang="zh-CN"/>
              <a:t>IV</a:t>
            </a:r>
            <a:r>
              <a:rPr lang="zh-CN" altLang="en-US"/>
              <a:t>类部分响应系统</a:t>
            </a:r>
          </a:p>
        </p:txBody>
      </p:sp>
      <p:sp>
        <p:nvSpPr>
          <p:cNvPr id="17411" name="Rectangle 3">
            <a:extLst>
              <a:ext uri="{FF2B5EF4-FFF2-40B4-BE49-F238E27FC236}">
                <a16:creationId xmlns:a16="http://schemas.microsoft.com/office/drawing/2014/main" id="{7CFDDF5B-896A-4A93-B0A2-45C8D4EAEDEF}"/>
              </a:ext>
            </a:extLst>
          </p:cNvPr>
          <p:cNvSpPr>
            <a:spLocks noGrp="1" noChangeArrowheads="1"/>
          </p:cNvSpPr>
          <p:nvPr>
            <p:ph type="body" idx="1"/>
          </p:nvPr>
        </p:nvSpPr>
        <p:spPr/>
        <p:txBody>
          <a:bodyPr/>
          <a:lstStyle/>
          <a:p>
            <a:r>
              <a:rPr lang="zh-CN" altLang="en-US"/>
              <a:t>优点是：</a:t>
            </a:r>
            <a:r>
              <a:rPr lang="en-US" altLang="zh-CN"/>
              <a:t>f=0</a:t>
            </a:r>
            <a:r>
              <a:rPr lang="zh-CN" altLang="en-US"/>
              <a:t>时的频谱为</a:t>
            </a:r>
            <a:r>
              <a:rPr lang="en-US" altLang="zh-CN"/>
              <a:t>0</a:t>
            </a:r>
            <a:r>
              <a:rPr lang="zh-CN" altLang="en-US"/>
              <a:t>。</a:t>
            </a:r>
          </a:p>
          <a:p>
            <a:r>
              <a:rPr lang="zh-CN" altLang="en-US"/>
              <a:t>系统实现</a:t>
            </a:r>
          </a:p>
          <a:p>
            <a:pPr lvl="1"/>
            <a:r>
              <a:rPr lang="zh-CN" altLang="en-US"/>
              <a:t>类似于第</a:t>
            </a:r>
            <a:r>
              <a:rPr lang="en-US" altLang="zh-CN"/>
              <a:t>I</a:t>
            </a:r>
            <a:r>
              <a:rPr lang="zh-CN" altLang="en-US"/>
              <a:t>类部分响应系统</a:t>
            </a:r>
          </a:p>
          <a:p>
            <a:pPr lvl="1"/>
            <a:r>
              <a:rPr lang="zh-CN" altLang="en-US"/>
              <a:t>也存在差错传播，也需要预编码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zh-CN" altLang="en-US" dirty="0"/>
              <a:t>二元码</a:t>
            </a:r>
          </a:p>
        </p:txBody>
      </p:sp>
      <p:sp>
        <p:nvSpPr>
          <p:cNvPr id="166915" name="Rectangle 3"/>
          <p:cNvSpPr>
            <a:spLocks noGrp="1" noChangeArrowheads="1"/>
          </p:cNvSpPr>
          <p:nvPr>
            <p:ph type="body" sz="half" idx="1"/>
          </p:nvPr>
        </p:nvSpPr>
        <p:spPr bwMode="auto">
          <a:xfrm>
            <a:off x="533400" y="1981200"/>
            <a:ext cx="396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ltLang="zh-CN" sz="3600"/>
              <a:t> NRZ   RZ  </a:t>
            </a:r>
          </a:p>
          <a:p>
            <a:r>
              <a:rPr lang="zh-CN" altLang="en-US" sz="3600"/>
              <a:t> 单极性  双极性</a:t>
            </a:r>
            <a:endParaRPr lang="en-US" altLang="zh-CN" sz="3600"/>
          </a:p>
          <a:p>
            <a:r>
              <a:rPr lang="zh-CN" altLang="en-US" sz="3600"/>
              <a:t> 差分码</a:t>
            </a:r>
          </a:p>
        </p:txBody>
      </p:sp>
      <p:sp>
        <p:nvSpPr>
          <p:cNvPr id="166916" name="Rectangle 4"/>
          <p:cNvSpPr>
            <a:spLocks noGrp="1" noChangeArrowheads="1"/>
          </p:cNvSpPr>
          <p:nvPr>
            <p:ph type="body" sz="half" idx="2"/>
          </p:nvPr>
        </p:nvSpPr>
        <p:spPr bwMode="auto">
          <a:xfrm>
            <a:off x="4648200" y="1981200"/>
            <a:ext cx="38100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sz="3600"/>
              <a:t> 数字分相码 </a:t>
            </a:r>
          </a:p>
          <a:p>
            <a:r>
              <a:rPr lang="zh-CN" altLang="en-US" sz="3600"/>
              <a:t> 传号反转码</a:t>
            </a:r>
            <a:r>
              <a:rPr lang="zh-CN" altLang="en-US" sz="2800"/>
              <a:t>（</a:t>
            </a:r>
            <a:r>
              <a:rPr lang="en-US" altLang="zh-CN" sz="2800"/>
              <a:t>CMI</a:t>
            </a:r>
            <a:r>
              <a:rPr lang="zh-CN" altLang="en-US" sz="2800"/>
              <a:t>码，1</a:t>
            </a:r>
            <a:r>
              <a:rPr lang="en-US" altLang="zh-CN" sz="2800"/>
              <a:t>B2B</a:t>
            </a:r>
            <a:r>
              <a:rPr lang="zh-CN" altLang="en-US" sz="2800"/>
              <a:t>码）</a:t>
            </a:r>
            <a:endParaRPr lang="zh-CN" altLang="en-US" sz="3600"/>
          </a:p>
          <a:p>
            <a:r>
              <a:rPr lang="zh-CN" altLang="en-US" sz="3600"/>
              <a:t> 5</a:t>
            </a:r>
            <a:r>
              <a:rPr lang="en-US" altLang="zh-CN" sz="3600"/>
              <a:t>B6B</a:t>
            </a:r>
            <a:r>
              <a:rPr lang="zh-CN" altLang="en-US" sz="3600"/>
              <a:t>码</a:t>
            </a:r>
          </a:p>
          <a:p>
            <a:endParaRPr lang="zh-CN" altLang="en-US" sz="3600"/>
          </a:p>
        </p:txBody>
      </p:sp>
    </p:spTree>
    <p:extLst>
      <p:ext uri="{BB962C8B-B14F-4D97-AF65-F5344CB8AC3E}">
        <p14:creationId xmlns:p14="http://schemas.microsoft.com/office/powerpoint/2010/main" val="2724202620"/>
      </p:ext>
    </p:extLst>
  </p:cSld>
  <p:clrMapOvr>
    <a:masterClrMapping/>
  </p:clrMapOvr>
  <p:transition advTm="12468"/>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6972" t="8113" r="5665" b="11755"/>
          <a:stretch/>
        </p:blipFill>
        <p:spPr>
          <a:xfrm>
            <a:off x="0" y="732064"/>
            <a:ext cx="9002486" cy="5268686"/>
          </a:xfrm>
        </p:spPr>
      </p:pic>
    </p:spTree>
    <p:extLst>
      <p:ext uri="{BB962C8B-B14F-4D97-AF65-F5344CB8AC3E}">
        <p14:creationId xmlns:p14="http://schemas.microsoft.com/office/powerpoint/2010/main" val="1131498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609600"/>
            <a:ext cx="8001000" cy="1143000"/>
          </a:xfrm>
        </p:spPr>
        <p:txBody>
          <a:bodyPr/>
          <a:lstStyle/>
          <a:p>
            <a:r>
              <a:rPr lang="zh-CN" altLang="en-US" dirty="0"/>
              <a:t>二元码—</a:t>
            </a:r>
            <a:r>
              <a:rPr lang="en-US" altLang="zh-CN" dirty="0"/>
              <a:t>RZ</a:t>
            </a:r>
            <a:r>
              <a:rPr lang="zh-CN" altLang="en-US" dirty="0"/>
              <a:t>码与</a:t>
            </a:r>
            <a:r>
              <a:rPr lang="en-US" altLang="zh-CN" dirty="0"/>
              <a:t>NRZ</a:t>
            </a:r>
            <a:r>
              <a:rPr lang="zh-CN" altLang="en-US" dirty="0"/>
              <a:t>码</a:t>
            </a:r>
          </a:p>
        </p:txBody>
      </p:sp>
      <p:sp>
        <p:nvSpPr>
          <p:cNvPr id="80899"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a:t>归零码（</a:t>
            </a:r>
            <a:r>
              <a:rPr lang="en-US" altLang="zh-CN"/>
              <a:t>RZ</a:t>
            </a:r>
            <a:r>
              <a:rPr lang="zh-CN" altLang="en-US"/>
              <a:t>码）</a:t>
            </a:r>
          </a:p>
          <a:p>
            <a:pPr lvl="1"/>
            <a:r>
              <a:rPr lang="en-US" altLang="zh-CN"/>
              <a:t>Return Zero code </a:t>
            </a:r>
            <a:r>
              <a:rPr lang="zh-CN" altLang="en-US"/>
              <a:t>在整个码元期间高电平只维持一段时间，其余时间返回零电平。</a:t>
            </a:r>
          </a:p>
          <a:p>
            <a:endParaRPr lang="zh-CN" altLang="en-US"/>
          </a:p>
          <a:p>
            <a:r>
              <a:rPr lang="zh-CN" altLang="en-US"/>
              <a:t>非归零码（</a:t>
            </a:r>
            <a:r>
              <a:rPr lang="en-US" altLang="zh-CN"/>
              <a:t>NRZ</a:t>
            </a:r>
            <a:r>
              <a:rPr lang="zh-CN" altLang="en-US"/>
              <a:t>码）</a:t>
            </a:r>
          </a:p>
          <a:p>
            <a:pPr lvl="1"/>
            <a:r>
              <a:rPr lang="en-US" altLang="zh-CN"/>
              <a:t>Not Return Zero code</a:t>
            </a:r>
            <a:r>
              <a:rPr lang="zh-CN" altLang="en-US"/>
              <a:t>在整个码元期间电平保持不变。</a:t>
            </a:r>
          </a:p>
        </p:txBody>
      </p:sp>
    </p:spTree>
    <p:extLst>
      <p:ext uri="{BB962C8B-B14F-4D97-AF65-F5344CB8AC3E}">
        <p14:creationId xmlns:p14="http://schemas.microsoft.com/office/powerpoint/2010/main" val="2883573972"/>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wipe(left)">
                                      <p:cBhvr>
                                        <p:cTn id="7" dur="500"/>
                                        <p:tgtEl>
                                          <p:spTgt spid="8089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0899">
                                            <p:txEl>
                                              <p:pRg st="1" end="1"/>
                                            </p:txEl>
                                          </p:spTgt>
                                        </p:tgtEl>
                                        <p:attrNameLst>
                                          <p:attrName>style.visibility</p:attrName>
                                        </p:attrNameLst>
                                      </p:cBhvr>
                                      <p:to>
                                        <p:strVal val="visible"/>
                                      </p:to>
                                    </p:set>
                                    <p:animEffect transition="in" filter="wipe(left)">
                                      <p:cBhvr>
                                        <p:cTn id="10" dur="500"/>
                                        <p:tgtEl>
                                          <p:spTgt spid="8089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0899">
                                            <p:txEl>
                                              <p:pRg st="3" end="3"/>
                                            </p:txEl>
                                          </p:spTgt>
                                        </p:tgtEl>
                                        <p:attrNameLst>
                                          <p:attrName>style.visibility</p:attrName>
                                        </p:attrNameLst>
                                      </p:cBhvr>
                                      <p:to>
                                        <p:strVal val="visible"/>
                                      </p:to>
                                    </p:set>
                                    <p:animEffect transition="in" filter="wipe(left)">
                                      <p:cBhvr>
                                        <p:cTn id="15" dur="500"/>
                                        <p:tgtEl>
                                          <p:spTgt spid="80899">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0899">
                                            <p:txEl>
                                              <p:pRg st="4" end="4"/>
                                            </p:txEl>
                                          </p:spTgt>
                                        </p:tgtEl>
                                        <p:attrNameLst>
                                          <p:attrName>style.visibility</p:attrName>
                                        </p:attrNameLst>
                                      </p:cBhvr>
                                      <p:to>
                                        <p:strVal val="visible"/>
                                      </p:to>
                                    </p:set>
                                    <p:animEffect transition="in" filter="wipe(left)">
                                      <p:cBhvr>
                                        <p:cTn id="18" dur="500"/>
                                        <p:tgtEl>
                                          <p:spTgt spid="808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609600"/>
            <a:ext cx="8229600" cy="1143000"/>
          </a:xfrm>
        </p:spPr>
        <p:txBody>
          <a:bodyPr/>
          <a:lstStyle/>
          <a:p>
            <a:r>
              <a:rPr lang="zh-CN" altLang="en-US" dirty="0"/>
              <a:t>二元码—单极性与双极性</a:t>
            </a:r>
          </a:p>
        </p:txBody>
      </p:sp>
      <p:sp>
        <p:nvSpPr>
          <p:cNvPr id="81923"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dirty="0"/>
              <a:t>单极性码</a:t>
            </a:r>
          </a:p>
          <a:p>
            <a:pPr lvl="1"/>
            <a:r>
              <a:rPr lang="zh-CN" altLang="en-US" dirty="0"/>
              <a:t>用一种电平以及零电平分别表示“1”和“0”码。</a:t>
            </a:r>
          </a:p>
          <a:p>
            <a:r>
              <a:rPr lang="zh-CN" altLang="en-US" dirty="0"/>
              <a:t>双极性码</a:t>
            </a:r>
          </a:p>
          <a:p>
            <a:pPr lvl="1"/>
            <a:r>
              <a:rPr lang="zh-CN" altLang="en-US" dirty="0"/>
              <a:t>用正－负电平分别表示“1”和“0”码。</a:t>
            </a:r>
          </a:p>
          <a:p>
            <a:pPr lvl="1"/>
            <a:r>
              <a:rPr lang="zh-CN" altLang="en-US" dirty="0"/>
              <a:t>双极性归零码具有三个电平，因此归入三元码讨论。</a:t>
            </a:r>
          </a:p>
        </p:txBody>
      </p:sp>
    </p:spTree>
    <p:extLst>
      <p:ext uri="{BB962C8B-B14F-4D97-AF65-F5344CB8AC3E}">
        <p14:creationId xmlns:p14="http://schemas.microsoft.com/office/powerpoint/2010/main" val="2853562138"/>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wipe(left)">
                                      <p:cBhvr>
                                        <p:cTn id="7" dur="500"/>
                                        <p:tgtEl>
                                          <p:spTgt spid="8192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1923">
                                            <p:txEl>
                                              <p:pRg st="1" end="1"/>
                                            </p:txEl>
                                          </p:spTgt>
                                        </p:tgtEl>
                                        <p:attrNameLst>
                                          <p:attrName>style.visibility</p:attrName>
                                        </p:attrNameLst>
                                      </p:cBhvr>
                                      <p:to>
                                        <p:strVal val="visible"/>
                                      </p:to>
                                    </p:set>
                                    <p:animEffect transition="in" filter="wipe(left)">
                                      <p:cBhvr>
                                        <p:cTn id="10" dur="500"/>
                                        <p:tgtEl>
                                          <p:spTgt spid="819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animEffect transition="in" filter="wipe(left)">
                                      <p:cBhvr>
                                        <p:cTn id="15" dur="500"/>
                                        <p:tgtEl>
                                          <p:spTgt spid="8192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1923">
                                            <p:txEl>
                                              <p:pRg st="3" end="3"/>
                                            </p:txEl>
                                          </p:spTgt>
                                        </p:tgtEl>
                                        <p:attrNameLst>
                                          <p:attrName>style.visibility</p:attrName>
                                        </p:attrNameLst>
                                      </p:cBhvr>
                                      <p:to>
                                        <p:strVal val="visible"/>
                                      </p:to>
                                    </p:set>
                                    <p:animEffect transition="in" filter="wipe(left)">
                                      <p:cBhvr>
                                        <p:cTn id="18" dur="500"/>
                                        <p:tgtEl>
                                          <p:spTgt spid="8192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1923">
                                            <p:txEl>
                                              <p:pRg st="4" end="4"/>
                                            </p:txEl>
                                          </p:spTgt>
                                        </p:tgtEl>
                                        <p:attrNameLst>
                                          <p:attrName>style.visibility</p:attrName>
                                        </p:attrNameLst>
                                      </p:cBhvr>
                                      <p:to>
                                        <p:strVal val="visible"/>
                                      </p:to>
                                    </p:set>
                                    <p:animEffect transition="in" filter="wipe(left)">
                                      <p:cBhvr>
                                        <p:cTn id="21" dur="500"/>
                                        <p:tgtEl>
                                          <p:spTgt spid="819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zh-CN" altLang="en-US" dirty="0"/>
              <a:t>二元码</a:t>
            </a:r>
          </a:p>
        </p:txBody>
      </p:sp>
      <p:sp>
        <p:nvSpPr>
          <p:cNvPr id="82947"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a:lnSpc>
                <a:spcPct val="90000"/>
              </a:lnSpc>
            </a:pPr>
            <a:r>
              <a:rPr lang="zh-CN" altLang="en-US" sz="2800"/>
              <a:t>单极性</a:t>
            </a:r>
            <a:r>
              <a:rPr lang="en-US" altLang="zh-CN" sz="2800"/>
              <a:t>RZ/NRZ</a:t>
            </a:r>
            <a:r>
              <a:rPr lang="zh-CN" altLang="en-US" sz="2800"/>
              <a:t>码，双极性</a:t>
            </a:r>
            <a:r>
              <a:rPr lang="en-US" altLang="zh-CN" sz="2800"/>
              <a:t>NRZ</a:t>
            </a:r>
            <a:r>
              <a:rPr lang="zh-CN" altLang="en-US" sz="2800"/>
              <a:t>码的特点</a:t>
            </a:r>
          </a:p>
          <a:p>
            <a:pPr lvl="1">
              <a:lnSpc>
                <a:spcPct val="90000"/>
              </a:lnSpc>
            </a:pPr>
            <a:endParaRPr lang="zh-CN" altLang="en-US" sz="2400"/>
          </a:p>
          <a:p>
            <a:pPr lvl="1">
              <a:lnSpc>
                <a:spcPct val="90000"/>
              </a:lnSpc>
            </a:pPr>
            <a:r>
              <a:rPr lang="zh-CN" altLang="en-US" sz="2400"/>
              <a:t>具有丰富的低频分量和直流分量。不能用于采用交流耦合的信道传输。</a:t>
            </a:r>
          </a:p>
          <a:p>
            <a:pPr lvl="1">
              <a:lnSpc>
                <a:spcPct val="90000"/>
              </a:lnSpc>
            </a:pPr>
            <a:endParaRPr lang="zh-CN" altLang="en-US" sz="2400"/>
          </a:p>
          <a:p>
            <a:pPr lvl="1">
              <a:lnSpc>
                <a:spcPct val="90000"/>
              </a:lnSpc>
            </a:pPr>
            <a:r>
              <a:rPr lang="zh-CN" altLang="en-US" sz="2400"/>
              <a:t>如果出现长“1”或“0”序列，没有跳变，不利于接收端时钟信号的提取。</a:t>
            </a:r>
          </a:p>
          <a:p>
            <a:pPr lvl="1">
              <a:lnSpc>
                <a:spcPct val="90000"/>
              </a:lnSpc>
            </a:pPr>
            <a:endParaRPr lang="zh-CN" altLang="en-US" sz="2400"/>
          </a:p>
          <a:p>
            <a:pPr lvl="1">
              <a:lnSpc>
                <a:spcPct val="90000"/>
              </a:lnSpc>
            </a:pPr>
            <a:r>
              <a:rPr lang="zh-CN" altLang="en-US" sz="2400"/>
              <a:t>不具有检测错误的能力，相邻码之间不存在相关制约的关系。</a:t>
            </a:r>
          </a:p>
        </p:txBody>
      </p:sp>
    </p:spTree>
    <p:extLst>
      <p:ext uri="{BB962C8B-B14F-4D97-AF65-F5344CB8AC3E}">
        <p14:creationId xmlns:p14="http://schemas.microsoft.com/office/powerpoint/2010/main" val="601318343"/>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wipe(left)">
                                      <p:cBhvr>
                                        <p:cTn id="7" dur="500"/>
                                        <p:tgtEl>
                                          <p:spTgt spid="8294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2947">
                                            <p:txEl>
                                              <p:pRg st="2" end="2"/>
                                            </p:txEl>
                                          </p:spTgt>
                                        </p:tgtEl>
                                        <p:attrNameLst>
                                          <p:attrName>style.visibility</p:attrName>
                                        </p:attrNameLst>
                                      </p:cBhvr>
                                      <p:to>
                                        <p:strVal val="visible"/>
                                      </p:to>
                                    </p:set>
                                    <p:animEffect transition="in" filter="wipe(left)">
                                      <p:cBhvr>
                                        <p:cTn id="10" dur="500"/>
                                        <p:tgtEl>
                                          <p:spTgt spid="82947">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2947">
                                            <p:txEl>
                                              <p:pRg st="4" end="4"/>
                                            </p:txEl>
                                          </p:spTgt>
                                        </p:tgtEl>
                                        <p:attrNameLst>
                                          <p:attrName>style.visibility</p:attrName>
                                        </p:attrNameLst>
                                      </p:cBhvr>
                                      <p:to>
                                        <p:strVal val="visible"/>
                                      </p:to>
                                    </p:set>
                                    <p:animEffect transition="in" filter="wipe(left)">
                                      <p:cBhvr>
                                        <p:cTn id="13" dur="500"/>
                                        <p:tgtEl>
                                          <p:spTgt spid="82947">
                                            <p:txEl>
                                              <p:pRg st="4" end="4"/>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2947">
                                            <p:txEl>
                                              <p:pRg st="6" end="6"/>
                                            </p:txEl>
                                          </p:spTgt>
                                        </p:tgtEl>
                                        <p:attrNameLst>
                                          <p:attrName>style.visibility</p:attrName>
                                        </p:attrNameLst>
                                      </p:cBhvr>
                                      <p:to>
                                        <p:strVal val="visible"/>
                                      </p:to>
                                    </p:set>
                                    <p:animEffect transition="in" filter="wipe(left)">
                                      <p:cBhvr>
                                        <p:cTn id="16" dur="500"/>
                                        <p:tgtEl>
                                          <p:spTgt spid="829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zh-CN" altLang="en-US" dirty="0"/>
              <a:t>二元码——差分码</a:t>
            </a:r>
          </a:p>
        </p:txBody>
      </p:sp>
      <p:sp>
        <p:nvSpPr>
          <p:cNvPr id="83971"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dirty="0"/>
              <a:t>差分码</a:t>
            </a:r>
          </a:p>
          <a:p>
            <a:pPr lvl="1"/>
            <a:r>
              <a:rPr lang="zh-CN" altLang="en-US" dirty="0"/>
              <a:t>“1”与“0”分别用电平跳变或者不变表示。</a:t>
            </a:r>
          </a:p>
          <a:p>
            <a:pPr lvl="1"/>
            <a:r>
              <a:rPr lang="zh-CN" altLang="en-US" dirty="0"/>
              <a:t>前后两个码之间发生关系。</a:t>
            </a:r>
            <a:endParaRPr lang="en-US" altLang="zh-CN" dirty="0"/>
          </a:p>
        </p:txBody>
      </p:sp>
    </p:spTree>
    <p:extLst>
      <p:ext uri="{BB962C8B-B14F-4D97-AF65-F5344CB8AC3E}">
        <p14:creationId xmlns:p14="http://schemas.microsoft.com/office/powerpoint/2010/main" val="2424341424"/>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wipe(left)">
                                      <p:cBhvr>
                                        <p:cTn id="7" dur="500"/>
                                        <p:tgtEl>
                                          <p:spTgt spid="8397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3971">
                                            <p:txEl>
                                              <p:pRg st="1" end="1"/>
                                            </p:txEl>
                                          </p:spTgt>
                                        </p:tgtEl>
                                        <p:attrNameLst>
                                          <p:attrName>style.visibility</p:attrName>
                                        </p:attrNameLst>
                                      </p:cBhvr>
                                      <p:to>
                                        <p:strVal val="visible"/>
                                      </p:to>
                                    </p:set>
                                    <p:animEffect transition="in" filter="wipe(left)">
                                      <p:cBhvr>
                                        <p:cTn id="10" dur="500"/>
                                        <p:tgtEl>
                                          <p:spTgt spid="8397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3971">
                                            <p:txEl>
                                              <p:pRg st="2" end="2"/>
                                            </p:txEl>
                                          </p:spTgt>
                                        </p:tgtEl>
                                        <p:attrNameLst>
                                          <p:attrName>style.visibility</p:attrName>
                                        </p:attrNameLst>
                                      </p:cBhvr>
                                      <p:to>
                                        <p:strVal val="visible"/>
                                      </p:to>
                                    </p:set>
                                    <p:animEffect transition="in" filter="wipe(left)">
                                      <p:cBhvr>
                                        <p:cTn id="13" dur="500"/>
                                        <p:tgtEl>
                                          <p:spTgt spid="839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dirty="0"/>
              <a:t>二元码——传号反转码</a:t>
            </a:r>
            <a:endParaRPr lang="en-US" altLang="zh-CN" dirty="0"/>
          </a:p>
        </p:txBody>
      </p:sp>
      <p:sp>
        <p:nvSpPr>
          <p:cNvPr id="86019"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dirty="0"/>
              <a:t>传号反转码（</a:t>
            </a:r>
            <a:r>
              <a:rPr lang="en-US" altLang="zh-CN" dirty="0"/>
              <a:t>CMI</a:t>
            </a:r>
            <a:r>
              <a:rPr lang="zh-CN" altLang="en-US" dirty="0"/>
              <a:t>码，1</a:t>
            </a:r>
            <a:r>
              <a:rPr lang="en-US" altLang="zh-CN" dirty="0"/>
              <a:t>B2B</a:t>
            </a:r>
            <a:r>
              <a:rPr lang="zh-CN" altLang="en-US" dirty="0"/>
              <a:t>码）</a:t>
            </a:r>
          </a:p>
          <a:p>
            <a:pPr lvl="1"/>
            <a:r>
              <a:rPr lang="zh-CN" altLang="en-US" dirty="0"/>
              <a:t>“1”交替使用00或11，“0”固定使用01。</a:t>
            </a:r>
          </a:p>
          <a:p>
            <a:pPr lvl="1"/>
            <a:r>
              <a:rPr lang="zh-CN" altLang="en-US" dirty="0"/>
              <a:t>定时提取容易，而且有检错能力。</a:t>
            </a:r>
          </a:p>
          <a:p>
            <a:r>
              <a:rPr lang="zh-CN" altLang="en-US" dirty="0"/>
              <a:t>传号反转码图示如下</a:t>
            </a:r>
            <a:r>
              <a:rPr lang="zh-CN" altLang="en-US" dirty="0">
                <a:sym typeface="Wingdings" panose="05000000000000000000" pitchFamily="2" charset="2"/>
              </a:rPr>
              <a:t> </a:t>
            </a:r>
            <a:r>
              <a:rPr lang="en-US" altLang="zh-CN" dirty="0">
                <a:sym typeface="Wingdings" panose="05000000000000000000" pitchFamily="2" charset="2"/>
              </a:rPr>
              <a:t>(</a:t>
            </a:r>
            <a:r>
              <a:rPr lang="zh-CN" altLang="en-US" sz="2800" dirty="0">
                <a:solidFill>
                  <a:srgbClr val="FF0000"/>
                </a:solidFill>
                <a:sym typeface="Wingdings" panose="05000000000000000000" pitchFamily="2" charset="2"/>
              </a:rPr>
              <a:t>等效</a:t>
            </a:r>
            <a:r>
              <a:rPr lang="en-US" altLang="zh-CN" sz="2800" dirty="0">
                <a:solidFill>
                  <a:srgbClr val="FF0000"/>
                </a:solidFill>
                <a:sym typeface="Wingdings" panose="05000000000000000000" pitchFamily="2" charset="2"/>
              </a:rPr>
              <a:t>1/2</a:t>
            </a:r>
            <a:r>
              <a:rPr lang="zh-CN" altLang="en-US" sz="2800" dirty="0">
                <a:solidFill>
                  <a:srgbClr val="FF0000"/>
                </a:solidFill>
                <a:sym typeface="Wingdings" panose="05000000000000000000" pitchFamily="2" charset="2"/>
              </a:rPr>
              <a:t>效率</a:t>
            </a:r>
            <a:r>
              <a:rPr lang="en-US" altLang="zh-CN" dirty="0">
                <a:sym typeface="Wingdings" panose="05000000000000000000" pitchFamily="2" charset="2"/>
              </a:rPr>
              <a: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97" y="4448079"/>
            <a:ext cx="3067050" cy="1285875"/>
          </a:xfrm>
          <a:prstGeom prst="rect">
            <a:avLst/>
          </a:prstGeom>
        </p:spPr>
      </p:pic>
    </p:spTree>
    <p:extLst>
      <p:ext uri="{BB962C8B-B14F-4D97-AF65-F5344CB8AC3E}">
        <p14:creationId xmlns:p14="http://schemas.microsoft.com/office/powerpoint/2010/main" val="3607526133"/>
      </p:ext>
    </p:extLst>
  </p:cSld>
  <p:clrMapOvr>
    <a:masterClrMapping/>
  </p:clrMapOvr>
  <p:transition advTm="12468"/>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zh-CN" altLang="en-US" dirty="0"/>
              <a:t>二元码——5</a:t>
            </a:r>
            <a:r>
              <a:rPr lang="en-US" altLang="zh-CN" dirty="0"/>
              <a:t>B6B</a:t>
            </a:r>
            <a:r>
              <a:rPr lang="zh-CN" altLang="en-US" dirty="0"/>
              <a:t>码</a:t>
            </a:r>
          </a:p>
        </p:txBody>
      </p:sp>
      <p:sp>
        <p:nvSpPr>
          <p:cNvPr id="87043" name="Rectangle 3"/>
          <p:cNvSpPr>
            <a:spLocks noGrp="1" noChangeArrowheads="1"/>
          </p:cNvSpPr>
          <p:nvPr>
            <p:ph type="body" idx="1"/>
          </p:nvPr>
        </p:nvSpPr>
        <p:spPr bwMode="auto">
          <a:xfrm>
            <a:off x="685800" y="1981200"/>
            <a:ext cx="8163732"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sz="2800" dirty="0"/>
              <a:t>5</a:t>
            </a:r>
            <a:r>
              <a:rPr lang="en-US" altLang="zh-CN" sz="2800" dirty="0"/>
              <a:t>B6B</a:t>
            </a:r>
            <a:r>
              <a:rPr lang="zh-CN" altLang="en-US" sz="2800" dirty="0"/>
              <a:t>码</a:t>
            </a:r>
          </a:p>
          <a:p>
            <a:pPr lvl="1"/>
            <a:r>
              <a:rPr lang="zh-CN" altLang="en-US" sz="2400" dirty="0"/>
              <a:t>这是将5位二元输入码编成6位二元输出码，在高速数字光纤系统中使用的码型。</a:t>
            </a:r>
            <a:endParaRPr lang="en-US" altLang="zh-CN" sz="2400" dirty="0"/>
          </a:p>
          <a:p>
            <a:pPr lvl="1"/>
            <a:r>
              <a:rPr lang="en-US" altLang="zh-CN" sz="2000" dirty="0">
                <a:solidFill>
                  <a:srgbClr val="FF0000"/>
                </a:solidFill>
              </a:rPr>
              <a:t>FPGA </a:t>
            </a:r>
            <a:r>
              <a:rPr lang="en-US" altLang="zh-CN" sz="2000" dirty="0" err="1">
                <a:solidFill>
                  <a:srgbClr val="FF0000"/>
                </a:solidFill>
              </a:rPr>
              <a:t>Vertix</a:t>
            </a:r>
            <a:r>
              <a:rPr lang="en-US" altLang="zh-CN" sz="2000" dirty="0">
                <a:solidFill>
                  <a:srgbClr val="FF0000"/>
                </a:solidFill>
              </a:rPr>
              <a:t>-VI/VII GTX/GTH</a:t>
            </a:r>
            <a:r>
              <a:rPr lang="zh-CN" altLang="en-US" sz="2000" dirty="0">
                <a:solidFill>
                  <a:srgbClr val="FF0000"/>
                </a:solidFill>
              </a:rPr>
              <a:t>接口线路编码</a:t>
            </a:r>
            <a:r>
              <a:rPr lang="en-US" altLang="zh-CN" sz="2000" dirty="0">
                <a:solidFill>
                  <a:srgbClr val="FF0000"/>
                </a:solidFill>
              </a:rPr>
              <a:t>&gt;</a:t>
            </a:r>
            <a:r>
              <a:rPr lang="en-US" altLang="zh-CN" sz="2000" dirty="0" err="1">
                <a:solidFill>
                  <a:srgbClr val="FF0000"/>
                </a:solidFill>
              </a:rPr>
              <a:t>XGbps</a:t>
            </a:r>
            <a:endParaRPr lang="zh-CN" altLang="en-US" sz="2000" dirty="0">
              <a:solidFill>
                <a:srgbClr val="FF0000"/>
              </a:solidFill>
            </a:endParaRPr>
          </a:p>
          <a:p>
            <a:r>
              <a:rPr lang="zh-CN" altLang="en-US" sz="2800" dirty="0"/>
              <a:t>5</a:t>
            </a:r>
            <a:r>
              <a:rPr lang="en-US" altLang="zh-CN" sz="2800" dirty="0"/>
              <a:t>B6B</a:t>
            </a:r>
            <a:r>
              <a:rPr lang="zh-CN" altLang="en-US" sz="2800" dirty="0"/>
              <a:t>码的特点</a:t>
            </a:r>
          </a:p>
          <a:p>
            <a:pPr lvl="1"/>
            <a:r>
              <a:rPr lang="zh-CN" altLang="en-US" sz="2400" dirty="0"/>
              <a:t>定时提取容易，低频分量小，迅速同步。</a:t>
            </a:r>
          </a:p>
          <a:p>
            <a:pPr lvl="1"/>
            <a:r>
              <a:rPr lang="zh-CN" altLang="en-US" sz="2400" dirty="0"/>
              <a:t>5位输入码编成6位输出码存在冗余。</a:t>
            </a:r>
          </a:p>
          <a:p>
            <a:pPr lvl="1"/>
            <a:r>
              <a:rPr lang="zh-CN" altLang="en-US" sz="2400" dirty="0"/>
              <a:t>在变换时尽可能让“1”“0”元等概出现。</a:t>
            </a:r>
          </a:p>
        </p:txBody>
      </p:sp>
    </p:spTree>
    <p:extLst>
      <p:ext uri="{BB962C8B-B14F-4D97-AF65-F5344CB8AC3E}">
        <p14:creationId xmlns:p14="http://schemas.microsoft.com/office/powerpoint/2010/main" val="1541098301"/>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wipe(left)">
                                      <p:cBhvr>
                                        <p:cTn id="7" dur="500"/>
                                        <p:tgtEl>
                                          <p:spTgt spid="8704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7043">
                                            <p:txEl>
                                              <p:pRg st="1" end="1"/>
                                            </p:txEl>
                                          </p:spTgt>
                                        </p:tgtEl>
                                        <p:attrNameLst>
                                          <p:attrName>style.visibility</p:attrName>
                                        </p:attrNameLst>
                                      </p:cBhvr>
                                      <p:to>
                                        <p:strVal val="visible"/>
                                      </p:to>
                                    </p:set>
                                    <p:animEffect transition="in" filter="wipe(left)">
                                      <p:cBhvr>
                                        <p:cTn id="10" dur="500"/>
                                        <p:tgtEl>
                                          <p:spTgt spid="8704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7043">
                                            <p:txEl>
                                              <p:pRg st="2" end="2"/>
                                            </p:txEl>
                                          </p:spTgt>
                                        </p:tgtEl>
                                        <p:attrNameLst>
                                          <p:attrName>style.visibility</p:attrName>
                                        </p:attrNameLst>
                                      </p:cBhvr>
                                      <p:to>
                                        <p:strVal val="visible"/>
                                      </p:to>
                                    </p:set>
                                    <p:animEffect transition="in" filter="wipe(left)">
                                      <p:cBhvr>
                                        <p:cTn id="13" dur="500"/>
                                        <p:tgtEl>
                                          <p:spTgt spid="8704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7043">
                                            <p:txEl>
                                              <p:pRg st="3" end="3"/>
                                            </p:txEl>
                                          </p:spTgt>
                                        </p:tgtEl>
                                        <p:attrNameLst>
                                          <p:attrName>style.visibility</p:attrName>
                                        </p:attrNameLst>
                                      </p:cBhvr>
                                      <p:to>
                                        <p:strVal val="visible"/>
                                      </p:to>
                                    </p:set>
                                    <p:animEffect transition="in" filter="wipe(left)">
                                      <p:cBhvr>
                                        <p:cTn id="18" dur="500"/>
                                        <p:tgtEl>
                                          <p:spTgt spid="8704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7043">
                                            <p:txEl>
                                              <p:pRg st="4" end="4"/>
                                            </p:txEl>
                                          </p:spTgt>
                                        </p:tgtEl>
                                        <p:attrNameLst>
                                          <p:attrName>style.visibility</p:attrName>
                                        </p:attrNameLst>
                                      </p:cBhvr>
                                      <p:to>
                                        <p:strVal val="visible"/>
                                      </p:to>
                                    </p:set>
                                    <p:animEffect transition="in" filter="wipe(left)">
                                      <p:cBhvr>
                                        <p:cTn id="21" dur="500"/>
                                        <p:tgtEl>
                                          <p:spTgt spid="8704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7043">
                                            <p:txEl>
                                              <p:pRg st="5" end="5"/>
                                            </p:txEl>
                                          </p:spTgt>
                                        </p:tgtEl>
                                        <p:attrNameLst>
                                          <p:attrName>style.visibility</p:attrName>
                                        </p:attrNameLst>
                                      </p:cBhvr>
                                      <p:to>
                                        <p:strVal val="visible"/>
                                      </p:to>
                                    </p:set>
                                    <p:animEffect transition="in" filter="wipe(left)">
                                      <p:cBhvr>
                                        <p:cTn id="24" dur="500"/>
                                        <p:tgtEl>
                                          <p:spTgt spid="8704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7043">
                                            <p:txEl>
                                              <p:pRg st="6" end="6"/>
                                            </p:txEl>
                                          </p:spTgt>
                                        </p:tgtEl>
                                        <p:attrNameLst>
                                          <p:attrName>style.visibility</p:attrName>
                                        </p:attrNameLst>
                                      </p:cBhvr>
                                      <p:to>
                                        <p:strVal val="visible"/>
                                      </p:to>
                                    </p:set>
                                    <p:animEffect transition="in" filter="wipe(left)">
                                      <p:cBhvr>
                                        <p:cTn id="27" dur="500"/>
                                        <p:tgtEl>
                                          <p:spTgt spid="870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5" name="内容占位符 4"/>
          <p:cNvGraphicFramePr>
            <a:graphicFrameLocks noGrp="1"/>
          </p:cNvGraphicFramePr>
          <p:nvPr>
            <p:ph idx="1"/>
            <p:extLst>
              <p:ext uri="{D42A27DB-BD31-4B8C-83A1-F6EECF244321}">
                <p14:modId xmlns:p14="http://schemas.microsoft.com/office/powerpoint/2010/main" val="2242455239"/>
              </p:ext>
            </p:extLst>
          </p:nvPr>
        </p:nvGraphicFramePr>
        <p:xfrm>
          <a:off x="929899" y="-13"/>
          <a:ext cx="6493790" cy="6858002"/>
        </p:xfrm>
        <a:graphic>
          <a:graphicData uri="http://schemas.openxmlformats.org/drawingml/2006/table">
            <a:tbl>
              <a:tblPr>
                <a:tableStyleId>{5C22544A-7EE6-4342-B048-85BDC9FD1C3A}</a:tableStyleId>
              </a:tblPr>
              <a:tblGrid>
                <a:gridCol w="961478">
                  <a:extLst>
                    <a:ext uri="{9D8B030D-6E8A-4147-A177-3AD203B41FA5}">
                      <a16:colId xmlns:a16="http://schemas.microsoft.com/office/drawing/2014/main" val="20000"/>
                    </a:ext>
                  </a:extLst>
                </a:gridCol>
                <a:gridCol w="1098832">
                  <a:extLst>
                    <a:ext uri="{9D8B030D-6E8A-4147-A177-3AD203B41FA5}">
                      <a16:colId xmlns:a16="http://schemas.microsoft.com/office/drawing/2014/main" val="20001"/>
                    </a:ext>
                  </a:extLst>
                </a:gridCol>
                <a:gridCol w="1098832">
                  <a:extLst>
                    <a:ext uri="{9D8B030D-6E8A-4147-A177-3AD203B41FA5}">
                      <a16:colId xmlns:a16="http://schemas.microsoft.com/office/drawing/2014/main" val="20002"/>
                    </a:ext>
                  </a:extLst>
                </a:gridCol>
                <a:gridCol w="1098832">
                  <a:extLst>
                    <a:ext uri="{9D8B030D-6E8A-4147-A177-3AD203B41FA5}">
                      <a16:colId xmlns:a16="http://schemas.microsoft.com/office/drawing/2014/main" val="20003"/>
                    </a:ext>
                  </a:extLst>
                </a:gridCol>
                <a:gridCol w="1117908">
                  <a:extLst>
                    <a:ext uri="{9D8B030D-6E8A-4147-A177-3AD203B41FA5}">
                      <a16:colId xmlns:a16="http://schemas.microsoft.com/office/drawing/2014/main" val="20004"/>
                    </a:ext>
                  </a:extLst>
                </a:gridCol>
                <a:gridCol w="1117908">
                  <a:extLst>
                    <a:ext uri="{9D8B030D-6E8A-4147-A177-3AD203B41FA5}">
                      <a16:colId xmlns:a16="http://schemas.microsoft.com/office/drawing/2014/main" val="20005"/>
                    </a:ext>
                  </a:extLst>
                </a:gridCol>
              </a:tblGrid>
              <a:tr h="190500">
                <a:tc rowSpan="3">
                  <a:txBody>
                    <a:bodyPr/>
                    <a:lstStyle/>
                    <a:p>
                      <a:pPr indent="267970" algn="just">
                        <a:spcAft>
                          <a:spcPts val="0"/>
                        </a:spcAft>
                      </a:pPr>
                      <a:r>
                        <a:rPr lang="zh-CN" sz="800" kern="100">
                          <a:effectLst/>
                        </a:rPr>
                        <a:t>序号</a:t>
                      </a:r>
                      <a:endParaRPr lang="zh-CN" sz="800" kern="100">
                        <a:effectLst/>
                        <a:latin typeface="Times New Roman" panose="02020603050405020304" pitchFamily="18" charset="0"/>
                        <a:ea typeface="宋体" panose="02010600030101010101" pitchFamily="2" charset="-122"/>
                      </a:endParaRPr>
                    </a:p>
                  </a:txBody>
                  <a:tcPr marL="0" marR="0" marT="0" marB="0" anchor="ctr"/>
                </a:tc>
                <a:tc rowSpan="3">
                  <a:txBody>
                    <a:bodyPr/>
                    <a:lstStyle/>
                    <a:p>
                      <a:pPr indent="267970" algn="just">
                        <a:spcAft>
                          <a:spcPts val="0"/>
                        </a:spcAft>
                      </a:pPr>
                      <a:r>
                        <a:rPr lang="zh-CN" sz="800" kern="100">
                          <a:effectLst/>
                        </a:rPr>
                        <a:t>输入二元</a:t>
                      </a:r>
                    </a:p>
                    <a:p>
                      <a:pPr indent="267970" algn="just">
                        <a:spcAft>
                          <a:spcPts val="0"/>
                        </a:spcAft>
                      </a:pPr>
                      <a:r>
                        <a:rPr lang="zh-CN" sz="800" kern="100">
                          <a:effectLst/>
                        </a:rPr>
                        <a:t>码组（</a:t>
                      </a:r>
                      <a:r>
                        <a:rPr lang="en-US" sz="800" kern="100">
                          <a:effectLst/>
                        </a:rPr>
                        <a:t>5bit</a:t>
                      </a:r>
                      <a:r>
                        <a:rPr lang="zh-CN" sz="800" kern="100">
                          <a:effectLst/>
                        </a:rPr>
                        <a:t>）</a:t>
                      </a:r>
                      <a:endParaRPr lang="zh-CN" sz="800" kern="100">
                        <a:effectLst/>
                        <a:latin typeface="Times New Roman" panose="02020603050405020304" pitchFamily="18" charset="0"/>
                        <a:ea typeface="宋体" panose="02010600030101010101" pitchFamily="2" charset="-122"/>
                      </a:endParaRPr>
                    </a:p>
                  </a:txBody>
                  <a:tcPr marL="0" marR="0" marT="0" marB="0" anchor="ctr"/>
                </a:tc>
                <a:tc gridSpan="4">
                  <a:txBody>
                    <a:bodyPr/>
                    <a:lstStyle/>
                    <a:p>
                      <a:pPr indent="267970" algn="just">
                        <a:spcAft>
                          <a:spcPts val="0"/>
                        </a:spcAft>
                      </a:pPr>
                      <a:r>
                        <a:rPr lang="zh-CN" sz="800" kern="100">
                          <a:effectLst/>
                        </a:rPr>
                        <a:t>输出二元码组（</a:t>
                      </a:r>
                      <a:r>
                        <a:rPr lang="en-US" sz="800" kern="100">
                          <a:effectLst/>
                        </a:rPr>
                        <a:t>6bit</a:t>
                      </a:r>
                      <a:r>
                        <a:rPr lang="zh-CN" sz="800" kern="100">
                          <a:effectLst/>
                        </a:rPr>
                        <a:t>）</a:t>
                      </a:r>
                      <a:endParaRPr lang="zh-CN" sz="800" kern="100">
                        <a:effectLst/>
                        <a:latin typeface="Times New Roman" panose="02020603050405020304" pitchFamily="18" charset="0"/>
                        <a:ea typeface="宋体" panose="02010600030101010101" pitchFamily="2" charset="-122"/>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90500">
                <a:tc vMerge="1">
                  <a:txBody>
                    <a:bodyPr/>
                    <a:lstStyle/>
                    <a:p>
                      <a:endParaRPr lang="zh-CN" altLang="en-US"/>
                    </a:p>
                  </a:txBody>
                  <a:tcPr/>
                </a:tc>
                <a:tc vMerge="1">
                  <a:txBody>
                    <a:bodyPr/>
                    <a:lstStyle/>
                    <a:p>
                      <a:endParaRPr lang="zh-CN" altLang="en-US"/>
                    </a:p>
                  </a:txBody>
                  <a:tcPr/>
                </a:tc>
                <a:tc gridSpan="2">
                  <a:txBody>
                    <a:bodyPr/>
                    <a:lstStyle/>
                    <a:p>
                      <a:pPr indent="267970" algn="just">
                        <a:spcAft>
                          <a:spcPts val="0"/>
                        </a:spcAft>
                      </a:pPr>
                      <a:r>
                        <a:rPr lang="en-US" sz="800" kern="100">
                          <a:effectLst/>
                        </a:rPr>
                        <a:t>        5B6B—1  </a:t>
                      </a:r>
                      <a:r>
                        <a:rPr lang="zh-CN" sz="800" kern="100">
                          <a:effectLst/>
                        </a:rPr>
                        <a:t>（</a:t>
                      </a:r>
                      <a:r>
                        <a:rPr lang="en-US" sz="800" kern="100">
                          <a:effectLst/>
                        </a:rPr>
                        <a:t>00</a:t>
                      </a:r>
                      <a:r>
                        <a:rPr lang="zh-CN" sz="800" kern="100">
                          <a:effectLst/>
                        </a:rPr>
                        <a:t>）</a:t>
                      </a:r>
                      <a:endParaRPr lang="zh-CN" sz="800" kern="100">
                        <a:effectLst/>
                        <a:latin typeface="Times New Roman" panose="02020603050405020304" pitchFamily="18" charset="0"/>
                        <a:ea typeface="宋体" panose="02010600030101010101" pitchFamily="2" charset="-122"/>
                      </a:endParaRPr>
                    </a:p>
                  </a:txBody>
                  <a:tcPr marL="0" marR="0" marT="0" marB="0"/>
                </a:tc>
                <a:tc hMerge="1">
                  <a:txBody>
                    <a:bodyPr/>
                    <a:lstStyle/>
                    <a:p>
                      <a:endParaRPr lang="zh-CN" altLang="en-US"/>
                    </a:p>
                  </a:txBody>
                  <a:tcPr/>
                </a:tc>
                <a:tc gridSpan="2">
                  <a:txBody>
                    <a:bodyPr/>
                    <a:lstStyle/>
                    <a:p>
                      <a:pPr indent="267970" algn="just">
                        <a:spcAft>
                          <a:spcPts val="0"/>
                        </a:spcAft>
                      </a:pPr>
                      <a:r>
                        <a:rPr lang="en-US" sz="800" kern="100">
                          <a:effectLst/>
                        </a:rPr>
                        <a:t>        5B6B—2  </a:t>
                      </a:r>
                      <a:r>
                        <a:rPr lang="zh-CN" sz="800" kern="100">
                          <a:effectLst/>
                        </a:rPr>
                        <a:t>（</a:t>
                      </a:r>
                      <a:r>
                        <a:rPr lang="en-US" sz="800" kern="100">
                          <a:effectLst/>
                        </a:rPr>
                        <a:t>01</a:t>
                      </a:r>
                      <a:r>
                        <a:rPr lang="zh-CN" sz="800" kern="100">
                          <a:effectLst/>
                        </a:rPr>
                        <a:t>）</a:t>
                      </a:r>
                      <a:endParaRPr lang="zh-CN" sz="800" kern="100">
                        <a:effectLst/>
                        <a:latin typeface="Times New Roman" panose="02020603050405020304" pitchFamily="18" charset="0"/>
                        <a:ea typeface="宋体" panose="02010600030101010101" pitchFamily="2" charset="-122"/>
                      </a:endParaRPr>
                    </a:p>
                  </a:txBody>
                  <a:tcPr marL="0" marR="0" marT="0" marB="0"/>
                </a:tc>
                <a:tc hMerge="1">
                  <a:txBody>
                    <a:bodyPr/>
                    <a:lstStyle/>
                    <a:p>
                      <a:endParaRPr lang="zh-CN" altLang="en-US"/>
                    </a:p>
                  </a:txBody>
                  <a:tcPr/>
                </a:tc>
                <a:extLst>
                  <a:ext uri="{0D108BD9-81ED-4DB2-BD59-A6C34878D82A}">
                    <a16:rowId xmlns:a16="http://schemas.microsoft.com/office/drawing/2014/main" val="10001"/>
                  </a:ext>
                </a:extLst>
              </a:tr>
              <a:tr h="381002">
                <a:tc vMerge="1">
                  <a:txBody>
                    <a:bodyPr/>
                    <a:lstStyle/>
                    <a:p>
                      <a:endParaRPr lang="zh-CN" altLang="en-US"/>
                    </a:p>
                  </a:txBody>
                  <a:tcPr/>
                </a:tc>
                <a:tc vMerge="1">
                  <a:txBody>
                    <a:bodyPr/>
                    <a:lstStyle/>
                    <a:p>
                      <a:endParaRPr lang="zh-CN" altLang="en-US"/>
                    </a:p>
                  </a:txBody>
                  <a:tcPr/>
                </a:tc>
                <a:tc>
                  <a:txBody>
                    <a:bodyPr/>
                    <a:lstStyle/>
                    <a:p>
                      <a:pPr indent="267970" algn="just">
                        <a:spcAft>
                          <a:spcPts val="0"/>
                        </a:spcAft>
                      </a:pPr>
                      <a:r>
                        <a:rPr lang="zh-CN" sz="800" kern="100">
                          <a:effectLst/>
                        </a:rPr>
                        <a:t>模式</a:t>
                      </a:r>
                      <a:r>
                        <a:rPr lang="en-US" sz="800" kern="100">
                          <a:effectLst/>
                        </a:rPr>
                        <a:t>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zh-CN" sz="800" kern="100">
                          <a:effectLst/>
                        </a:rPr>
                        <a:t>模式</a:t>
                      </a:r>
                      <a:r>
                        <a:rPr lang="en-US" sz="800" kern="100">
                          <a:effectLst/>
                        </a:rPr>
                        <a:t>2</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zh-CN" sz="800" kern="100">
                          <a:effectLst/>
                        </a:rPr>
                        <a:t>模式</a:t>
                      </a:r>
                      <a:r>
                        <a:rPr lang="en-US" sz="800" kern="100">
                          <a:effectLst/>
                        </a:rPr>
                        <a:t>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zh-CN" sz="800" kern="100">
                          <a:effectLst/>
                        </a:rPr>
                        <a:t>模式</a:t>
                      </a:r>
                      <a:r>
                        <a:rPr lang="en-US" sz="800" kern="100">
                          <a:effectLst/>
                        </a:rPr>
                        <a:t>2</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02"/>
                  </a:ext>
                </a:extLst>
              </a:tr>
              <a:tr h="190500">
                <a:tc>
                  <a:txBody>
                    <a:bodyPr/>
                    <a:lstStyle/>
                    <a:p>
                      <a:pPr indent="267970" algn="just">
                        <a:spcAft>
                          <a:spcPts val="0"/>
                        </a:spcAft>
                      </a:pPr>
                      <a:r>
                        <a:rPr lang="en-US" sz="800" kern="100">
                          <a:effectLst/>
                        </a:rPr>
                        <a:t>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00000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000111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000111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101000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03"/>
                  </a:ext>
                </a:extLst>
              </a:tr>
              <a:tr h="190500">
                <a:tc>
                  <a:txBody>
                    <a:bodyPr/>
                    <a:lstStyle/>
                    <a:p>
                      <a:pPr indent="267970" algn="just">
                        <a:spcAft>
                          <a:spcPts val="0"/>
                        </a:spcAft>
                      </a:pPr>
                      <a:r>
                        <a:rPr lang="en-US" sz="800" kern="100">
                          <a:effectLst/>
                        </a:rPr>
                        <a:t>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011000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04"/>
                  </a:ext>
                </a:extLst>
              </a:tr>
              <a:tr h="190500">
                <a:tc>
                  <a:txBody>
                    <a:bodyPr/>
                    <a:lstStyle/>
                    <a:p>
                      <a:pPr indent="267970" algn="just">
                        <a:spcAft>
                          <a:spcPts val="0"/>
                        </a:spcAft>
                      </a:pPr>
                      <a:r>
                        <a:rPr lang="en-US" sz="800" kern="100">
                          <a:effectLst/>
                        </a:rPr>
                        <a:t>2</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100100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05"/>
                  </a:ext>
                </a:extLst>
              </a:tr>
              <a:tr h="190500">
                <a:tc>
                  <a:txBody>
                    <a:bodyPr/>
                    <a:lstStyle/>
                    <a:p>
                      <a:pPr indent="267970" algn="just">
                        <a:spcAft>
                          <a:spcPts val="0"/>
                        </a:spcAft>
                      </a:pPr>
                      <a:r>
                        <a:rPr lang="en-US" sz="800" kern="100">
                          <a:effectLst/>
                        </a:rPr>
                        <a:t>3</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000111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000111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06"/>
                  </a:ext>
                </a:extLst>
              </a:tr>
              <a:tr h="190500">
                <a:tc>
                  <a:txBody>
                    <a:bodyPr/>
                    <a:lstStyle/>
                    <a:p>
                      <a:pPr indent="267970" algn="just">
                        <a:spcAft>
                          <a:spcPts val="0"/>
                        </a:spcAft>
                      </a:pPr>
                      <a:r>
                        <a:rPr lang="en-US" sz="800" kern="100">
                          <a:effectLst/>
                        </a:rPr>
                        <a:t>4</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010100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07"/>
                  </a:ext>
                </a:extLst>
              </a:tr>
              <a:tr h="190500">
                <a:tc>
                  <a:txBody>
                    <a:bodyPr/>
                    <a:lstStyle/>
                    <a:p>
                      <a:pPr indent="267970" algn="just">
                        <a:spcAft>
                          <a:spcPts val="0"/>
                        </a:spcAft>
                      </a:pPr>
                      <a:r>
                        <a:rPr lang="en-US" sz="800" kern="100">
                          <a:effectLst/>
                        </a:rPr>
                        <a:t>5</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001011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08"/>
                  </a:ext>
                </a:extLst>
              </a:tr>
              <a:tr h="190500">
                <a:tc>
                  <a:txBody>
                    <a:bodyPr/>
                    <a:lstStyle/>
                    <a:p>
                      <a:pPr indent="267970" algn="just">
                        <a:spcAft>
                          <a:spcPts val="0"/>
                        </a:spcAft>
                      </a:pPr>
                      <a:r>
                        <a:rPr lang="en-US" sz="800" kern="100">
                          <a:effectLst/>
                        </a:rPr>
                        <a:t>6</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001101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09"/>
                  </a:ext>
                </a:extLst>
              </a:tr>
              <a:tr h="190500">
                <a:tc>
                  <a:txBody>
                    <a:bodyPr/>
                    <a:lstStyle/>
                    <a:p>
                      <a:pPr indent="267970" algn="just">
                        <a:spcAft>
                          <a:spcPts val="0"/>
                        </a:spcAft>
                      </a:pPr>
                      <a:r>
                        <a:rPr lang="en-US" sz="800" kern="100">
                          <a:effectLst/>
                        </a:rPr>
                        <a:t>7</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000110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001110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10"/>
                  </a:ext>
                </a:extLst>
              </a:tr>
              <a:tr h="190500">
                <a:tc>
                  <a:txBody>
                    <a:bodyPr/>
                    <a:lstStyle/>
                    <a:p>
                      <a:pPr indent="267970" algn="just">
                        <a:spcAft>
                          <a:spcPts val="0"/>
                        </a:spcAft>
                      </a:pPr>
                      <a:r>
                        <a:rPr lang="en-US" sz="800" kern="100">
                          <a:effectLst/>
                        </a:rPr>
                        <a:t>8</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001100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11"/>
                  </a:ext>
                </a:extLst>
              </a:tr>
              <a:tr h="190500">
                <a:tc>
                  <a:txBody>
                    <a:bodyPr/>
                    <a:lstStyle/>
                    <a:p>
                      <a:pPr indent="267970" algn="just">
                        <a:spcAft>
                          <a:spcPts val="0"/>
                        </a:spcAft>
                      </a:pPr>
                      <a:r>
                        <a:rPr lang="en-US" sz="800" kern="100">
                          <a:effectLst/>
                        </a:rPr>
                        <a:t>9</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010011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12"/>
                  </a:ext>
                </a:extLst>
              </a:tr>
              <a:tr h="190500">
                <a:tc>
                  <a:txBody>
                    <a:bodyPr/>
                    <a:lstStyle/>
                    <a:p>
                      <a:pPr indent="267970" algn="just">
                        <a:spcAft>
                          <a:spcPts val="0"/>
                        </a:spcAft>
                      </a:pPr>
                      <a:r>
                        <a:rPr lang="en-US" sz="800" kern="100">
                          <a:effectLst/>
                        </a:rPr>
                        <a:t>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010101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13"/>
                  </a:ext>
                </a:extLst>
              </a:tr>
              <a:tr h="190500">
                <a:tc>
                  <a:txBody>
                    <a:bodyPr/>
                    <a:lstStyle/>
                    <a:p>
                      <a:pPr indent="267970" algn="just">
                        <a:spcAft>
                          <a:spcPts val="0"/>
                        </a:spcAft>
                      </a:pPr>
                      <a:r>
                        <a:rPr lang="en-US" sz="800" kern="100">
                          <a:effectLst/>
                        </a:rPr>
                        <a:t>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010110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14"/>
                  </a:ext>
                </a:extLst>
              </a:tr>
              <a:tr h="190500">
                <a:tc>
                  <a:txBody>
                    <a:bodyPr/>
                    <a:lstStyle/>
                    <a:p>
                      <a:pPr indent="267970" algn="just">
                        <a:spcAft>
                          <a:spcPts val="0"/>
                        </a:spcAft>
                      </a:pPr>
                      <a:r>
                        <a:rPr lang="en-US" sz="800" kern="100">
                          <a:effectLst/>
                        </a:rPr>
                        <a:t>12</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011001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15"/>
                  </a:ext>
                </a:extLst>
              </a:tr>
              <a:tr h="190500">
                <a:tc>
                  <a:txBody>
                    <a:bodyPr/>
                    <a:lstStyle/>
                    <a:p>
                      <a:pPr indent="267970" algn="just">
                        <a:spcAft>
                          <a:spcPts val="0"/>
                        </a:spcAft>
                      </a:pPr>
                      <a:r>
                        <a:rPr lang="en-US" sz="800" kern="100">
                          <a:effectLst/>
                        </a:rPr>
                        <a:t>13</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011010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16"/>
                  </a:ext>
                </a:extLst>
              </a:tr>
              <a:tr h="190500">
                <a:tc>
                  <a:txBody>
                    <a:bodyPr/>
                    <a:lstStyle/>
                    <a:p>
                      <a:pPr indent="267970" algn="just">
                        <a:spcAft>
                          <a:spcPts val="0"/>
                        </a:spcAft>
                      </a:pPr>
                      <a:r>
                        <a:rPr lang="en-US" sz="800" kern="100">
                          <a:effectLst/>
                        </a:rPr>
                        <a:t>14</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011100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17"/>
                  </a:ext>
                </a:extLst>
              </a:tr>
              <a:tr h="190500">
                <a:tc>
                  <a:txBody>
                    <a:bodyPr/>
                    <a:lstStyle/>
                    <a:p>
                      <a:pPr indent="267970" algn="just">
                        <a:spcAft>
                          <a:spcPts val="0"/>
                        </a:spcAft>
                      </a:pPr>
                      <a:r>
                        <a:rPr lang="en-US" sz="800" kern="100">
                          <a:effectLst/>
                        </a:rPr>
                        <a:t>15</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010010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18"/>
                  </a:ext>
                </a:extLst>
              </a:tr>
              <a:tr h="190500">
                <a:tc>
                  <a:txBody>
                    <a:bodyPr/>
                    <a:lstStyle/>
                    <a:p>
                      <a:pPr indent="267970" algn="just">
                        <a:spcAft>
                          <a:spcPts val="0"/>
                        </a:spcAft>
                      </a:pPr>
                      <a:r>
                        <a:rPr lang="en-US" sz="800" kern="100">
                          <a:effectLst/>
                        </a:rPr>
                        <a:t>16</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100010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19"/>
                  </a:ext>
                </a:extLst>
              </a:tr>
              <a:tr h="190500">
                <a:tc>
                  <a:txBody>
                    <a:bodyPr/>
                    <a:lstStyle/>
                    <a:p>
                      <a:pPr indent="267970" algn="just">
                        <a:spcAft>
                          <a:spcPts val="0"/>
                        </a:spcAft>
                      </a:pPr>
                      <a:r>
                        <a:rPr lang="en-US" sz="800" kern="100">
                          <a:effectLst/>
                        </a:rPr>
                        <a:t>17</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100011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20"/>
                  </a:ext>
                </a:extLst>
              </a:tr>
              <a:tr h="190500">
                <a:tc>
                  <a:txBody>
                    <a:bodyPr/>
                    <a:lstStyle/>
                    <a:p>
                      <a:pPr indent="267970" algn="just">
                        <a:spcAft>
                          <a:spcPts val="0"/>
                        </a:spcAft>
                      </a:pPr>
                      <a:r>
                        <a:rPr lang="en-US" sz="800" kern="100">
                          <a:effectLst/>
                        </a:rPr>
                        <a:t>18</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100101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21"/>
                  </a:ext>
                </a:extLst>
              </a:tr>
              <a:tr h="190500">
                <a:tc>
                  <a:txBody>
                    <a:bodyPr/>
                    <a:lstStyle/>
                    <a:p>
                      <a:pPr indent="267970" algn="just">
                        <a:spcAft>
                          <a:spcPts val="0"/>
                        </a:spcAft>
                      </a:pPr>
                      <a:r>
                        <a:rPr lang="en-US" sz="800" kern="100">
                          <a:effectLst/>
                        </a:rPr>
                        <a:t>19</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100110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22"/>
                  </a:ext>
                </a:extLst>
              </a:tr>
              <a:tr h="190500">
                <a:tc>
                  <a:txBody>
                    <a:bodyPr/>
                    <a:lstStyle/>
                    <a:p>
                      <a:pPr indent="267970" algn="just">
                        <a:spcAft>
                          <a:spcPts val="0"/>
                        </a:spcAft>
                      </a:pPr>
                      <a:r>
                        <a:rPr lang="en-US" sz="800" kern="100">
                          <a:effectLst/>
                        </a:rPr>
                        <a:t>20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101001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23"/>
                  </a:ext>
                </a:extLst>
              </a:tr>
              <a:tr h="190500">
                <a:tc>
                  <a:txBody>
                    <a:bodyPr/>
                    <a:lstStyle/>
                    <a:p>
                      <a:pPr indent="267970" algn="just">
                        <a:spcAft>
                          <a:spcPts val="0"/>
                        </a:spcAft>
                      </a:pPr>
                      <a:r>
                        <a:rPr lang="en-US" sz="800" kern="100">
                          <a:effectLst/>
                        </a:rPr>
                        <a:t>21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000101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101010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24"/>
                  </a:ext>
                </a:extLst>
              </a:tr>
              <a:tr h="190500">
                <a:tc>
                  <a:txBody>
                    <a:bodyPr/>
                    <a:lstStyle/>
                    <a:p>
                      <a:pPr indent="267970" algn="just">
                        <a:spcAft>
                          <a:spcPts val="0"/>
                        </a:spcAft>
                      </a:pPr>
                      <a:r>
                        <a:rPr lang="en-US" sz="800" kern="100">
                          <a:effectLst/>
                        </a:rPr>
                        <a:t>22</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101100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25"/>
                  </a:ext>
                </a:extLst>
              </a:tr>
              <a:tr h="190500">
                <a:tc>
                  <a:txBody>
                    <a:bodyPr/>
                    <a:lstStyle/>
                    <a:p>
                      <a:pPr indent="267970" algn="just">
                        <a:spcAft>
                          <a:spcPts val="0"/>
                        </a:spcAft>
                      </a:pPr>
                      <a:r>
                        <a:rPr lang="en-US" sz="800" kern="100">
                          <a:effectLst/>
                        </a:rPr>
                        <a:t>23</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011001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001010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26"/>
                  </a:ext>
                </a:extLst>
              </a:tr>
              <a:tr h="190500">
                <a:tc>
                  <a:txBody>
                    <a:bodyPr/>
                    <a:lstStyle/>
                    <a:p>
                      <a:pPr indent="267970" algn="just">
                        <a:spcAft>
                          <a:spcPts val="0"/>
                        </a:spcAft>
                      </a:pPr>
                      <a:r>
                        <a:rPr lang="en-US" sz="800" kern="100">
                          <a:effectLst/>
                        </a:rPr>
                        <a:t>24</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110001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27"/>
                  </a:ext>
                </a:extLst>
              </a:tr>
              <a:tr h="190500">
                <a:tc>
                  <a:txBody>
                    <a:bodyPr/>
                    <a:lstStyle/>
                    <a:p>
                      <a:pPr indent="267970" algn="just">
                        <a:spcAft>
                          <a:spcPts val="0"/>
                        </a:spcAft>
                      </a:pPr>
                      <a:r>
                        <a:rPr lang="en-US" sz="800" kern="100">
                          <a:effectLst/>
                        </a:rPr>
                        <a:t>25</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110010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28"/>
                  </a:ext>
                </a:extLst>
              </a:tr>
              <a:tr h="190500">
                <a:tc>
                  <a:txBody>
                    <a:bodyPr/>
                    <a:lstStyle/>
                    <a:p>
                      <a:pPr indent="267970" algn="just">
                        <a:spcAft>
                          <a:spcPts val="0"/>
                        </a:spcAft>
                      </a:pPr>
                      <a:r>
                        <a:rPr lang="en-US" sz="800" kern="100">
                          <a:effectLst/>
                        </a:rPr>
                        <a:t>26</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110100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29"/>
                  </a:ext>
                </a:extLst>
              </a:tr>
              <a:tr h="190500">
                <a:tc>
                  <a:txBody>
                    <a:bodyPr/>
                    <a:lstStyle/>
                    <a:p>
                      <a:pPr indent="267970" algn="just">
                        <a:spcAft>
                          <a:spcPts val="0"/>
                        </a:spcAft>
                      </a:pPr>
                      <a:r>
                        <a:rPr lang="en-US" sz="800" kern="100">
                          <a:effectLst/>
                        </a:rPr>
                        <a:t>27</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111001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000110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30"/>
                  </a:ext>
                </a:extLst>
              </a:tr>
              <a:tr h="190500">
                <a:tc>
                  <a:txBody>
                    <a:bodyPr/>
                    <a:lstStyle/>
                    <a:p>
                      <a:pPr indent="267970" algn="just">
                        <a:spcAft>
                          <a:spcPts val="0"/>
                        </a:spcAft>
                      </a:pPr>
                      <a:r>
                        <a:rPr lang="en-US" sz="800" kern="100">
                          <a:effectLst/>
                        </a:rPr>
                        <a:t>28</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111000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111000</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31"/>
                  </a:ext>
                </a:extLst>
              </a:tr>
              <a:tr h="190500">
                <a:tc>
                  <a:txBody>
                    <a:bodyPr/>
                    <a:lstStyle/>
                    <a:p>
                      <a:pPr indent="267970" algn="just">
                        <a:spcAft>
                          <a:spcPts val="0"/>
                        </a:spcAft>
                      </a:pPr>
                      <a:r>
                        <a:rPr lang="en-US" sz="800" kern="100">
                          <a:effectLst/>
                        </a:rPr>
                        <a:t>29</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11101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100011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101110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010001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32"/>
                  </a:ext>
                </a:extLst>
              </a:tr>
              <a:tr h="190500">
                <a:tc>
                  <a:txBody>
                    <a:bodyPr/>
                    <a:lstStyle/>
                    <a:p>
                      <a:pPr indent="267970" algn="just">
                        <a:spcAft>
                          <a:spcPts val="0"/>
                        </a:spcAft>
                      </a:pPr>
                      <a:r>
                        <a:rPr lang="en-US" sz="800" kern="100">
                          <a:effectLst/>
                        </a:rPr>
                        <a:t>30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110110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001001</a:t>
                      </a:r>
                      <a:endParaRPr lang="zh-CN" sz="8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33"/>
                  </a:ext>
                </a:extLst>
              </a:tr>
              <a:tr h="190500">
                <a:tc>
                  <a:txBody>
                    <a:bodyPr/>
                    <a:lstStyle/>
                    <a:p>
                      <a:pPr indent="267970" algn="just">
                        <a:spcAft>
                          <a:spcPts val="0"/>
                        </a:spcAft>
                      </a:pPr>
                      <a:r>
                        <a:rPr lang="en-US" sz="800" kern="100">
                          <a:effectLst/>
                        </a:rPr>
                        <a:t>31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11111</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111000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111000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a:effectLst/>
                        </a:rPr>
                        <a:t>111010</a:t>
                      </a:r>
                      <a:endParaRPr lang="zh-CN" sz="800" kern="100">
                        <a:effectLst/>
                        <a:latin typeface="Times New Roman" panose="02020603050405020304" pitchFamily="18" charset="0"/>
                        <a:ea typeface="宋体" panose="02010600030101010101" pitchFamily="2" charset="-122"/>
                      </a:endParaRPr>
                    </a:p>
                  </a:txBody>
                  <a:tcPr marL="0" marR="0" marT="0" marB="0"/>
                </a:tc>
                <a:tc>
                  <a:txBody>
                    <a:bodyPr/>
                    <a:lstStyle/>
                    <a:p>
                      <a:pPr indent="267970" algn="just">
                        <a:spcAft>
                          <a:spcPts val="0"/>
                        </a:spcAft>
                      </a:pPr>
                      <a:r>
                        <a:rPr lang="en-US" sz="800" kern="100" dirty="0">
                          <a:effectLst/>
                        </a:rPr>
                        <a:t>000101</a:t>
                      </a:r>
                      <a:endParaRPr lang="zh-CN" sz="800" kern="100" dirty="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034"/>
                  </a:ext>
                </a:extLst>
              </a:tr>
            </a:tbl>
          </a:graphicData>
        </a:graphic>
      </p:graphicFrame>
      <p:sp>
        <p:nvSpPr>
          <p:cNvPr id="4" name="灯片编号占位符 3"/>
          <p:cNvSpPr>
            <a:spLocks noGrp="1"/>
          </p:cNvSpPr>
          <p:nvPr>
            <p:ph type="sldNum" sz="quarter" idx="11"/>
          </p:nvPr>
        </p:nvSpPr>
        <p:spPr/>
        <p:txBody>
          <a:bodyPr/>
          <a:lstStyle/>
          <a:p>
            <a:pPr>
              <a:defRPr/>
            </a:pPr>
            <a:fld id="{8E06AC19-0022-4278-AF62-3DEF4BE6CAD6}" type="slidenum">
              <a:rPr lang="en-US" altLang="zh-CN" smtClean="0"/>
              <a:pPr>
                <a:defRPr/>
              </a:pPr>
              <a:t>18</a:t>
            </a:fld>
            <a:endParaRPr lang="en-US" altLang="zh-CN"/>
          </a:p>
        </p:txBody>
      </p:sp>
    </p:spTree>
    <p:extLst>
      <p:ext uri="{BB962C8B-B14F-4D97-AF65-F5344CB8AC3E}">
        <p14:creationId xmlns:p14="http://schemas.microsoft.com/office/powerpoint/2010/main" val="523287198"/>
      </p:ext>
    </p:extLst>
  </p:cSld>
  <p:clrMapOvr>
    <a:masterClrMapping/>
  </p:clrMapOvr>
  <p:transition advTm="12468"/>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683156"/>
            <a:ext cx="7772400" cy="2499738"/>
          </a:xfrm>
        </p:spPr>
        <p:txBody>
          <a:bodyPr/>
          <a:lstStyle/>
          <a:p>
            <a:pPr algn="ctr">
              <a:defRPr/>
            </a:pPr>
            <a:r>
              <a:rPr kumimoji="1" lang="zh-CN" altLang="en-US" sz="4800" kern="1200" dirty="0">
                <a:solidFill>
                  <a:srgbClr val="CC0000"/>
                </a:solidFill>
                <a:effectLst>
                  <a:outerShdw blurRad="38100" dist="38100" dir="2700000" algn="tl">
                    <a:srgbClr val="C0C0C0"/>
                  </a:outerShdw>
                </a:effectLst>
                <a:latin typeface="Times New Roman" pitchFamily="18" charset="0"/>
              </a:rPr>
              <a:t>第四讲 </a:t>
            </a:r>
            <a:br>
              <a:rPr kumimoji="1" lang="en-US" altLang="zh-CN" sz="4800" kern="1200" dirty="0">
                <a:solidFill>
                  <a:srgbClr val="CC0000"/>
                </a:solidFill>
                <a:effectLst>
                  <a:outerShdw blurRad="38100" dist="38100" dir="2700000" algn="tl">
                    <a:srgbClr val="C0C0C0"/>
                  </a:outerShdw>
                </a:effectLst>
                <a:latin typeface="Times New Roman" pitchFamily="18" charset="0"/>
              </a:rPr>
            </a:br>
            <a:r>
              <a:rPr kumimoji="1" lang="zh-CN" altLang="en-US" sz="4800" kern="1200" dirty="0">
                <a:solidFill>
                  <a:srgbClr val="CC0000"/>
                </a:solidFill>
                <a:effectLst>
                  <a:outerShdw blurRad="38100" dist="38100" dir="2700000" algn="tl">
                    <a:srgbClr val="C0C0C0"/>
                  </a:outerShdw>
                </a:effectLst>
                <a:latin typeface="Times New Roman" pitchFamily="18" charset="0"/>
              </a:rPr>
              <a:t>传输技术（</a:t>
            </a:r>
            <a:r>
              <a:rPr kumimoji="1" lang="en-US" altLang="zh-CN" sz="4800" kern="1200" dirty="0">
                <a:solidFill>
                  <a:srgbClr val="CC0000"/>
                </a:solidFill>
                <a:effectLst>
                  <a:outerShdw blurRad="38100" dist="38100" dir="2700000" algn="tl">
                    <a:srgbClr val="C0C0C0"/>
                  </a:outerShdw>
                </a:effectLst>
                <a:latin typeface="Times New Roman" pitchFamily="18" charset="0"/>
              </a:rPr>
              <a:t>1</a:t>
            </a:r>
            <a:r>
              <a:rPr kumimoji="1" lang="zh-CN" altLang="en-US" sz="4800" kern="1200" dirty="0">
                <a:solidFill>
                  <a:srgbClr val="CC0000"/>
                </a:solidFill>
                <a:effectLst>
                  <a:outerShdw blurRad="38100" dist="38100" dir="2700000" algn="tl">
                    <a:srgbClr val="C0C0C0"/>
                  </a:outerShdw>
                </a:effectLst>
                <a:latin typeface="Times New Roman" pitchFamily="18" charset="0"/>
              </a:rPr>
              <a:t>）</a:t>
            </a:r>
            <a:br>
              <a:rPr kumimoji="1" lang="en-US" altLang="zh-CN" sz="4800" kern="1200" dirty="0">
                <a:solidFill>
                  <a:srgbClr val="CC0000"/>
                </a:solidFill>
                <a:effectLst>
                  <a:outerShdw blurRad="38100" dist="38100" dir="2700000" algn="tl">
                    <a:srgbClr val="C0C0C0"/>
                  </a:outerShdw>
                </a:effectLst>
                <a:latin typeface="Times New Roman" pitchFamily="18" charset="0"/>
              </a:rPr>
            </a:br>
            <a:r>
              <a:rPr kumimoji="1" lang="zh-CN" altLang="en-US" sz="4800" kern="1200" dirty="0">
                <a:solidFill>
                  <a:srgbClr val="CC0000"/>
                </a:solidFill>
                <a:effectLst>
                  <a:outerShdw blurRad="38100" dist="38100" dir="2700000" algn="tl">
                    <a:srgbClr val="C0C0C0"/>
                  </a:outerShdw>
                </a:effectLst>
                <a:latin typeface="Times New Roman" pitchFamily="18" charset="0"/>
              </a:rPr>
              <a:t>基带传输</a:t>
            </a:r>
            <a:br>
              <a:rPr kumimoji="1" lang="en-US" altLang="zh-CN" kern="1200" dirty="0">
                <a:solidFill>
                  <a:srgbClr val="CC0000"/>
                </a:solidFill>
                <a:effectLst>
                  <a:outerShdw blurRad="38100" dist="38100" dir="2700000" algn="tl">
                    <a:srgbClr val="C0C0C0"/>
                  </a:outerShdw>
                </a:effectLst>
                <a:latin typeface="Times New Roman" pitchFamily="18" charset="0"/>
              </a:rPr>
            </a:br>
            <a:endParaRPr lang="zh-CN" altLang="en-US" dirty="0"/>
          </a:p>
        </p:txBody>
      </p:sp>
      <p:sp>
        <p:nvSpPr>
          <p:cNvPr id="7475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600" b="1">
                <a:solidFill>
                  <a:schemeClr val="tx1"/>
                </a:solidFill>
                <a:latin typeface="Tahoma" panose="020B0604030504040204" pitchFamily="34" charset="0"/>
                <a:ea typeface="宋体" panose="02010600030101010101" pitchFamily="2" charset="-122"/>
              </a:defRPr>
            </a:lvl1pPr>
            <a:lvl2pPr marL="742950" indent="-285750" eaLnBrk="0" hangingPunct="0">
              <a:defRPr sz="9600" b="1">
                <a:solidFill>
                  <a:schemeClr val="tx1"/>
                </a:solidFill>
                <a:latin typeface="Tahoma" panose="020B0604030504040204" pitchFamily="34" charset="0"/>
                <a:ea typeface="宋体" panose="02010600030101010101" pitchFamily="2" charset="-122"/>
              </a:defRPr>
            </a:lvl2pPr>
            <a:lvl3pPr marL="1143000" indent="-228600" eaLnBrk="0" hangingPunct="0">
              <a:defRPr sz="9600" b="1">
                <a:solidFill>
                  <a:schemeClr val="tx1"/>
                </a:solidFill>
                <a:latin typeface="Tahoma" panose="020B0604030504040204" pitchFamily="34" charset="0"/>
                <a:ea typeface="宋体" panose="02010600030101010101" pitchFamily="2" charset="-122"/>
              </a:defRPr>
            </a:lvl3pPr>
            <a:lvl4pPr marL="1600200" indent="-228600" eaLnBrk="0" hangingPunct="0">
              <a:defRPr sz="9600" b="1">
                <a:solidFill>
                  <a:schemeClr val="tx1"/>
                </a:solidFill>
                <a:latin typeface="Tahoma" panose="020B0604030504040204" pitchFamily="34" charset="0"/>
                <a:ea typeface="宋体" panose="02010600030101010101" pitchFamily="2" charset="-122"/>
              </a:defRPr>
            </a:lvl4pPr>
            <a:lvl5pPr marL="2057400" indent="-228600" eaLnBrk="0" hangingPunct="0">
              <a:defRPr sz="96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9600" b="1">
                <a:solidFill>
                  <a:schemeClr val="tx1"/>
                </a:solidFill>
                <a:latin typeface="Tahoma" panose="020B0604030504040204" pitchFamily="34" charset="0"/>
                <a:ea typeface="宋体" panose="02010600030101010101" pitchFamily="2" charset="-122"/>
              </a:defRPr>
            </a:lvl9pPr>
          </a:lstStyle>
          <a:p>
            <a:pPr eaLnBrk="1" hangingPunct="1"/>
            <a:fld id="{D28C92A2-F151-4025-93E0-8593E109BCEB}" type="slidenum">
              <a:rPr lang="zh-CN" altLang="en-GB" sz="1400" b="0">
                <a:solidFill>
                  <a:srgbClr val="40458C"/>
                </a:solidFill>
                <a:latin typeface="Times New Roman" panose="02020603050405020304" pitchFamily="18" charset="0"/>
              </a:rPr>
              <a:pPr eaLnBrk="1" hangingPunct="1"/>
              <a:t>1</a:t>
            </a:fld>
            <a:endParaRPr lang="en-GB" altLang="zh-CN" sz="1400" b="0">
              <a:solidFill>
                <a:srgbClr val="40458C"/>
              </a:solidFill>
              <a:latin typeface="Times New Roman" panose="02020603050405020304" pitchFamily="18" charset="0"/>
            </a:endParaRPr>
          </a:p>
        </p:txBody>
      </p:sp>
    </p:spTree>
    <p:extLst>
      <p:ext uri="{BB962C8B-B14F-4D97-AF65-F5344CB8AC3E}">
        <p14:creationId xmlns:p14="http://schemas.microsoft.com/office/powerpoint/2010/main" val="166005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zh-CN" altLang="en-US" dirty="0"/>
              <a:t>三元码</a:t>
            </a:r>
          </a:p>
        </p:txBody>
      </p:sp>
      <p:sp>
        <p:nvSpPr>
          <p:cNvPr id="169987"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sz="3600"/>
              <a:t>传号交替反转码（</a:t>
            </a:r>
            <a:r>
              <a:rPr lang="en-US" altLang="zh-CN" sz="3600"/>
              <a:t>AMI</a:t>
            </a:r>
            <a:r>
              <a:rPr lang="zh-CN" altLang="en-US" sz="3600"/>
              <a:t>码）</a:t>
            </a:r>
          </a:p>
          <a:p>
            <a:pPr>
              <a:buFont typeface="Wingdings" panose="05000000000000000000" pitchFamily="2" charset="2"/>
              <a:buNone/>
            </a:pPr>
            <a:endParaRPr lang="zh-CN" altLang="en-US" sz="3600"/>
          </a:p>
          <a:p>
            <a:r>
              <a:rPr lang="en-US" altLang="zh-CN" sz="3600"/>
              <a:t>HDBn</a:t>
            </a:r>
            <a:r>
              <a:rPr lang="zh-CN" altLang="en-US" sz="3600"/>
              <a:t>码 （ </a:t>
            </a:r>
            <a:r>
              <a:rPr lang="en-US" altLang="zh-CN" sz="3600"/>
              <a:t>HDBn</a:t>
            </a:r>
            <a:r>
              <a:rPr lang="zh-CN" altLang="en-US" sz="3600"/>
              <a:t>码）</a:t>
            </a:r>
          </a:p>
          <a:p>
            <a:endParaRPr lang="zh-CN" altLang="en-US" sz="3600"/>
          </a:p>
          <a:p>
            <a:r>
              <a:rPr lang="zh-CN" altLang="en-US" sz="3600"/>
              <a:t>编码效率</a:t>
            </a:r>
          </a:p>
          <a:p>
            <a:endParaRPr lang="zh-CN" altLang="en-US" sz="3600"/>
          </a:p>
          <a:p>
            <a:endParaRPr lang="zh-CN" altLang="en-US" sz="3600"/>
          </a:p>
          <a:p>
            <a:endParaRPr lang="zh-CN" altLang="en-US" sz="3600"/>
          </a:p>
        </p:txBody>
      </p:sp>
    </p:spTree>
    <p:extLst>
      <p:ext uri="{BB962C8B-B14F-4D97-AF65-F5344CB8AC3E}">
        <p14:creationId xmlns:p14="http://schemas.microsoft.com/office/powerpoint/2010/main" val="2453220333"/>
      </p:ext>
    </p:extLst>
  </p:cSld>
  <p:clrMapOvr>
    <a:masterClrMapping/>
  </p:clrMapOvr>
  <p:transition advTm="12468"/>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zh-CN" altLang="en-US" dirty="0"/>
              <a:t>三元码</a:t>
            </a:r>
            <a:r>
              <a:rPr lang="en-US" altLang="zh-CN" dirty="0"/>
              <a:t>  </a:t>
            </a:r>
          </a:p>
        </p:txBody>
      </p:sp>
      <p:sp>
        <p:nvSpPr>
          <p:cNvPr id="88067"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a:t>三元码</a:t>
            </a:r>
          </a:p>
          <a:p>
            <a:pPr lvl="1"/>
            <a:r>
              <a:rPr lang="zh-CN" altLang="en-US"/>
              <a:t>信号码流中具有三种电平：＋</a:t>
            </a:r>
            <a:r>
              <a:rPr lang="en-US" altLang="zh-CN"/>
              <a:t>A，0，－A</a:t>
            </a:r>
          </a:p>
          <a:p>
            <a:endParaRPr lang="zh-CN" altLang="en-US"/>
          </a:p>
          <a:p>
            <a:r>
              <a:rPr lang="zh-CN" altLang="en-US"/>
              <a:t>三元码的特点</a:t>
            </a:r>
          </a:p>
          <a:p>
            <a:pPr lvl="1"/>
            <a:r>
              <a:rPr lang="zh-CN" altLang="en-US"/>
              <a:t>实现时并非输入码和输出码电平一一对应，三种电平实际上代替了两种输入码元，因此将这种三元码称为伪三元码或者准三元码。</a:t>
            </a:r>
          </a:p>
        </p:txBody>
      </p:sp>
    </p:spTree>
    <p:extLst>
      <p:ext uri="{BB962C8B-B14F-4D97-AF65-F5344CB8AC3E}">
        <p14:creationId xmlns:p14="http://schemas.microsoft.com/office/powerpoint/2010/main" val="3021180046"/>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barn(outVertical)">
                                      <p:cBhvr>
                                        <p:cTn id="7" dur="500"/>
                                        <p:tgtEl>
                                          <p:spTgt spid="88067">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8067">
                                            <p:txEl>
                                              <p:pRg st="1" end="1"/>
                                            </p:txEl>
                                          </p:spTgt>
                                        </p:tgtEl>
                                        <p:attrNameLst>
                                          <p:attrName>style.visibility</p:attrName>
                                        </p:attrNameLst>
                                      </p:cBhvr>
                                      <p:to>
                                        <p:strVal val="visible"/>
                                      </p:to>
                                    </p:set>
                                    <p:animEffect transition="in" filter="barn(outVertical)">
                                      <p:cBhvr>
                                        <p:cTn id="10" dur="500"/>
                                        <p:tgtEl>
                                          <p:spTgt spid="8806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88067">
                                            <p:txEl>
                                              <p:pRg st="3" end="3"/>
                                            </p:txEl>
                                          </p:spTgt>
                                        </p:tgtEl>
                                        <p:attrNameLst>
                                          <p:attrName>style.visibility</p:attrName>
                                        </p:attrNameLst>
                                      </p:cBhvr>
                                      <p:to>
                                        <p:strVal val="visible"/>
                                      </p:to>
                                    </p:set>
                                    <p:animEffect transition="in" filter="barn(outVertical)">
                                      <p:cBhvr>
                                        <p:cTn id="15" dur="500"/>
                                        <p:tgtEl>
                                          <p:spTgt spid="88067">
                                            <p:txEl>
                                              <p:pRg st="3" end="3"/>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88067">
                                            <p:txEl>
                                              <p:pRg st="4" end="4"/>
                                            </p:txEl>
                                          </p:spTgt>
                                        </p:tgtEl>
                                        <p:attrNameLst>
                                          <p:attrName>style.visibility</p:attrName>
                                        </p:attrNameLst>
                                      </p:cBhvr>
                                      <p:to>
                                        <p:strVal val="visible"/>
                                      </p:to>
                                    </p:set>
                                    <p:animEffect transition="in" filter="barn(outVertical)">
                                      <p:cBhvr>
                                        <p:cTn id="18" dur="500"/>
                                        <p:tgtEl>
                                          <p:spTgt spid="880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381000" y="609600"/>
            <a:ext cx="8458200" cy="1143000"/>
          </a:xfrm>
        </p:spPr>
        <p:txBody>
          <a:bodyPr/>
          <a:lstStyle/>
          <a:p>
            <a:r>
              <a:rPr lang="zh-CN" altLang="en-US" dirty="0"/>
              <a:t>三元码—传号交替反转码</a:t>
            </a:r>
          </a:p>
        </p:txBody>
      </p:sp>
      <p:sp>
        <p:nvSpPr>
          <p:cNvPr id="89091"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dirty="0"/>
              <a:t>传号交替反转码（</a:t>
            </a:r>
            <a:r>
              <a:rPr lang="en-US" altLang="zh-CN" dirty="0"/>
              <a:t>AMI</a:t>
            </a:r>
            <a:r>
              <a:rPr lang="zh-CN" altLang="en-US" dirty="0"/>
              <a:t>码）</a:t>
            </a:r>
          </a:p>
          <a:p>
            <a:pPr lvl="1"/>
            <a:r>
              <a:rPr lang="zh-CN" altLang="en-US" dirty="0"/>
              <a:t>“0”用零电平表示，“1”交替极性使用归零码表示。</a:t>
            </a:r>
          </a:p>
          <a:p>
            <a:pPr lvl="1"/>
            <a:r>
              <a:rPr lang="zh-CN" altLang="en-US" dirty="0"/>
              <a:t>具有检错能力。需要采取措施消除长零。</a:t>
            </a:r>
            <a:endParaRPr lang="en-US" altLang="zh-CN" dirty="0"/>
          </a:p>
          <a:p>
            <a:pPr lvl="1"/>
            <a:r>
              <a:rPr lang="zh-CN" altLang="en-US" sz="2000" dirty="0">
                <a:solidFill>
                  <a:srgbClr val="FF0000"/>
                </a:solidFill>
              </a:rPr>
              <a:t>如图所示：</a:t>
            </a:r>
            <a:r>
              <a:rPr lang="en-US" altLang="zh-CN" sz="2000" dirty="0">
                <a:solidFill>
                  <a:srgbClr val="FF0000"/>
                </a:solidFill>
              </a:rPr>
              <a:t>4</a:t>
            </a:r>
            <a:r>
              <a:rPr lang="zh-CN" altLang="en-US" sz="2000" dirty="0">
                <a:solidFill>
                  <a:srgbClr val="FF0000"/>
                </a:solidFill>
              </a:rPr>
              <a:t>个</a:t>
            </a:r>
            <a:r>
              <a:rPr lang="en-US" altLang="zh-CN" sz="2000" dirty="0">
                <a:solidFill>
                  <a:srgbClr val="FF0000"/>
                </a:solidFill>
              </a:rPr>
              <a:t>0</a:t>
            </a:r>
            <a:r>
              <a:rPr lang="zh-CN" altLang="en-US" sz="2000" dirty="0">
                <a:solidFill>
                  <a:srgbClr val="FF0000"/>
                </a:solidFill>
              </a:rPr>
              <a:t>，就用一个</a:t>
            </a:r>
            <a:r>
              <a:rPr lang="en-US" altLang="zh-CN" sz="2000" dirty="0">
                <a:solidFill>
                  <a:srgbClr val="FF0000"/>
                </a:solidFill>
              </a:rPr>
              <a:t>V+/V-</a:t>
            </a:r>
            <a:r>
              <a:rPr lang="zh-CN" altLang="en-US" sz="2000" dirty="0">
                <a:solidFill>
                  <a:srgbClr val="FF0000"/>
                </a:solidFill>
              </a:rPr>
              <a:t>替代</a:t>
            </a:r>
            <a:endParaRPr lang="zh-CN" altLang="en-US" dirty="0">
              <a:solidFill>
                <a:srgbClr val="FF0000"/>
              </a:solidFill>
            </a:endParaRPr>
          </a:p>
          <a:p>
            <a:r>
              <a:rPr lang="zh-CN" altLang="en-US" dirty="0"/>
              <a:t>传号交替反转码图示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421" y="5448251"/>
            <a:ext cx="6250742" cy="1520144"/>
          </a:xfrm>
          <a:prstGeom prst="rect">
            <a:avLst/>
          </a:prstGeom>
        </p:spPr>
      </p:pic>
      <p:sp>
        <p:nvSpPr>
          <p:cNvPr id="3" name="椭圆 2"/>
          <p:cNvSpPr/>
          <p:nvPr/>
        </p:nvSpPr>
        <p:spPr bwMode="auto">
          <a:xfrm>
            <a:off x="3471620" y="5448251"/>
            <a:ext cx="387458" cy="1520144"/>
          </a:xfrm>
          <a:prstGeom prst="ellipse">
            <a:avLst/>
          </a:prstGeom>
          <a:noFill/>
          <a:ln w="57150">
            <a:solidFill>
              <a:srgbClr val="C00000"/>
            </a:solidFill>
            <a:miter lim="800000"/>
            <a:headEnd/>
            <a:tailEnd/>
          </a:ln>
        </p:spPr>
        <p:txBody>
          <a:bodyPr lIns="90000" rtlCol="0" anchor="ctr"/>
          <a:lstStyle/>
          <a:p>
            <a:pPr algn="ctr">
              <a:lnSpc>
                <a:spcPct val="120000"/>
              </a:lnSpc>
            </a:pPr>
            <a:endParaRPr lang="zh-CN" altLang="en-US" sz="3200" dirty="0">
              <a:solidFill>
                <a:srgbClr val="800080"/>
              </a:solidFill>
              <a:effectLst>
                <a:outerShdw blurRad="38100" dist="38100" dir="2700000" algn="tl">
                  <a:srgbClr val="000000">
                    <a:alpha val="43137"/>
                  </a:srgbClr>
                </a:outerShdw>
              </a:effectLst>
              <a:latin typeface="黑体" pitchFamily="2" charset="-122"/>
              <a:ea typeface="黑体" pitchFamily="2" charset="-122"/>
            </a:endParaRPr>
          </a:p>
        </p:txBody>
      </p:sp>
      <p:sp>
        <p:nvSpPr>
          <p:cNvPr id="6" name="椭圆 5"/>
          <p:cNvSpPr/>
          <p:nvPr/>
        </p:nvSpPr>
        <p:spPr bwMode="auto">
          <a:xfrm>
            <a:off x="6258732" y="5448251"/>
            <a:ext cx="387458" cy="1520144"/>
          </a:xfrm>
          <a:prstGeom prst="ellipse">
            <a:avLst/>
          </a:prstGeom>
          <a:noFill/>
          <a:ln w="57150">
            <a:solidFill>
              <a:srgbClr val="C00000"/>
            </a:solidFill>
            <a:miter lim="800000"/>
            <a:headEnd/>
            <a:tailEnd/>
          </a:ln>
        </p:spPr>
        <p:txBody>
          <a:bodyPr lIns="90000" rtlCol="0" anchor="ctr"/>
          <a:lstStyle/>
          <a:p>
            <a:pPr algn="ctr">
              <a:lnSpc>
                <a:spcPct val="120000"/>
              </a:lnSpc>
            </a:pPr>
            <a:endParaRPr lang="zh-CN" altLang="en-US" sz="3200" dirty="0">
              <a:solidFill>
                <a:srgbClr val="800080"/>
              </a:solidFill>
              <a:effectLst>
                <a:outerShdw blurRad="38100" dist="38100" dir="2700000" algn="tl">
                  <a:srgbClr val="000000">
                    <a:alpha val="43137"/>
                  </a:srgbClr>
                </a:outerShdw>
              </a:effectLst>
              <a:latin typeface="黑体" pitchFamily="2" charset="-122"/>
              <a:ea typeface="黑体" pitchFamily="2" charset="-122"/>
            </a:endParaRPr>
          </a:p>
        </p:txBody>
      </p:sp>
    </p:spTree>
    <p:extLst>
      <p:ext uri="{BB962C8B-B14F-4D97-AF65-F5344CB8AC3E}">
        <p14:creationId xmlns:p14="http://schemas.microsoft.com/office/powerpoint/2010/main" val="3607444428"/>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wipe(left)">
                                      <p:cBhvr>
                                        <p:cTn id="7" dur="500"/>
                                        <p:tgtEl>
                                          <p:spTgt spid="8909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wipe(left)">
                                      <p:cBhvr>
                                        <p:cTn id="10" dur="500"/>
                                        <p:tgtEl>
                                          <p:spTgt spid="8909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wipe(left)">
                                      <p:cBhvr>
                                        <p:cTn id="13" dur="500"/>
                                        <p:tgtEl>
                                          <p:spTgt spid="89091">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9091">
                                            <p:txEl>
                                              <p:pRg st="3" end="3"/>
                                            </p:txEl>
                                          </p:spTgt>
                                        </p:tgtEl>
                                        <p:attrNameLst>
                                          <p:attrName>style.visibility</p:attrName>
                                        </p:attrNameLst>
                                      </p:cBhvr>
                                      <p:to>
                                        <p:strVal val="visible"/>
                                      </p:to>
                                    </p:set>
                                    <p:animEffect transition="in" filter="wipe(left)">
                                      <p:cBhvr>
                                        <p:cTn id="16" dur="500"/>
                                        <p:tgtEl>
                                          <p:spTgt spid="8909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9091">
                                            <p:txEl>
                                              <p:pRg st="4" end="4"/>
                                            </p:txEl>
                                          </p:spTgt>
                                        </p:tgtEl>
                                        <p:attrNameLst>
                                          <p:attrName>style.visibility</p:attrName>
                                        </p:attrNameLst>
                                      </p:cBhvr>
                                      <p:to>
                                        <p:strVal val="visible"/>
                                      </p:to>
                                    </p:set>
                                    <p:animEffect transition="in" filter="wipe(left)">
                                      <p:cBhvr>
                                        <p:cTn id="21" dur="500"/>
                                        <p:tgtEl>
                                          <p:spTgt spid="8909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utoUpdateAnimBg="0"/>
      <p:bldP spid="3"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a:t>三元码——</a:t>
            </a:r>
            <a:r>
              <a:rPr lang="en-US" altLang="zh-CN" dirty="0" err="1"/>
              <a:t>HDBn</a:t>
            </a:r>
            <a:r>
              <a:rPr lang="zh-CN" altLang="en-US" dirty="0"/>
              <a:t>码</a:t>
            </a:r>
          </a:p>
        </p:txBody>
      </p:sp>
      <p:sp>
        <p:nvSpPr>
          <p:cNvPr id="90115" name="Rectangle 3"/>
          <p:cNvSpPr>
            <a:spLocks noGrp="1" noChangeArrowheads="1"/>
          </p:cNvSpPr>
          <p:nvPr>
            <p:ph type="body" idx="1"/>
          </p:nvPr>
        </p:nvSpPr>
        <p:spPr bwMode="auto">
          <a:xfrm>
            <a:off x="685800" y="1981200"/>
            <a:ext cx="7772400" cy="4876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ltLang="zh-CN" sz="2800"/>
              <a:t>HDBn</a:t>
            </a:r>
            <a:r>
              <a:rPr lang="zh-CN" altLang="en-US" sz="2800"/>
              <a:t>码</a:t>
            </a:r>
          </a:p>
          <a:p>
            <a:pPr lvl="1"/>
            <a:r>
              <a:rPr lang="en-US" altLang="zh-CN" sz="2400"/>
              <a:t>HDBn</a:t>
            </a:r>
            <a:r>
              <a:rPr lang="zh-CN" altLang="en-US" sz="2400"/>
              <a:t>码是</a:t>
            </a:r>
            <a:r>
              <a:rPr lang="en-US" altLang="zh-CN" sz="2400"/>
              <a:t>n</a:t>
            </a:r>
            <a:r>
              <a:rPr lang="zh-CN" altLang="en-US" sz="2400"/>
              <a:t>阶高密度双极性码的缩写。信息“1”交替地变换为＋1与－1的半占空归零码。而连“0”个数被限制为小于或等于</a:t>
            </a:r>
            <a:r>
              <a:rPr lang="en-US" altLang="zh-CN" sz="2400"/>
              <a:t>n。</a:t>
            </a:r>
            <a:r>
              <a:rPr lang="zh-CN" altLang="en-US" sz="2400"/>
              <a:t>一旦出现</a:t>
            </a:r>
            <a:r>
              <a:rPr lang="en-US" altLang="zh-CN" sz="2400"/>
              <a:t>n+1</a:t>
            </a:r>
            <a:r>
              <a:rPr lang="zh-CN" altLang="en-US" sz="2400"/>
              <a:t>个“0”时，就用固定码组取代。</a:t>
            </a:r>
          </a:p>
          <a:p>
            <a:r>
              <a:rPr lang="zh-CN" altLang="en-US" sz="2800"/>
              <a:t>取代节</a:t>
            </a:r>
          </a:p>
          <a:p>
            <a:pPr lvl="1"/>
            <a:r>
              <a:rPr lang="zh-CN" altLang="en-US" sz="2400"/>
              <a:t>当信息码组中出现</a:t>
            </a:r>
            <a:r>
              <a:rPr lang="en-US" altLang="zh-CN" sz="2400"/>
              <a:t>n+1</a:t>
            </a:r>
            <a:r>
              <a:rPr lang="zh-CN" altLang="en-US" sz="2400"/>
              <a:t>个0时，就用特定的取代节代替。为了在接收端识别取代节，需要人为地在取代节中设置“破坏点”，在这些破坏点处传号极性交替规律受到破坏。</a:t>
            </a:r>
          </a:p>
        </p:txBody>
      </p:sp>
    </p:spTree>
    <p:extLst>
      <p:ext uri="{BB962C8B-B14F-4D97-AF65-F5344CB8AC3E}">
        <p14:creationId xmlns:p14="http://schemas.microsoft.com/office/powerpoint/2010/main" val="2888768438"/>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wipe(left)">
                                      <p:cBhvr>
                                        <p:cTn id="7" dur="500"/>
                                        <p:tgtEl>
                                          <p:spTgt spid="9011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0115">
                                            <p:txEl>
                                              <p:pRg st="1" end="1"/>
                                            </p:txEl>
                                          </p:spTgt>
                                        </p:tgtEl>
                                        <p:attrNameLst>
                                          <p:attrName>style.visibility</p:attrName>
                                        </p:attrNameLst>
                                      </p:cBhvr>
                                      <p:to>
                                        <p:strVal val="visible"/>
                                      </p:to>
                                    </p:set>
                                    <p:animEffect transition="in" filter="wipe(left)">
                                      <p:cBhvr>
                                        <p:cTn id="10" dur="500"/>
                                        <p:tgtEl>
                                          <p:spTgt spid="901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animEffect transition="in" filter="wipe(left)">
                                      <p:cBhvr>
                                        <p:cTn id="15" dur="500"/>
                                        <p:tgtEl>
                                          <p:spTgt spid="9011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0115">
                                            <p:txEl>
                                              <p:pRg st="3" end="3"/>
                                            </p:txEl>
                                          </p:spTgt>
                                        </p:tgtEl>
                                        <p:attrNameLst>
                                          <p:attrName>style.visibility</p:attrName>
                                        </p:attrNameLst>
                                      </p:cBhvr>
                                      <p:to>
                                        <p:strVal val="visible"/>
                                      </p:to>
                                    </p:set>
                                    <p:animEffect transition="in" filter="wipe(left)">
                                      <p:cBhvr>
                                        <p:cTn id="18" dur="500"/>
                                        <p:tgtEl>
                                          <p:spTgt spid="90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57200" y="609600"/>
            <a:ext cx="8382000" cy="1143000"/>
          </a:xfrm>
        </p:spPr>
        <p:txBody>
          <a:bodyPr/>
          <a:lstStyle/>
          <a:p>
            <a:r>
              <a:rPr lang="zh-CN" altLang="en-US" dirty="0"/>
              <a:t>三元码——</a:t>
            </a:r>
            <a:r>
              <a:rPr lang="en-US" altLang="zh-CN" dirty="0" err="1"/>
              <a:t>HDBn</a:t>
            </a:r>
            <a:r>
              <a:rPr lang="zh-CN" altLang="en-US" dirty="0"/>
              <a:t>码（续</a:t>
            </a:r>
            <a:r>
              <a:rPr lang="en-US" altLang="zh-CN" dirty="0"/>
              <a:t>）</a:t>
            </a:r>
          </a:p>
        </p:txBody>
      </p:sp>
      <p:sp>
        <p:nvSpPr>
          <p:cNvPr id="93187" name="Rectangle 3"/>
          <p:cNvSpPr>
            <a:spLocks noGrp="1" noChangeArrowheads="1"/>
          </p:cNvSpPr>
          <p:nvPr>
            <p:ph type="body" idx="1"/>
          </p:nvPr>
        </p:nvSpPr>
        <p:spPr bwMode="auto">
          <a:xfrm>
            <a:off x="685800" y="1981200"/>
            <a:ext cx="7772400" cy="4876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lvl="1"/>
            <a:r>
              <a:rPr lang="zh-CN" altLang="en-US" dirty="0"/>
              <a:t>两种取代节：</a:t>
            </a:r>
            <a:r>
              <a:rPr lang="en-US" altLang="zh-CN" dirty="0"/>
              <a:t>B0…0V</a:t>
            </a:r>
            <a:r>
              <a:rPr lang="zh-CN" altLang="en-US" dirty="0"/>
              <a:t>和00…0</a:t>
            </a:r>
            <a:r>
              <a:rPr lang="en-US" altLang="zh-CN" dirty="0"/>
              <a:t>V。B</a:t>
            </a:r>
            <a:r>
              <a:rPr lang="zh-CN" altLang="en-US" dirty="0"/>
              <a:t>表示符合极性交替规律的传号，而</a:t>
            </a:r>
            <a:r>
              <a:rPr lang="en-US" altLang="zh-CN" dirty="0"/>
              <a:t>V</a:t>
            </a:r>
            <a:r>
              <a:rPr lang="zh-CN" altLang="en-US" dirty="0"/>
              <a:t>表示破坏极性规律的传号，</a:t>
            </a:r>
            <a:r>
              <a:rPr lang="en-US" altLang="zh-CN" dirty="0"/>
              <a:t>V</a:t>
            </a:r>
            <a:r>
              <a:rPr lang="zh-CN" altLang="en-US" dirty="0"/>
              <a:t>就是破坏点。</a:t>
            </a:r>
            <a:r>
              <a:rPr lang="zh-CN" altLang="en-US" dirty="0">
                <a:solidFill>
                  <a:srgbClr val="C00000"/>
                </a:solidFill>
              </a:rPr>
              <a:t>破坏点的选取规则是任意两个相邻</a:t>
            </a:r>
            <a:r>
              <a:rPr lang="en-US" altLang="zh-CN" dirty="0">
                <a:solidFill>
                  <a:srgbClr val="C00000"/>
                </a:solidFill>
              </a:rPr>
              <a:t>V</a:t>
            </a:r>
            <a:r>
              <a:rPr lang="zh-CN" altLang="en-US" dirty="0">
                <a:solidFill>
                  <a:srgbClr val="C00000"/>
                </a:solidFill>
              </a:rPr>
              <a:t>脉冲间的</a:t>
            </a:r>
            <a:r>
              <a:rPr lang="en-US" altLang="zh-CN" dirty="0">
                <a:solidFill>
                  <a:srgbClr val="C00000"/>
                </a:solidFill>
              </a:rPr>
              <a:t>B</a:t>
            </a:r>
            <a:r>
              <a:rPr lang="zh-CN" altLang="en-US" dirty="0">
                <a:solidFill>
                  <a:srgbClr val="C00000"/>
                </a:solidFill>
              </a:rPr>
              <a:t>脉冲数为奇数</a:t>
            </a:r>
            <a:r>
              <a:rPr lang="zh-CN" altLang="en-US" dirty="0"/>
              <a:t>，这样其脉冲极性也满足交替规律。</a:t>
            </a:r>
          </a:p>
          <a:p>
            <a:pPr lvl="1"/>
            <a:r>
              <a:rPr lang="zh-CN" altLang="en-US" dirty="0"/>
              <a:t>在</a:t>
            </a:r>
            <a:r>
              <a:rPr lang="en-US" altLang="zh-CN" dirty="0" err="1"/>
              <a:t>HDBn</a:t>
            </a:r>
            <a:r>
              <a:rPr lang="zh-CN" altLang="en-US" dirty="0"/>
              <a:t>码中运用最为广泛的是3阶高密度双极性码，即</a:t>
            </a:r>
            <a:r>
              <a:rPr lang="en-US" altLang="zh-CN" dirty="0"/>
              <a:t>HDB3</a:t>
            </a:r>
            <a:r>
              <a:rPr lang="zh-CN" altLang="en-US" dirty="0"/>
              <a:t>码。在</a:t>
            </a:r>
            <a:r>
              <a:rPr lang="en-US" altLang="zh-CN" dirty="0"/>
              <a:t>CCITT</a:t>
            </a:r>
            <a:r>
              <a:rPr lang="zh-CN" altLang="en-US" dirty="0"/>
              <a:t>建议中</a:t>
            </a:r>
            <a:r>
              <a:rPr lang="en-US" altLang="zh-CN" dirty="0"/>
              <a:t>PCM</a:t>
            </a:r>
            <a:r>
              <a:rPr lang="zh-CN" altLang="en-US" dirty="0"/>
              <a:t>一次群，二次群，三次群都采用</a:t>
            </a:r>
            <a:r>
              <a:rPr lang="en-US" altLang="zh-CN" dirty="0"/>
              <a:t>HDB3</a:t>
            </a:r>
            <a:r>
              <a:rPr lang="zh-CN" altLang="en-US" dirty="0"/>
              <a:t>码。</a:t>
            </a:r>
          </a:p>
        </p:txBody>
      </p:sp>
    </p:spTree>
    <p:extLst>
      <p:ext uri="{BB962C8B-B14F-4D97-AF65-F5344CB8AC3E}">
        <p14:creationId xmlns:p14="http://schemas.microsoft.com/office/powerpoint/2010/main" val="1585695866"/>
      </p:ext>
    </p:extLst>
  </p:cSld>
  <p:clrMapOvr>
    <a:masterClrMapping/>
  </p:clrMapOvr>
  <p:transition advTm="12468"/>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zh-CN" altLang="en-US" dirty="0"/>
              <a:t>三元码——</a:t>
            </a:r>
            <a:r>
              <a:rPr lang="en-US" altLang="zh-CN" dirty="0"/>
              <a:t>HDB3</a:t>
            </a:r>
            <a:r>
              <a:rPr lang="zh-CN" altLang="en-US" dirty="0"/>
              <a:t>码</a:t>
            </a:r>
          </a:p>
        </p:txBody>
      </p:sp>
      <p:sp>
        <p:nvSpPr>
          <p:cNvPr id="94211" name="Rectangle 3"/>
          <p:cNvSpPr>
            <a:spLocks noGrp="1" noChangeArrowheads="1"/>
          </p:cNvSpPr>
          <p:nvPr>
            <p:ph type="body" idx="1"/>
          </p:nvPr>
        </p:nvSpPr>
        <p:spPr bwMode="auto">
          <a:xfrm>
            <a:off x="685800" y="1981199"/>
            <a:ext cx="7772400" cy="4652075"/>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ltLang="zh-CN" sz="2800" dirty="0"/>
              <a:t>HDB3</a:t>
            </a:r>
            <a:r>
              <a:rPr lang="zh-CN" altLang="en-US" sz="2800" dirty="0"/>
              <a:t>码</a:t>
            </a:r>
          </a:p>
          <a:p>
            <a:pPr lvl="1"/>
            <a:r>
              <a:rPr lang="zh-CN" altLang="en-US" sz="2400" dirty="0"/>
              <a:t>连续“0”码数限制等于3的</a:t>
            </a:r>
            <a:r>
              <a:rPr lang="en-US" altLang="zh-CN" sz="2400" dirty="0" err="1"/>
              <a:t>HDBn</a:t>
            </a:r>
            <a:r>
              <a:rPr lang="zh-CN" altLang="en-US" sz="2400" dirty="0"/>
              <a:t>码。</a:t>
            </a:r>
          </a:p>
          <a:p>
            <a:pPr lvl="2"/>
            <a:r>
              <a:rPr lang="zh-CN" altLang="en-US" sz="2000" dirty="0"/>
              <a:t>前一破坏点极性</a:t>
            </a:r>
            <a:r>
              <a:rPr lang="zh-CN" altLang="en-US" sz="1400" dirty="0"/>
              <a:t>	＋	－	＋	－</a:t>
            </a:r>
          </a:p>
          <a:p>
            <a:pPr lvl="2"/>
            <a:r>
              <a:rPr lang="zh-CN" altLang="en-US" sz="2000" dirty="0"/>
              <a:t>连“0”码前一脉冲极性</a:t>
            </a:r>
            <a:r>
              <a:rPr lang="zh-CN" altLang="en-US" sz="1400" dirty="0"/>
              <a:t>＋	－	 － 	</a:t>
            </a:r>
            <a:r>
              <a:rPr lang="en-US" altLang="zh-CN" sz="1400" dirty="0"/>
              <a:t>+</a:t>
            </a:r>
            <a:endParaRPr lang="zh-CN" altLang="en-US" sz="1400" dirty="0"/>
          </a:p>
          <a:p>
            <a:pPr lvl="2"/>
            <a:r>
              <a:rPr lang="zh-CN" altLang="en-US" sz="2000" dirty="0"/>
              <a:t>取代节码组                 </a:t>
            </a:r>
            <a:r>
              <a:rPr lang="zh-CN" altLang="en-US" sz="1400" dirty="0"/>
              <a:t>－00－        ＋00＋          000－           000＋</a:t>
            </a:r>
          </a:p>
          <a:p>
            <a:pPr lvl="2">
              <a:buFont typeface="Wingdings" panose="05000000000000000000" pitchFamily="2" charset="2"/>
              <a:buNone/>
            </a:pPr>
            <a:r>
              <a:rPr lang="zh-CN" altLang="en-US" sz="2000" dirty="0"/>
              <a:t>                                                </a:t>
            </a:r>
            <a:r>
              <a:rPr lang="en-US" altLang="zh-CN" sz="2000" dirty="0"/>
              <a:t>B00V                   000V </a:t>
            </a:r>
          </a:p>
          <a:p>
            <a:pPr lvl="2">
              <a:buFont typeface="Wingdings" panose="05000000000000000000" pitchFamily="2" charset="2"/>
              <a:buNone/>
            </a:pPr>
            <a:r>
              <a:rPr lang="en-US" altLang="zh-CN" sz="2000" dirty="0"/>
              <a:t> </a:t>
            </a:r>
            <a:r>
              <a:rPr lang="zh-CN" altLang="en-US" sz="2000" dirty="0"/>
              <a:t>例如：   </a:t>
            </a:r>
            <a:r>
              <a:rPr lang="zh-CN" altLang="en-US" sz="1800" dirty="0"/>
              <a:t>1  0  1  1  0  0  0  0  0  0  0  1  1  0  0  0  0  0  0  1</a:t>
            </a:r>
          </a:p>
          <a:p>
            <a:pPr lvl="2">
              <a:buFont typeface="Wingdings" panose="05000000000000000000" pitchFamily="2" charset="2"/>
              <a:buNone/>
            </a:pPr>
            <a:r>
              <a:rPr lang="en-US" altLang="zh-CN" sz="2000" dirty="0"/>
              <a:t>HDB3</a:t>
            </a:r>
            <a:r>
              <a:rPr lang="zh-CN" altLang="en-US" sz="2000" dirty="0"/>
              <a:t>码 </a:t>
            </a:r>
            <a:r>
              <a:rPr lang="en-US" altLang="zh-CN" sz="1800" dirty="0"/>
              <a:t>B</a:t>
            </a:r>
            <a:r>
              <a:rPr lang="en-US" altLang="zh-CN" sz="1000" dirty="0"/>
              <a:t>+ </a:t>
            </a:r>
            <a:r>
              <a:rPr lang="en-US" altLang="zh-CN" sz="1800" dirty="0"/>
              <a:t>0 B-</a:t>
            </a:r>
            <a:r>
              <a:rPr lang="en-US" altLang="zh-CN" sz="1000" dirty="0"/>
              <a:t> </a:t>
            </a:r>
            <a:r>
              <a:rPr lang="en-US" altLang="zh-CN" sz="1800" dirty="0"/>
              <a:t>B</a:t>
            </a:r>
            <a:r>
              <a:rPr lang="en-US" altLang="zh-CN" sz="1000" dirty="0"/>
              <a:t>+ </a:t>
            </a:r>
            <a:r>
              <a:rPr lang="en-US" altLang="zh-CN" sz="1800" dirty="0"/>
              <a:t>0  0  0 V</a:t>
            </a:r>
            <a:r>
              <a:rPr lang="en-US" altLang="zh-CN" sz="1000" dirty="0"/>
              <a:t>+ </a:t>
            </a:r>
            <a:r>
              <a:rPr lang="en-US" altLang="zh-CN" sz="1800" dirty="0"/>
              <a:t>0  0  0 B-</a:t>
            </a:r>
            <a:r>
              <a:rPr lang="en-US" altLang="zh-CN" sz="1000" dirty="0"/>
              <a:t> </a:t>
            </a:r>
            <a:r>
              <a:rPr lang="en-US" altLang="zh-CN" sz="1800" dirty="0"/>
              <a:t>B</a:t>
            </a:r>
            <a:r>
              <a:rPr lang="en-US" altLang="zh-CN" sz="1000" dirty="0"/>
              <a:t>+ </a:t>
            </a:r>
            <a:r>
              <a:rPr lang="en-US" altLang="zh-CN" sz="1800" dirty="0"/>
              <a:t>B-0  0 V-</a:t>
            </a:r>
            <a:r>
              <a:rPr lang="en-US" altLang="zh-CN" sz="1000" dirty="0"/>
              <a:t> </a:t>
            </a:r>
            <a:r>
              <a:rPr lang="en-US" altLang="zh-CN" sz="1800" dirty="0"/>
              <a:t>0  0 B</a:t>
            </a:r>
            <a:r>
              <a:rPr lang="en-US" altLang="zh-CN" sz="1000" dirty="0"/>
              <a:t>+ </a:t>
            </a:r>
          </a:p>
          <a:p>
            <a:pPr lvl="2">
              <a:buFont typeface="Wingdings" panose="05000000000000000000" pitchFamily="2" charset="2"/>
              <a:buNone/>
            </a:pPr>
            <a:endParaRPr lang="en-US" altLang="zh-CN" sz="1000" dirty="0"/>
          </a:p>
          <a:p>
            <a:pPr lvl="1"/>
            <a:r>
              <a:rPr lang="en-US" altLang="zh-CN" sz="2400" dirty="0"/>
              <a:t>HDB3</a:t>
            </a:r>
            <a:r>
              <a:rPr lang="zh-CN" altLang="en-US" sz="2400" dirty="0"/>
              <a:t>码具有检错能力。</a:t>
            </a:r>
          </a:p>
        </p:txBody>
      </p:sp>
      <p:sp>
        <p:nvSpPr>
          <p:cNvPr id="4" name="椭圆 3"/>
          <p:cNvSpPr/>
          <p:nvPr/>
        </p:nvSpPr>
        <p:spPr bwMode="auto">
          <a:xfrm>
            <a:off x="3534904" y="4616719"/>
            <a:ext cx="1037096" cy="1193692"/>
          </a:xfrm>
          <a:prstGeom prst="ellipse">
            <a:avLst/>
          </a:prstGeom>
          <a:noFill/>
          <a:ln w="57150">
            <a:solidFill>
              <a:srgbClr val="C00000"/>
            </a:solidFill>
            <a:miter lim="800000"/>
            <a:headEnd/>
            <a:tailEnd/>
          </a:ln>
        </p:spPr>
        <p:txBody>
          <a:bodyPr lIns="90000" rtlCol="0" anchor="ctr"/>
          <a:lstStyle/>
          <a:p>
            <a:pPr algn="ctr">
              <a:lnSpc>
                <a:spcPct val="120000"/>
              </a:lnSpc>
            </a:pPr>
            <a:endParaRPr lang="zh-CN" altLang="en-US" sz="3200" dirty="0">
              <a:solidFill>
                <a:srgbClr val="800080"/>
              </a:solidFill>
              <a:effectLst>
                <a:outerShdw blurRad="38100" dist="38100" dir="2700000" algn="tl">
                  <a:srgbClr val="000000">
                    <a:alpha val="43137"/>
                  </a:srgbClr>
                </a:outerShdw>
              </a:effectLst>
              <a:latin typeface="黑体" pitchFamily="2" charset="-122"/>
              <a:ea typeface="黑体" pitchFamily="2" charset="-122"/>
            </a:endParaRPr>
          </a:p>
        </p:txBody>
      </p:sp>
      <p:sp>
        <p:nvSpPr>
          <p:cNvPr id="5" name="椭圆 4"/>
          <p:cNvSpPr/>
          <p:nvPr/>
        </p:nvSpPr>
        <p:spPr bwMode="auto">
          <a:xfrm>
            <a:off x="5517397" y="4680166"/>
            <a:ext cx="1084881" cy="1193692"/>
          </a:xfrm>
          <a:prstGeom prst="ellipse">
            <a:avLst/>
          </a:prstGeom>
          <a:noFill/>
          <a:ln w="57150">
            <a:solidFill>
              <a:srgbClr val="C00000"/>
            </a:solidFill>
            <a:miter lim="800000"/>
            <a:headEnd/>
            <a:tailEnd/>
          </a:ln>
        </p:spPr>
        <p:txBody>
          <a:bodyPr lIns="90000" rtlCol="0" anchor="ctr"/>
          <a:lstStyle/>
          <a:p>
            <a:pPr algn="ctr">
              <a:lnSpc>
                <a:spcPct val="120000"/>
              </a:lnSpc>
            </a:pPr>
            <a:endParaRPr lang="zh-CN" altLang="en-US" sz="3200" dirty="0">
              <a:solidFill>
                <a:srgbClr val="800080"/>
              </a:solidFill>
              <a:effectLst>
                <a:outerShdw blurRad="38100" dist="38100" dir="2700000" algn="tl">
                  <a:srgbClr val="000000">
                    <a:alpha val="43137"/>
                  </a:srgbClr>
                </a:outerShdw>
              </a:effectLst>
              <a:latin typeface="黑体" pitchFamily="2" charset="-122"/>
              <a:ea typeface="黑体" pitchFamily="2" charset="-122"/>
            </a:endParaRPr>
          </a:p>
        </p:txBody>
      </p:sp>
      <p:cxnSp>
        <p:nvCxnSpPr>
          <p:cNvPr id="3" name="直接箭头连接符 2"/>
          <p:cNvCxnSpPr/>
          <p:nvPr/>
        </p:nvCxnSpPr>
        <p:spPr bwMode="auto">
          <a:xfrm flipV="1">
            <a:off x="4231037" y="4184542"/>
            <a:ext cx="2836190" cy="495624"/>
          </a:xfrm>
          <a:prstGeom prst="straightConnector1">
            <a:avLst/>
          </a:prstGeom>
          <a:solidFill>
            <a:schemeClr val="tx1"/>
          </a:solidFill>
          <a:ln w="57150" cap="flat" cmpd="sng" algn="ctr">
            <a:solidFill>
              <a:srgbClr val="C00000"/>
            </a:solidFill>
            <a:prstDash val="solid"/>
            <a:round/>
            <a:headEnd type="none" w="med" len="med"/>
            <a:tailEnd type="triangle"/>
          </a:ln>
          <a:effectLst/>
        </p:spPr>
      </p:cxnSp>
      <p:cxnSp>
        <p:nvCxnSpPr>
          <p:cNvPr id="7" name="直接箭头连接符 6"/>
          <p:cNvCxnSpPr/>
          <p:nvPr/>
        </p:nvCxnSpPr>
        <p:spPr bwMode="auto">
          <a:xfrm flipH="1" flipV="1">
            <a:off x="4804475" y="4200041"/>
            <a:ext cx="914400" cy="480125"/>
          </a:xfrm>
          <a:prstGeom prst="straightConnector1">
            <a:avLst/>
          </a:prstGeom>
          <a:solidFill>
            <a:schemeClr val="tx1"/>
          </a:solidFill>
          <a:ln w="571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755801480"/>
      </p:ext>
    </p:extLst>
  </p:cSld>
  <p:clrMapOvr>
    <a:masterClrMapping/>
  </p:clrMapOvr>
  <p:transition advTm="124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dirty="0"/>
              <a:t>三元码——</a:t>
            </a:r>
            <a:r>
              <a:rPr lang="en-US" altLang="zh-CN" dirty="0"/>
              <a:t>BNZS</a:t>
            </a:r>
            <a:r>
              <a:rPr lang="zh-CN" altLang="en-US" dirty="0"/>
              <a:t>码</a:t>
            </a:r>
          </a:p>
        </p:txBody>
      </p:sp>
      <p:sp>
        <p:nvSpPr>
          <p:cNvPr id="96259"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ltLang="zh-CN" dirty="0"/>
              <a:t>BNZS</a:t>
            </a:r>
            <a:r>
              <a:rPr lang="zh-CN" altLang="en-US" dirty="0"/>
              <a:t>码</a:t>
            </a:r>
            <a:endParaRPr lang="en-US" altLang="zh-CN" dirty="0"/>
          </a:p>
          <a:p>
            <a:pPr lvl="2"/>
            <a:r>
              <a:rPr lang="en-US" altLang="zh-CN" dirty="0"/>
              <a:t>N</a:t>
            </a:r>
            <a:r>
              <a:rPr lang="zh-CN" altLang="en-US" dirty="0"/>
              <a:t>连过零取代双极性码的标志。也是一种变形的</a:t>
            </a:r>
            <a:r>
              <a:rPr lang="en-US" altLang="zh-CN" dirty="0"/>
              <a:t>AMI</a:t>
            </a:r>
            <a:r>
              <a:rPr lang="zh-CN" altLang="en-US" dirty="0"/>
              <a:t>码，当连“0”数小于</a:t>
            </a:r>
            <a:r>
              <a:rPr lang="en-US" altLang="zh-CN" dirty="0"/>
              <a:t>N</a:t>
            </a:r>
            <a:r>
              <a:rPr lang="zh-CN" altLang="en-US" dirty="0"/>
              <a:t>时，遵从传号极性交替规律。但当连“0”数为</a:t>
            </a:r>
            <a:r>
              <a:rPr lang="en-US" altLang="zh-CN" dirty="0"/>
              <a:t>N</a:t>
            </a:r>
            <a:r>
              <a:rPr lang="zh-CN" altLang="en-US" dirty="0"/>
              <a:t>或者超过</a:t>
            </a:r>
            <a:r>
              <a:rPr lang="en-US" altLang="zh-CN" dirty="0"/>
              <a:t>N</a:t>
            </a:r>
            <a:r>
              <a:rPr lang="zh-CN" altLang="en-US" dirty="0"/>
              <a:t>时，则用带有破坏点的取代节代替。</a:t>
            </a:r>
          </a:p>
          <a:p>
            <a:pPr lvl="2"/>
            <a:endParaRPr lang="zh-CN" altLang="en-US" dirty="0"/>
          </a:p>
          <a:p>
            <a:pPr lvl="2"/>
            <a:r>
              <a:rPr lang="zh-CN" altLang="en-US" dirty="0"/>
              <a:t>只有一种取代模式——如</a:t>
            </a:r>
            <a:r>
              <a:rPr lang="en-US" altLang="zh-CN" dirty="0"/>
              <a:t>B6ZS</a:t>
            </a:r>
            <a:r>
              <a:rPr lang="zh-CN" altLang="en-US" dirty="0"/>
              <a:t>时，出现6个连“0”时就用0</a:t>
            </a:r>
            <a:r>
              <a:rPr lang="en-US" altLang="zh-CN" dirty="0"/>
              <a:t>VB0VB</a:t>
            </a:r>
            <a:r>
              <a:rPr lang="zh-CN" altLang="en-US" dirty="0"/>
              <a:t>代替。</a:t>
            </a:r>
          </a:p>
          <a:p>
            <a:endParaRPr lang="zh-CN" altLang="en-US" dirty="0"/>
          </a:p>
        </p:txBody>
      </p:sp>
    </p:spTree>
    <p:extLst>
      <p:ext uri="{BB962C8B-B14F-4D97-AF65-F5344CB8AC3E}">
        <p14:creationId xmlns:p14="http://schemas.microsoft.com/office/powerpoint/2010/main" val="2108160244"/>
      </p:ext>
    </p:extLst>
  </p:cSld>
  <p:clrMapOvr>
    <a:masterClrMapping/>
  </p:clrMapOvr>
  <p:transition advTm="12468"/>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zh-CN" altLang="en-US" dirty="0"/>
              <a:t>三元码——编码效率</a:t>
            </a:r>
            <a:endParaRPr lang="en-US" altLang="zh-CN" dirty="0"/>
          </a:p>
        </p:txBody>
      </p:sp>
      <p:sp>
        <p:nvSpPr>
          <p:cNvPr id="97283" name="Rectangle 3"/>
          <p:cNvSpPr>
            <a:spLocks noGrp="1" noChangeArrowheads="1"/>
          </p:cNvSpPr>
          <p:nvPr>
            <p:ph type="body" idx="1"/>
          </p:nvPr>
        </p:nvSpPr>
        <p:spPr bwMode="auto">
          <a:xfrm>
            <a:off x="685800" y="1981200"/>
            <a:ext cx="7772400" cy="452808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dirty="0"/>
              <a:t>编码效率</a:t>
            </a:r>
          </a:p>
          <a:p>
            <a:pPr lvl="1"/>
            <a:r>
              <a:rPr lang="zh-CN" altLang="en-US" dirty="0"/>
              <a:t>输入二进制信码的信息量与理想三元码信息容量之比值。即 </a:t>
            </a:r>
            <a:r>
              <a:rPr lang="zh-CN" altLang="en-US" dirty="0">
                <a:sym typeface="Symbol" panose="05050102010706020507" pitchFamily="18" charset="2"/>
              </a:rPr>
              <a:t>＝</a:t>
            </a:r>
            <a:r>
              <a:rPr lang="en-US" altLang="zh-CN" dirty="0">
                <a:sym typeface="Symbol" panose="05050102010706020507" pitchFamily="18" charset="2"/>
              </a:rPr>
              <a:t>C</a:t>
            </a:r>
            <a:r>
              <a:rPr lang="en-US" altLang="zh-CN" sz="1600" dirty="0">
                <a:sym typeface="Symbol" panose="05050102010706020507" pitchFamily="18" charset="2"/>
              </a:rPr>
              <a:t>B</a:t>
            </a:r>
            <a:r>
              <a:rPr lang="en-US" altLang="zh-CN" dirty="0">
                <a:sym typeface="Symbol" panose="05050102010706020507" pitchFamily="18" charset="2"/>
              </a:rPr>
              <a:t>/C</a:t>
            </a:r>
            <a:r>
              <a:rPr lang="en-US" altLang="zh-CN" sz="1600" dirty="0">
                <a:sym typeface="Symbol" panose="05050102010706020507" pitchFamily="18" charset="2"/>
              </a:rPr>
              <a:t>C</a:t>
            </a:r>
            <a:r>
              <a:rPr lang="en-US" altLang="zh-CN" dirty="0">
                <a:sym typeface="Symbol" panose="05050102010706020507" pitchFamily="18" charset="2"/>
              </a:rPr>
              <a:t>，</a:t>
            </a:r>
            <a:r>
              <a:rPr lang="zh-CN" altLang="en-US" dirty="0">
                <a:sym typeface="Symbol" panose="05050102010706020507" pitchFamily="18" charset="2"/>
              </a:rPr>
              <a:t>其中：</a:t>
            </a:r>
          </a:p>
          <a:p>
            <a:pPr lvl="2"/>
            <a:r>
              <a:rPr lang="zh-CN" altLang="en-US" dirty="0">
                <a:sym typeface="Symbol" panose="05050102010706020507" pitchFamily="18" charset="2"/>
              </a:rPr>
              <a:t>编码前的速率</a:t>
            </a:r>
          </a:p>
          <a:p>
            <a:pPr lvl="2"/>
            <a:endParaRPr lang="zh-CN" altLang="en-US" dirty="0">
              <a:sym typeface="Symbol" panose="05050102010706020507" pitchFamily="18" charset="2"/>
            </a:endParaRPr>
          </a:p>
          <a:p>
            <a:pPr lvl="2"/>
            <a:r>
              <a:rPr lang="zh-CN" altLang="en-US" dirty="0">
                <a:sym typeface="Symbol" panose="05050102010706020507" pitchFamily="18" charset="2"/>
              </a:rPr>
              <a:t>编码后的速率</a:t>
            </a:r>
            <a:r>
              <a:rPr lang="en-US" altLang="zh-CN" dirty="0">
                <a:sym typeface="Symbol" panose="05050102010706020507" pitchFamily="18" charset="2"/>
              </a:rPr>
              <a:t>   </a:t>
            </a:r>
            <a:endParaRPr lang="en-US" altLang="zh-CN" sz="1400" dirty="0"/>
          </a:p>
          <a:p>
            <a:pPr lvl="1"/>
            <a:r>
              <a:rPr lang="zh-CN" altLang="en-US" dirty="0"/>
              <a:t>例如1</a:t>
            </a:r>
            <a:r>
              <a:rPr lang="en-US" altLang="zh-CN" dirty="0"/>
              <a:t>B1T</a:t>
            </a:r>
            <a:r>
              <a:rPr lang="zh-CN" altLang="en-US" dirty="0"/>
              <a:t>码，</a:t>
            </a:r>
            <a:r>
              <a:rPr lang="en-US" altLang="zh-CN" dirty="0"/>
              <a:t>R</a:t>
            </a:r>
            <a:r>
              <a:rPr lang="en-US" altLang="zh-CN" sz="1600" dirty="0"/>
              <a:t>B</a:t>
            </a:r>
            <a:r>
              <a:rPr lang="en-US" altLang="zh-CN" dirty="0"/>
              <a:t>=R</a:t>
            </a:r>
            <a:r>
              <a:rPr lang="en-US" altLang="zh-CN" sz="1600" dirty="0"/>
              <a:t>C</a:t>
            </a:r>
            <a:r>
              <a:rPr lang="en-US" altLang="zh-CN" dirty="0"/>
              <a:t> </a:t>
            </a:r>
            <a:r>
              <a:rPr lang="zh-CN" altLang="en-US" dirty="0"/>
              <a:t>其编码效率</a:t>
            </a:r>
          </a:p>
          <a:p>
            <a:pPr lvl="1">
              <a:buFontTx/>
              <a:buNone/>
            </a:pPr>
            <a:r>
              <a:rPr lang="zh-CN" altLang="en-US" dirty="0">
                <a:sym typeface="Symbol" panose="05050102010706020507" pitchFamily="18" charset="2"/>
              </a:rPr>
              <a:t>    ＝1/</a:t>
            </a:r>
            <a:r>
              <a:rPr lang="en-US" altLang="zh-CN" dirty="0">
                <a:sym typeface="Symbol" panose="05050102010706020507" pitchFamily="18" charset="2"/>
              </a:rPr>
              <a:t>log</a:t>
            </a:r>
            <a:r>
              <a:rPr lang="en-US" altLang="zh-CN" baseline="-25000" dirty="0">
                <a:sym typeface="Symbol" panose="05050102010706020507" pitchFamily="18" charset="2"/>
              </a:rPr>
              <a:t>2</a:t>
            </a:r>
            <a:r>
              <a:rPr lang="en-US" altLang="zh-CN" dirty="0">
                <a:sym typeface="Symbol" panose="05050102010706020507" pitchFamily="18" charset="2"/>
              </a:rPr>
              <a:t>3=63.09%</a:t>
            </a:r>
            <a:endParaRPr lang="zh-CN" altLang="en-US" dirty="0"/>
          </a:p>
        </p:txBody>
      </p:sp>
      <p:graphicFrame>
        <p:nvGraphicFramePr>
          <p:cNvPr id="97287" name="Object 7"/>
          <p:cNvGraphicFramePr>
            <a:graphicFrameLocks noChangeAspect="1"/>
          </p:cNvGraphicFramePr>
          <p:nvPr>
            <p:extLst>
              <p:ext uri="{D42A27DB-BD31-4B8C-83A1-F6EECF244321}">
                <p14:modId xmlns:p14="http://schemas.microsoft.com/office/powerpoint/2010/main" val="2004909750"/>
              </p:ext>
            </p:extLst>
          </p:nvPr>
        </p:nvGraphicFramePr>
        <p:xfrm>
          <a:off x="4038600" y="3538776"/>
          <a:ext cx="4267200" cy="947738"/>
        </p:xfrm>
        <a:graphic>
          <a:graphicData uri="http://schemas.openxmlformats.org/presentationml/2006/ole">
            <mc:AlternateContent xmlns:mc="http://schemas.openxmlformats.org/markup-compatibility/2006">
              <mc:Choice xmlns:v="urn:schemas-microsoft-com:vml" Requires="v">
                <p:oleObj spid="_x0000_s78198" name="Equation" r:id="rId3" imgW="1536480" imgH="457200" progId="Equation.DSMT4">
                  <p:embed/>
                </p:oleObj>
              </mc:Choice>
              <mc:Fallback>
                <p:oleObj name="Equation" r:id="rId3" imgW="1536480" imgH="457200" progId="Equation.DSMT4">
                  <p:embed/>
                  <p:pic>
                    <p:nvPicPr>
                      <p:cNvPr id="0" name=""/>
                      <p:cNvPicPr>
                        <a:picLocks noChangeAspect="1" noChangeArrowheads="1"/>
                      </p:cNvPicPr>
                      <p:nvPr/>
                    </p:nvPicPr>
                    <p:blipFill>
                      <a:blip r:embed="rId4">
                        <a:lum contrast="6000"/>
                      </a:blip>
                      <a:srcRect/>
                      <a:stretch>
                        <a:fillRect/>
                      </a:stretch>
                    </p:blipFill>
                    <p:spPr bwMode="auto">
                      <a:xfrm>
                        <a:off x="4038600" y="3538776"/>
                        <a:ext cx="4267200"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88" name="Object 8"/>
          <p:cNvGraphicFramePr>
            <a:graphicFrameLocks noChangeAspect="1"/>
          </p:cNvGraphicFramePr>
          <p:nvPr>
            <p:extLst>
              <p:ext uri="{D42A27DB-BD31-4B8C-83A1-F6EECF244321}">
                <p14:modId xmlns:p14="http://schemas.microsoft.com/office/powerpoint/2010/main" val="911520296"/>
              </p:ext>
            </p:extLst>
          </p:nvPr>
        </p:nvGraphicFramePr>
        <p:xfrm>
          <a:off x="4038600" y="4300776"/>
          <a:ext cx="3429000" cy="877888"/>
        </p:xfrm>
        <a:graphic>
          <a:graphicData uri="http://schemas.openxmlformats.org/presentationml/2006/ole">
            <mc:AlternateContent xmlns:mc="http://schemas.openxmlformats.org/markup-compatibility/2006">
              <mc:Choice xmlns:v="urn:schemas-microsoft-com:vml" Requires="v">
                <p:oleObj spid="_x0000_s78199" name="Equation" r:id="rId5" imgW="1498320" imgH="431640" progId="Equation.DSMT4">
                  <p:embed/>
                </p:oleObj>
              </mc:Choice>
              <mc:Fallback>
                <p:oleObj name="Equation" r:id="rId5" imgW="1498320" imgH="431640" progId="Equation.DSMT4">
                  <p:embed/>
                  <p:pic>
                    <p:nvPicPr>
                      <p:cNvPr id="0" name=""/>
                      <p:cNvPicPr>
                        <a:picLocks noChangeAspect="1" noChangeArrowheads="1"/>
                      </p:cNvPicPr>
                      <p:nvPr/>
                    </p:nvPicPr>
                    <p:blipFill>
                      <a:blip r:embed="rId6"/>
                      <a:srcRect/>
                      <a:stretch>
                        <a:fillRect/>
                      </a:stretch>
                    </p:blipFill>
                    <p:spPr bwMode="auto">
                      <a:xfrm>
                        <a:off x="4038600" y="4300776"/>
                        <a:ext cx="3429000" cy="87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圆角矩形 1"/>
          <p:cNvSpPr/>
          <p:nvPr/>
        </p:nvSpPr>
        <p:spPr bwMode="auto">
          <a:xfrm>
            <a:off x="3750590" y="5424407"/>
            <a:ext cx="1115878" cy="511444"/>
          </a:xfrm>
          <a:prstGeom prst="roundRect">
            <a:avLst/>
          </a:prstGeom>
          <a:noFill/>
          <a:ln w="57150">
            <a:solidFill>
              <a:srgbClr val="C00000"/>
            </a:solidFill>
            <a:miter lim="800000"/>
            <a:headEnd/>
            <a:tailEnd/>
          </a:ln>
        </p:spPr>
        <p:txBody>
          <a:bodyPr lIns="90000" rtlCol="0" anchor="ctr"/>
          <a:lstStyle/>
          <a:p>
            <a:pPr algn="ctr">
              <a:lnSpc>
                <a:spcPct val="120000"/>
              </a:lnSpc>
            </a:pPr>
            <a:endParaRPr lang="zh-CN" altLang="en-US" sz="3200" dirty="0">
              <a:solidFill>
                <a:srgbClr val="800080"/>
              </a:solidFill>
              <a:effectLst>
                <a:outerShdw blurRad="38100" dist="38100" dir="2700000" algn="tl">
                  <a:srgbClr val="000000">
                    <a:alpha val="43137"/>
                  </a:srgbClr>
                </a:outerShdw>
              </a:effectLst>
              <a:latin typeface="黑体" pitchFamily="2" charset="-122"/>
              <a:ea typeface="黑体" pitchFamily="2" charset="-122"/>
            </a:endParaRPr>
          </a:p>
        </p:txBody>
      </p:sp>
    </p:spTree>
    <p:extLst>
      <p:ext uri="{BB962C8B-B14F-4D97-AF65-F5344CB8AC3E}">
        <p14:creationId xmlns:p14="http://schemas.microsoft.com/office/powerpoint/2010/main" val="3601487641"/>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7287"/>
                                        </p:tgtEl>
                                        <p:attrNameLst>
                                          <p:attrName>style.visibility</p:attrName>
                                        </p:attrNameLst>
                                      </p:cBhvr>
                                      <p:to>
                                        <p:strVal val="visible"/>
                                      </p:to>
                                    </p:set>
                                    <p:animEffect transition="in" filter="dissolve">
                                      <p:cBhvr>
                                        <p:cTn id="7" dur="500"/>
                                        <p:tgtEl>
                                          <p:spTgt spid="972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7288"/>
                                        </p:tgtEl>
                                        <p:attrNameLst>
                                          <p:attrName>style.visibility</p:attrName>
                                        </p:attrNameLst>
                                      </p:cBhvr>
                                      <p:to>
                                        <p:strVal val="visible"/>
                                      </p:to>
                                    </p:set>
                                    <p:animEffect transition="in" filter="dissolve">
                                      <p:cBhvr>
                                        <p:cTn id="12" dur="500"/>
                                        <p:tgtEl>
                                          <p:spTgt spid="97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zh-CN" altLang="en-US" dirty="0"/>
              <a:t>三元码—编码效率（续）</a:t>
            </a:r>
          </a:p>
        </p:txBody>
      </p:sp>
      <p:sp>
        <p:nvSpPr>
          <p:cNvPr id="98307" name="Rectangle 3"/>
          <p:cNvSpPr>
            <a:spLocks noGrp="1" noChangeArrowheads="1"/>
          </p:cNvSpPr>
          <p:nvPr>
            <p:ph type="body" idx="1"/>
          </p:nvPr>
        </p:nvSpPr>
        <p:spPr bwMode="auto">
          <a:xfrm>
            <a:off x="685800" y="1981200"/>
            <a:ext cx="7772400" cy="462107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dirty="0"/>
              <a:t>分组编码</a:t>
            </a:r>
          </a:p>
          <a:p>
            <a:pPr lvl="2"/>
            <a:r>
              <a:rPr lang="zh-CN" altLang="en-US" dirty="0"/>
              <a:t>为了尽量少降低编码效率，可以采用分组编码的方法。就是将二进制的码组分成若干位一组，然后用较少位数的三元码来表示。这样可以降低编码后的码元传输速率，提高编码效率。</a:t>
            </a:r>
          </a:p>
          <a:p>
            <a:r>
              <a:rPr lang="en-US" altLang="zh-CN" dirty="0"/>
              <a:t>4B3T</a:t>
            </a:r>
            <a:r>
              <a:rPr lang="zh-CN" altLang="en-US" dirty="0"/>
              <a:t>码</a:t>
            </a:r>
          </a:p>
          <a:p>
            <a:pPr lvl="1"/>
            <a:r>
              <a:rPr lang="zh-CN" altLang="en-US" dirty="0"/>
              <a:t>将4位二元码变换为3位三元码。从而效率提高 </a:t>
            </a:r>
            <a:endParaRPr lang="en-US" altLang="zh-CN" dirty="0"/>
          </a:p>
          <a:p>
            <a:endParaRPr lang="zh-CN" altLang="en-US" dirty="0"/>
          </a:p>
        </p:txBody>
      </p:sp>
      <p:graphicFrame>
        <p:nvGraphicFramePr>
          <p:cNvPr id="98308" name="Object 4"/>
          <p:cNvGraphicFramePr>
            <a:graphicFrameLocks noChangeAspect="1"/>
          </p:cNvGraphicFramePr>
          <p:nvPr>
            <p:extLst>
              <p:ext uri="{D42A27DB-BD31-4B8C-83A1-F6EECF244321}">
                <p14:modId xmlns:p14="http://schemas.microsoft.com/office/powerpoint/2010/main" val="99043408"/>
              </p:ext>
            </p:extLst>
          </p:nvPr>
        </p:nvGraphicFramePr>
        <p:xfrm>
          <a:off x="2898183" y="5681528"/>
          <a:ext cx="3886200" cy="920750"/>
        </p:xfrm>
        <a:graphic>
          <a:graphicData uri="http://schemas.openxmlformats.org/presentationml/2006/ole">
            <mc:AlternateContent xmlns:mc="http://schemas.openxmlformats.org/markup-compatibility/2006">
              <mc:Choice xmlns:v="urn:schemas-microsoft-com:vml" Requires="v">
                <p:oleObj spid="_x0000_s79036" name="Equation" r:id="rId3" imgW="1447560" imgH="342720" progId="Equation.DSMT4">
                  <p:embed/>
                </p:oleObj>
              </mc:Choice>
              <mc:Fallback>
                <p:oleObj name="Equation" r:id="rId3" imgW="1447560" imgH="342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183" y="5681528"/>
                        <a:ext cx="3886200"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15501172"/>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wipe(left)">
                                      <p:cBhvr>
                                        <p:cTn id="7" dur="500"/>
                                        <p:tgtEl>
                                          <p:spTgt spid="9830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8307">
                                            <p:txEl>
                                              <p:pRg st="1" end="1"/>
                                            </p:txEl>
                                          </p:spTgt>
                                        </p:tgtEl>
                                        <p:attrNameLst>
                                          <p:attrName>style.visibility</p:attrName>
                                        </p:attrNameLst>
                                      </p:cBhvr>
                                      <p:to>
                                        <p:strVal val="visible"/>
                                      </p:to>
                                    </p:set>
                                    <p:animEffect transition="in" filter="wipe(left)">
                                      <p:cBhvr>
                                        <p:cTn id="10" dur="500"/>
                                        <p:tgtEl>
                                          <p:spTgt spid="9830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8307">
                                            <p:txEl>
                                              <p:pRg st="2" end="2"/>
                                            </p:txEl>
                                          </p:spTgt>
                                        </p:tgtEl>
                                        <p:attrNameLst>
                                          <p:attrName>style.visibility</p:attrName>
                                        </p:attrNameLst>
                                      </p:cBhvr>
                                      <p:to>
                                        <p:strVal val="visible"/>
                                      </p:to>
                                    </p:set>
                                    <p:animEffect transition="in" filter="wipe(left)">
                                      <p:cBhvr>
                                        <p:cTn id="15" dur="500"/>
                                        <p:tgtEl>
                                          <p:spTgt spid="98307">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8307">
                                            <p:txEl>
                                              <p:pRg st="3" end="3"/>
                                            </p:txEl>
                                          </p:spTgt>
                                        </p:tgtEl>
                                        <p:attrNameLst>
                                          <p:attrName>style.visibility</p:attrName>
                                        </p:attrNameLst>
                                      </p:cBhvr>
                                      <p:to>
                                        <p:strVal val="visible"/>
                                      </p:to>
                                    </p:set>
                                    <p:animEffect transition="in" filter="wipe(left)">
                                      <p:cBhvr>
                                        <p:cTn id="18" dur="500"/>
                                        <p:tgtEl>
                                          <p:spTgt spid="98307">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98308"/>
                                        </p:tgtEl>
                                        <p:attrNameLst>
                                          <p:attrName>style.visibility</p:attrName>
                                        </p:attrNameLst>
                                      </p:cBhvr>
                                      <p:to>
                                        <p:strVal val="visible"/>
                                      </p:to>
                                    </p:set>
                                    <p:animEffect transition="in" filter="dissolve">
                                      <p:cBhvr>
                                        <p:cTn id="23"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zh-CN" altLang="en-US" dirty="0"/>
              <a:t>多元码</a:t>
            </a:r>
          </a:p>
        </p:txBody>
      </p:sp>
      <p:sp>
        <p:nvSpPr>
          <p:cNvPr id="99331"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dirty="0"/>
              <a:t>多元码</a:t>
            </a:r>
          </a:p>
          <a:p>
            <a:pPr lvl="2"/>
            <a:r>
              <a:rPr lang="zh-CN" altLang="en-US" dirty="0"/>
              <a:t>为了提高频带利用率，可以采用信号幅度具有更多取值的数字基带信号，即为多元码。</a:t>
            </a:r>
          </a:p>
          <a:p>
            <a:pPr lvl="2"/>
            <a:r>
              <a:rPr lang="zh-CN" altLang="en-US" dirty="0"/>
              <a:t>对于</a:t>
            </a:r>
            <a:r>
              <a:rPr lang="en-US" altLang="zh-CN" dirty="0"/>
              <a:t>n</a:t>
            </a:r>
            <a:r>
              <a:rPr lang="zh-CN" altLang="en-US" dirty="0"/>
              <a:t>位二进制信号来说，可以利用                 来传输，所需要的信道频带可降为1/</a:t>
            </a:r>
            <a:r>
              <a:rPr lang="en-US" altLang="zh-CN" dirty="0"/>
              <a:t>n，</a:t>
            </a:r>
            <a:r>
              <a:rPr lang="zh-CN" altLang="en-US" dirty="0"/>
              <a:t>频谱利用率提高了                                    倍。</a:t>
            </a:r>
          </a:p>
          <a:p>
            <a:pPr lvl="2"/>
            <a:r>
              <a:rPr lang="zh-CN" altLang="en-US" dirty="0"/>
              <a:t>在</a:t>
            </a:r>
            <a:r>
              <a:rPr lang="en-US" altLang="zh-CN" dirty="0"/>
              <a:t>ISDN</a:t>
            </a:r>
            <a:r>
              <a:rPr lang="zh-CN" altLang="en-US" dirty="0"/>
              <a:t>中，传送144</a:t>
            </a:r>
            <a:r>
              <a:rPr lang="en-US" altLang="zh-CN" dirty="0"/>
              <a:t>Kb/S</a:t>
            </a:r>
            <a:r>
              <a:rPr lang="zh-CN" altLang="en-US" dirty="0"/>
              <a:t>时，采用的码型为</a:t>
            </a:r>
            <a:r>
              <a:rPr lang="zh-CN" altLang="en-US" dirty="0">
                <a:solidFill>
                  <a:srgbClr val="FF0000"/>
                </a:solidFill>
              </a:rPr>
              <a:t>四元码</a:t>
            </a:r>
            <a:r>
              <a:rPr lang="zh-CN" altLang="en-US" dirty="0"/>
              <a:t>，即2</a:t>
            </a:r>
            <a:r>
              <a:rPr lang="en-US" altLang="zh-CN" dirty="0"/>
              <a:t>B1Q。</a:t>
            </a:r>
          </a:p>
          <a:p>
            <a:endParaRPr lang="zh-CN" altLang="en-US" dirty="0"/>
          </a:p>
        </p:txBody>
      </p:sp>
      <p:graphicFrame>
        <p:nvGraphicFramePr>
          <p:cNvPr id="99332" name="Object 4"/>
          <p:cNvGraphicFramePr>
            <a:graphicFrameLocks noChangeAspect="1"/>
          </p:cNvGraphicFramePr>
          <p:nvPr>
            <p:extLst>
              <p:ext uri="{D42A27DB-BD31-4B8C-83A1-F6EECF244321}">
                <p14:modId xmlns:p14="http://schemas.microsoft.com/office/powerpoint/2010/main" val="4026916080"/>
              </p:ext>
            </p:extLst>
          </p:nvPr>
        </p:nvGraphicFramePr>
        <p:xfrm>
          <a:off x="6690101" y="3557587"/>
          <a:ext cx="1219200" cy="481013"/>
        </p:xfrm>
        <a:graphic>
          <a:graphicData uri="http://schemas.openxmlformats.org/presentationml/2006/ole">
            <mc:AlternateContent xmlns:mc="http://schemas.openxmlformats.org/markup-compatibility/2006">
              <mc:Choice xmlns:v="urn:schemas-microsoft-com:vml" Requires="v">
                <p:oleObj spid="_x0000_s80246" name="Equation" r:id="rId5" imgW="482400" imgH="190440" progId="Equation.3">
                  <p:embed/>
                </p:oleObj>
              </mc:Choice>
              <mc:Fallback>
                <p:oleObj name="Equation" r:id="rId5" imgW="482400" imgH="190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0101" y="3557587"/>
                        <a:ext cx="12192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33" name="Object 5"/>
          <p:cNvGraphicFramePr>
            <a:graphicFrameLocks noChangeAspect="1"/>
          </p:cNvGraphicFramePr>
          <p:nvPr>
            <p:extLst>
              <p:ext uri="{D42A27DB-BD31-4B8C-83A1-F6EECF244321}">
                <p14:modId xmlns:p14="http://schemas.microsoft.com/office/powerpoint/2010/main" val="2774453186"/>
              </p:ext>
            </p:extLst>
          </p:nvPr>
        </p:nvGraphicFramePr>
        <p:xfrm>
          <a:off x="3200400" y="4533254"/>
          <a:ext cx="2590800" cy="476250"/>
        </p:xfrm>
        <a:graphic>
          <a:graphicData uri="http://schemas.openxmlformats.org/presentationml/2006/ole">
            <mc:AlternateContent xmlns:mc="http://schemas.openxmlformats.org/markup-compatibility/2006">
              <mc:Choice xmlns:v="urn:schemas-microsoft-com:vml" Requires="v">
                <p:oleObj spid="_x0000_s80247" name="Equation" r:id="rId7" imgW="1244520" imgH="228600" progId="Equation.3">
                  <p:embed/>
                </p:oleObj>
              </mc:Choice>
              <mc:Fallback>
                <p:oleObj name="Equation" r:id="rId7" imgW="124452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4533254"/>
                        <a:ext cx="25908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03334675"/>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box(out)">
                                      <p:cBhvr>
                                        <p:cTn id="7" dur="500"/>
                                        <p:tgtEl>
                                          <p:spTgt spid="993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par>
                                <p:cTn id="8" presetID="4" presetClass="entr" presetSubtype="32" fill="hold" grpId="0" nodeType="withEffect">
                                  <p:stCondLst>
                                    <p:cond delay="0"/>
                                  </p:stCondLst>
                                  <p:childTnLst>
                                    <p:set>
                                      <p:cBhvr>
                                        <p:cTn id="9" dur="1" fill="hold">
                                          <p:stCondLst>
                                            <p:cond delay="0"/>
                                          </p:stCondLst>
                                        </p:cTn>
                                        <p:tgtEl>
                                          <p:spTgt spid="99331">
                                            <p:txEl>
                                              <p:pRg st="1" end="1"/>
                                            </p:txEl>
                                          </p:spTgt>
                                        </p:tgtEl>
                                        <p:attrNameLst>
                                          <p:attrName>style.visibility</p:attrName>
                                        </p:attrNameLst>
                                      </p:cBhvr>
                                      <p:to>
                                        <p:strVal val="visible"/>
                                      </p:to>
                                    </p:set>
                                    <p:animEffect transition="in" filter="box(out)">
                                      <p:cBhvr>
                                        <p:cTn id="10" dur="500"/>
                                        <p:tgtEl>
                                          <p:spTgt spid="99331">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3" name="camera.wav"/>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99331">
                                            <p:txEl>
                                              <p:pRg st="2" end="2"/>
                                            </p:txEl>
                                          </p:spTgt>
                                        </p:tgtEl>
                                        <p:attrNameLst>
                                          <p:attrName>style.visibility</p:attrName>
                                        </p:attrNameLst>
                                      </p:cBhvr>
                                      <p:to>
                                        <p:strVal val="visible"/>
                                      </p:to>
                                    </p:set>
                                    <p:animEffect transition="in" filter="box(out)">
                                      <p:cBhvr>
                                        <p:cTn id="13" dur="500"/>
                                        <p:tgtEl>
                                          <p:spTgt spid="99331">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3" name="camera.wav"/>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99331">
                                            <p:txEl>
                                              <p:pRg st="3" end="3"/>
                                            </p:txEl>
                                          </p:spTgt>
                                        </p:tgtEl>
                                        <p:attrNameLst>
                                          <p:attrName>style.visibility</p:attrName>
                                        </p:attrNameLst>
                                      </p:cBhvr>
                                      <p:to>
                                        <p:strVal val="visible"/>
                                      </p:to>
                                    </p:set>
                                    <p:animEffect transition="in" filter="box(out)">
                                      <p:cBhvr>
                                        <p:cTn id="16" dur="500"/>
                                        <p:tgtEl>
                                          <p:spTgt spid="99331">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3" name="camera.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nodeType="clickEffect">
                                  <p:stCondLst>
                                    <p:cond delay="0"/>
                                  </p:stCondLst>
                                  <p:childTnLst>
                                    <p:set>
                                      <p:cBhvr>
                                        <p:cTn id="20" dur="1" fill="hold">
                                          <p:stCondLst>
                                            <p:cond delay="0"/>
                                          </p:stCondLst>
                                        </p:cTn>
                                        <p:tgtEl>
                                          <p:spTgt spid="99332"/>
                                        </p:tgtEl>
                                        <p:attrNameLst>
                                          <p:attrName>style.visibility</p:attrName>
                                        </p:attrNameLst>
                                      </p:cBhvr>
                                      <p:to>
                                        <p:strVal val="visible"/>
                                      </p:to>
                                    </p:set>
                                    <p:anim calcmode="lin" valueType="num">
                                      <p:cBhvr additive="base">
                                        <p:cTn id="21" dur="500" fill="hold"/>
                                        <p:tgtEl>
                                          <p:spTgt spid="99332"/>
                                        </p:tgtEl>
                                        <p:attrNameLst>
                                          <p:attrName>ppt_x</p:attrName>
                                        </p:attrNameLst>
                                      </p:cBhvr>
                                      <p:tavLst>
                                        <p:tav tm="0">
                                          <p:val>
                                            <p:strVal val="0-#ppt_w/2"/>
                                          </p:val>
                                        </p:tav>
                                        <p:tav tm="100000">
                                          <p:val>
                                            <p:strVal val="#ppt_x"/>
                                          </p:val>
                                        </p:tav>
                                      </p:tavLst>
                                    </p:anim>
                                    <p:anim calcmode="lin" valueType="num">
                                      <p:cBhvr additive="base">
                                        <p:cTn id="22" dur="500" fill="hold"/>
                                        <p:tgtEl>
                                          <p:spTgt spid="9933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4" name="whoosh.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99333"/>
                                        </p:tgtEl>
                                        <p:attrNameLst>
                                          <p:attrName>style.visibility</p:attrName>
                                        </p:attrNameLst>
                                      </p:cBhvr>
                                      <p:to>
                                        <p:strVal val="visible"/>
                                      </p:to>
                                    </p:set>
                                    <p:anim calcmode="lin" valueType="num">
                                      <p:cBhvr additive="base">
                                        <p:cTn id="27" dur="500" fill="hold"/>
                                        <p:tgtEl>
                                          <p:spTgt spid="99333"/>
                                        </p:tgtEl>
                                        <p:attrNameLst>
                                          <p:attrName>ppt_x</p:attrName>
                                        </p:attrNameLst>
                                      </p:cBhvr>
                                      <p:tavLst>
                                        <p:tav tm="0">
                                          <p:val>
                                            <p:strVal val="0-#ppt_w/2"/>
                                          </p:val>
                                        </p:tav>
                                        <p:tav tm="100000">
                                          <p:val>
                                            <p:strVal val="#ppt_x"/>
                                          </p:val>
                                        </p:tav>
                                      </p:tavLst>
                                    </p:anim>
                                    <p:anim calcmode="lin" valueType="num">
                                      <p:cBhvr additive="base">
                                        <p:cTn id="28" dur="500" fill="hold"/>
                                        <p:tgtEl>
                                          <p:spTgt spid="9933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990600" y="1276350"/>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40963" name="Rectangle 3"/>
          <p:cNvSpPr>
            <a:spLocks noGrp="1" noChangeArrowheads="1"/>
          </p:cNvSpPr>
          <p:nvPr>
            <p:ph type="subTitle" idx="1"/>
          </p:nvPr>
        </p:nvSpPr>
        <p:spPr>
          <a:xfrm>
            <a:off x="1085850" y="1085850"/>
            <a:ext cx="7372350" cy="4781550"/>
          </a:xfrm>
        </p:spPr>
        <p:txBody>
          <a:bodyPr/>
          <a:lstStyle/>
          <a:p>
            <a:pPr algn="l" eaLnBrk="1" hangingPunct="1">
              <a:buClr>
                <a:schemeClr val="tx1"/>
              </a:buClr>
              <a:buFont typeface="Wingdings" panose="05000000000000000000" pitchFamily="2" charset="2"/>
              <a:buChar char="l"/>
            </a:pPr>
            <a:r>
              <a:rPr lang="en-US" altLang="zh-CN" b="1">
                <a:ea typeface="大黑体" charset="-122"/>
              </a:rPr>
              <a:t> </a:t>
            </a:r>
            <a:r>
              <a:rPr lang="zh-CN" altLang="en-US" b="1">
                <a:ea typeface="大黑体" charset="-122"/>
              </a:rPr>
              <a:t>引言</a:t>
            </a:r>
          </a:p>
          <a:p>
            <a:pPr algn="l" eaLnBrk="1" hangingPunct="1">
              <a:buClr>
                <a:schemeClr val="tx1"/>
              </a:buClr>
              <a:buFont typeface="Wingdings" panose="05000000000000000000" pitchFamily="2" charset="2"/>
              <a:buChar char="l"/>
            </a:pPr>
            <a:r>
              <a:rPr lang="zh-CN" altLang="en-US" b="1">
                <a:ea typeface="大黑体" charset="-122"/>
              </a:rPr>
              <a:t> 数字信息表示法</a:t>
            </a:r>
          </a:p>
          <a:p>
            <a:pPr algn="l" eaLnBrk="1" hangingPunct="1">
              <a:buClr>
                <a:schemeClr val="tx1"/>
              </a:buClr>
              <a:buFont typeface="Wingdings" panose="05000000000000000000" pitchFamily="2" charset="2"/>
              <a:buChar char="l"/>
            </a:pPr>
            <a:r>
              <a:rPr lang="zh-CN" altLang="en-US" b="1">
                <a:ea typeface="大黑体" charset="-122"/>
              </a:rPr>
              <a:t> 基带传输过程</a:t>
            </a:r>
          </a:p>
          <a:p>
            <a:pPr algn="l" eaLnBrk="1" hangingPunct="1">
              <a:buClr>
                <a:schemeClr val="tx1"/>
              </a:buClr>
              <a:buFont typeface="Wingdings" panose="05000000000000000000" pitchFamily="2" charset="2"/>
              <a:buChar char="l"/>
            </a:pPr>
            <a:r>
              <a:rPr lang="zh-CN" altLang="en-US" b="1">
                <a:ea typeface="大黑体" charset="-122"/>
              </a:rPr>
              <a:t> 功率谱密度</a:t>
            </a:r>
          </a:p>
          <a:p>
            <a:pPr algn="l" eaLnBrk="1" hangingPunct="1">
              <a:buClr>
                <a:schemeClr val="tx1"/>
              </a:buClr>
              <a:buFont typeface="Wingdings" panose="05000000000000000000" pitchFamily="2" charset="2"/>
              <a:buChar char="l"/>
            </a:pPr>
            <a:r>
              <a:rPr lang="zh-CN" altLang="en-US" b="1">
                <a:ea typeface="大黑体" charset="-122"/>
              </a:rPr>
              <a:t> 奈奎斯特准则</a:t>
            </a:r>
          </a:p>
          <a:p>
            <a:pPr algn="l" eaLnBrk="1" hangingPunct="1">
              <a:buClr>
                <a:schemeClr val="tx1"/>
              </a:buClr>
              <a:buFont typeface="Wingdings" panose="05000000000000000000" pitchFamily="2" charset="2"/>
              <a:buChar char="l"/>
            </a:pPr>
            <a:r>
              <a:rPr lang="zh-CN" altLang="en-US" b="1">
                <a:ea typeface="大黑体" charset="-122"/>
              </a:rPr>
              <a:t> 最佳检测准则</a:t>
            </a:r>
          </a:p>
          <a:p>
            <a:pPr algn="l" eaLnBrk="1" hangingPunct="1">
              <a:buClr>
                <a:schemeClr val="tx1"/>
              </a:buClr>
              <a:buFont typeface="Wingdings" panose="05000000000000000000" pitchFamily="2" charset="2"/>
              <a:buChar char="l"/>
            </a:pPr>
            <a:r>
              <a:rPr lang="zh-CN" altLang="en-US" b="1">
                <a:ea typeface="大黑体" charset="-122"/>
              </a:rPr>
              <a:t> 比特差错率</a:t>
            </a:r>
          </a:p>
        </p:txBody>
      </p:sp>
      <p:sp>
        <p:nvSpPr>
          <p:cNvPr id="2" name="灯片编号占位符 1"/>
          <p:cNvSpPr>
            <a:spLocks noGrp="1"/>
          </p:cNvSpPr>
          <p:nvPr>
            <p:ph type="sldNum" sz="quarter" idx="12"/>
          </p:nvPr>
        </p:nvSpPr>
        <p:spPr/>
        <p:txBody>
          <a:bodyPr/>
          <a:lstStyle/>
          <a:p>
            <a:pPr>
              <a:defRPr/>
            </a:pPr>
            <a:fld id="{72B440EF-8F2B-4DC1-A99A-4D5E5739E338}" type="slidenum">
              <a:rPr lang="zh-CN" altLang="en-GB" smtClean="0"/>
              <a:pPr>
                <a:defRPr/>
              </a:pPr>
              <a:t>2</a:t>
            </a:fld>
            <a:endParaRPr lang="en-GB" altLang="zh-CN"/>
          </a:p>
        </p:txBody>
      </p:sp>
    </p:spTree>
    <p:extLst>
      <p:ext uri="{BB962C8B-B14F-4D97-AF65-F5344CB8AC3E}">
        <p14:creationId xmlns:p14="http://schemas.microsoft.com/office/powerpoint/2010/main" val="3346509139"/>
      </p:ext>
    </p:extLst>
  </p:cSld>
  <p:clrMapOvr>
    <a:masterClrMapping/>
  </p:clrMapOvr>
  <p:transition>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zh-CN" altLang="en-US" dirty="0"/>
              <a:t>多元码  (续</a:t>
            </a:r>
            <a:r>
              <a:rPr lang="en-US" altLang="zh-CN" dirty="0"/>
              <a:t>)</a:t>
            </a:r>
          </a:p>
        </p:txBody>
      </p:sp>
      <p:sp>
        <p:nvSpPr>
          <p:cNvPr id="154627"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a:t>2</a:t>
            </a:r>
            <a:r>
              <a:rPr lang="en-US" altLang="zh-CN"/>
              <a:t>B1Q</a:t>
            </a:r>
          </a:p>
          <a:p>
            <a:pPr>
              <a:buFont typeface="Wingdings" panose="05000000000000000000" pitchFamily="2" charset="2"/>
              <a:buNone/>
            </a:pPr>
            <a:endParaRPr lang="zh-CN" altLang="en-US"/>
          </a:p>
        </p:txBody>
      </p:sp>
      <p:graphicFrame>
        <p:nvGraphicFramePr>
          <p:cNvPr id="154628" name="Object 4"/>
          <p:cNvGraphicFramePr>
            <a:graphicFrameLocks noChangeAspect="1"/>
          </p:cNvGraphicFramePr>
          <p:nvPr>
            <p:extLst>
              <p:ext uri="{D42A27DB-BD31-4B8C-83A1-F6EECF244321}">
                <p14:modId xmlns:p14="http://schemas.microsoft.com/office/powerpoint/2010/main" val="416790037"/>
              </p:ext>
            </p:extLst>
          </p:nvPr>
        </p:nvGraphicFramePr>
        <p:xfrm>
          <a:off x="1028700" y="2740025"/>
          <a:ext cx="6781800" cy="2746375"/>
        </p:xfrm>
        <a:graphic>
          <a:graphicData uri="http://schemas.openxmlformats.org/presentationml/2006/ole">
            <mc:AlternateContent xmlns:mc="http://schemas.openxmlformats.org/markup-compatibility/2006">
              <mc:Choice xmlns:v="urn:schemas-microsoft-com:vml" Requires="v">
                <p:oleObj spid="_x0000_s81084" name="Visio" r:id="rId3" imgW="5620680" imgH="2276280" progId="Visio.Drawing.11">
                  <p:embed/>
                </p:oleObj>
              </mc:Choice>
              <mc:Fallback>
                <p:oleObj name="Visio" r:id="rId3" imgW="5620680" imgH="22762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2740025"/>
                        <a:ext cx="6781800" cy="2746375"/>
                      </a:xfrm>
                      <a:prstGeom prst="rect">
                        <a:avLst/>
                      </a:prstGeom>
                      <a:solidFill>
                        <a:srgbClr val="2020FF"/>
                      </a:solidFill>
                      <a:ln>
                        <a:noFill/>
                      </a:ln>
                      <a:effectLst/>
                    </p:spPr>
                  </p:pic>
                </p:oleObj>
              </mc:Fallback>
            </mc:AlternateContent>
          </a:graphicData>
        </a:graphic>
      </p:graphicFrame>
    </p:spTree>
    <p:extLst>
      <p:ext uri="{BB962C8B-B14F-4D97-AF65-F5344CB8AC3E}">
        <p14:creationId xmlns:p14="http://schemas.microsoft.com/office/powerpoint/2010/main" val="1607901951"/>
      </p:ext>
    </p:extLst>
  </p:cSld>
  <p:clrMapOvr>
    <a:masterClrMapping/>
  </p:clrMapOvr>
  <p:transition advTm="12468"/>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0F03A-CC49-43ED-B7F2-88233D511C23}"/>
              </a:ext>
            </a:extLst>
          </p:cNvPr>
          <p:cNvSpPr>
            <a:spLocks noGrp="1"/>
          </p:cNvSpPr>
          <p:nvPr>
            <p:ph type="title"/>
          </p:nvPr>
        </p:nvSpPr>
        <p:spPr/>
        <p:txBody>
          <a:bodyPr/>
          <a:lstStyle/>
          <a:p>
            <a:r>
              <a:rPr lang="zh-CN" altLang="en-US" dirty="0">
                <a:solidFill>
                  <a:srgbClr val="002060"/>
                </a:solidFill>
              </a:rPr>
              <a:t>题外话</a:t>
            </a:r>
            <a:r>
              <a:rPr lang="en-US" altLang="zh-CN" dirty="0">
                <a:solidFill>
                  <a:srgbClr val="002060"/>
                </a:solidFill>
              </a:rPr>
              <a:t>-</a:t>
            </a:r>
            <a:r>
              <a:rPr lang="en-US" altLang="zh-CN" dirty="0" err="1">
                <a:solidFill>
                  <a:srgbClr val="002060"/>
                </a:solidFill>
              </a:rPr>
              <a:t>Rigol</a:t>
            </a:r>
            <a:r>
              <a:rPr lang="zh-CN" altLang="en-US" dirty="0">
                <a:solidFill>
                  <a:srgbClr val="002060"/>
                </a:solidFill>
              </a:rPr>
              <a:t>年度最佳创新者挑战赛</a:t>
            </a:r>
          </a:p>
        </p:txBody>
      </p:sp>
      <p:pic>
        <p:nvPicPr>
          <p:cNvPr id="7" name="内容占位符 6">
            <a:extLst>
              <a:ext uri="{FF2B5EF4-FFF2-40B4-BE49-F238E27FC236}">
                <a16:creationId xmlns:a16="http://schemas.microsoft.com/office/drawing/2014/main" id="{7CD69BCA-E191-49E8-B6A7-103E807D8EA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500595"/>
            <a:ext cx="5089452" cy="3279107"/>
          </a:xfrm>
        </p:spPr>
      </p:pic>
      <p:sp>
        <p:nvSpPr>
          <p:cNvPr id="4" name="内容占位符 3">
            <a:extLst>
              <a:ext uri="{FF2B5EF4-FFF2-40B4-BE49-F238E27FC236}">
                <a16:creationId xmlns:a16="http://schemas.microsoft.com/office/drawing/2014/main" id="{F494680D-532B-4E55-946D-9DCAB2FC5262}"/>
              </a:ext>
            </a:extLst>
          </p:cNvPr>
          <p:cNvSpPr>
            <a:spLocks noGrp="1"/>
          </p:cNvSpPr>
          <p:nvPr>
            <p:ph sz="half" idx="2"/>
          </p:nvPr>
        </p:nvSpPr>
        <p:spPr>
          <a:xfrm>
            <a:off x="5013251" y="824581"/>
            <a:ext cx="3810000" cy="4114800"/>
          </a:xfrm>
        </p:spPr>
        <p:txBody>
          <a:bodyPr/>
          <a:lstStyle/>
          <a:p>
            <a:r>
              <a:rPr lang="zh-CN" altLang="en-US" sz="1800" dirty="0"/>
              <a:t>它是一种主流的时分多路复用</a:t>
            </a:r>
            <a:r>
              <a:rPr lang="en-US" altLang="zh-CN" sz="1800" dirty="0"/>
              <a:t>(TDM)</a:t>
            </a:r>
            <a:r>
              <a:rPr lang="zh-CN" altLang="en-US" sz="1800" dirty="0"/>
              <a:t>、点对点</a:t>
            </a:r>
            <a:r>
              <a:rPr lang="en-US" altLang="zh-CN" sz="1800" dirty="0"/>
              <a:t>(P2P)</a:t>
            </a:r>
            <a:r>
              <a:rPr lang="zh-CN" altLang="en-US" sz="1800" dirty="0"/>
              <a:t>的串行通信技术。即在发送端多路低速并行信号被转换成高速串行信号，经过传输媒体</a:t>
            </a:r>
            <a:r>
              <a:rPr lang="en-US" altLang="zh-CN" sz="1800" dirty="0"/>
              <a:t>(</a:t>
            </a:r>
            <a:r>
              <a:rPr lang="zh-CN" altLang="en-US" sz="1800" dirty="0"/>
              <a:t>光缆或铜线</a:t>
            </a:r>
            <a:r>
              <a:rPr lang="en-US" altLang="zh-CN" sz="1800" dirty="0"/>
              <a:t>)</a:t>
            </a:r>
            <a:r>
              <a:rPr lang="zh-CN" altLang="en-US" sz="1800" dirty="0"/>
              <a:t>，最后在接收端高速串行信号重新转换成低速并行信号。</a:t>
            </a:r>
            <a:endParaRPr lang="en-US" altLang="zh-CN" sz="1800" dirty="0"/>
          </a:p>
          <a:p>
            <a:r>
              <a:rPr lang="zh-CN" altLang="en-US" sz="1800" dirty="0"/>
              <a:t>主要应用差分信号传输技术，具有功耗低、抗干扰强，速度快的特点，理论上串行接口的最高传输速率可达到</a:t>
            </a:r>
            <a:r>
              <a:rPr lang="en-US" altLang="zh-CN" sz="1800" dirty="0"/>
              <a:t>10Gbps </a:t>
            </a:r>
            <a:r>
              <a:rPr lang="zh-CN" altLang="en-US" sz="1800" dirty="0"/>
              <a:t>以上</a:t>
            </a:r>
            <a:endParaRPr lang="en-US" altLang="zh-CN" sz="1800" dirty="0"/>
          </a:p>
          <a:p>
            <a:pPr lvl="1"/>
            <a:r>
              <a:rPr lang="zh-CN" altLang="en-US" sz="1600" dirty="0"/>
              <a:t>并行时钟</a:t>
            </a:r>
            <a:r>
              <a:rPr lang="en-US" altLang="zh-CN" sz="1600" dirty="0"/>
              <a:t>SerDes</a:t>
            </a:r>
          </a:p>
          <a:p>
            <a:pPr lvl="1"/>
            <a:r>
              <a:rPr lang="en-US" altLang="zh-CN" sz="1600" dirty="0">
                <a:solidFill>
                  <a:srgbClr val="FF0000"/>
                </a:solidFill>
              </a:rPr>
              <a:t>8B/10B </a:t>
            </a:r>
            <a:r>
              <a:rPr lang="zh-CN" altLang="en-US" sz="1600" dirty="0"/>
              <a:t>编码</a:t>
            </a:r>
            <a:r>
              <a:rPr lang="en-US" altLang="zh-CN" sz="1600" dirty="0"/>
              <a:t>SerDes</a:t>
            </a:r>
          </a:p>
          <a:p>
            <a:pPr lvl="1"/>
            <a:r>
              <a:rPr lang="zh-CN" altLang="en-US" sz="1600" dirty="0"/>
              <a:t>嵌入式时钟</a:t>
            </a:r>
            <a:r>
              <a:rPr lang="en-US" altLang="zh-CN" sz="1600" dirty="0"/>
              <a:t>SerDes</a:t>
            </a:r>
          </a:p>
          <a:p>
            <a:pPr lvl="1"/>
            <a:r>
              <a:rPr lang="zh-CN" altLang="en-US" sz="1600" dirty="0"/>
              <a:t>位交错</a:t>
            </a:r>
            <a:r>
              <a:rPr lang="en-US" altLang="zh-CN" sz="1600" dirty="0"/>
              <a:t>SerDes</a:t>
            </a:r>
          </a:p>
          <a:p>
            <a:endParaRPr lang="zh-CN" altLang="en-US" sz="1600" dirty="0"/>
          </a:p>
        </p:txBody>
      </p:sp>
      <p:sp>
        <p:nvSpPr>
          <p:cNvPr id="5" name="灯片编号占位符 4">
            <a:extLst>
              <a:ext uri="{FF2B5EF4-FFF2-40B4-BE49-F238E27FC236}">
                <a16:creationId xmlns:a16="http://schemas.microsoft.com/office/drawing/2014/main" id="{A87E467B-646E-44DC-A549-F94655560531}"/>
              </a:ext>
            </a:extLst>
          </p:cNvPr>
          <p:cNvSpPr>
            <a:spLocks noGrp="1"/>
          </p:cNvSpPr>
          <p:nvPr>
            <p:ph type="sldNum" sz="quarter" idx="11"/>
          </p:nvPr>
        </p:nvSpPr>
        <p:spPr/>
        <p:txBody>
          <a:bodyPr/>
          <a:lstStyle/>
          <a:p>
            <a:pPr>
              <a:defRPr/>
            </a:pPr>
            <a:fld id="{74FCE05A-5D90-4F72-B6E8-BFDD923D08E0}" type="slidenum">
              <a:rPr lang="en-US" altLang="zh-CN" smtClean="0"/>
              <a:pPr>
                <a:defRPr/>
              </a:pPr>
              <a:t>30</a:t>
            </a:fld>
            <a:endParaRPr lang="en-US" altLang="zh-CN"/>
          </a:p>
        </p:txBody>
      </p:sp>
      <p:sp>
        <p:nvSpPr>
          <p:cNvPr id="8" name="矩形 7">
            <a:extLst>
              <a:ext uri="{FF2B5EF4-FFF2-40B4-BE49-F238E27FC236}">
                <a16:creationId xmlns:a16="http://schemas.microsoft.com/office/drawing/2014/main" id="{C951A788-6D75-4240-9325-0C1562EAD705}"/>
              </a:ext>
            </a:extLst>
          </p:cNvPr>
          <p:cNvSpPr/>
          <p:nvPr/>
        </p:nvSpPr>
        <p:spPr>
          <a:xfrm>
            <a:off x="88604" y="4790531"/>
            <a:ext cx="5000848" cy="1015663"/>
          </a:xfrm>
          <a:prstGeom prst="rect">
            <a:avLst/>
          </a:prstGeom>
        </p:spPr>
        <p:txBody>
          <a:bodyPr wrap="square">
            <a:spAutoFit/>
          </a:bodyPr>
          <a:lstStyle/>
          <a:p>
            <a:r>
              <a:rPr lang="zh-CN" altLang="en-US" sz="2000" dirty="0">
                <a:hlinkClick r:id="rId3"/>
              </a:rPr>
              <a:t>https://innocenter.rigol.com/</a:t>
            </a:r>
            <a:endParaRPr lang="en-US" altLang="zh-CN" sz="2000" dirty="0"/>
          </a:p>
          <a:p>
            <a:pPr marL="342900" indent="-342900">
              <a:buFont typeface="Wingdings" panose="05000000000000000000" pitchFamily="2" charset="2"/>
              <a:buChar char="Ø"/>
            </a:pPr>
            <a:r>
              <a:rPr lang="en-US" altLang="zh-CN" sz="2000" dirty="0">
                <a:solidFill>
                  <a:srgbClr val="C00000"/>
                </a:solidFill>
              </a:rPr>
              <a:t>SERDES</a:t>
            </a:r>
            <a:r>
              <a:rPr lang="zh-CN" altLang="en-US" sz="2000" dirty="0"/>
              <a:t>是英文</a:t>
            </a:r>
            <a:r>
              <a:rPr lang="en-US" altLang="zh-CN" sz="2000" dirty="0" err="1"/>
              <a:t>SERializer</a:t>
            </a:r>
            <a:r>
              <a:rPr lang="en-US" altLang="zh-CN" sz="2000" dirty="0"/>
              <a:t>(</a:t>
            </a:r>
            <a:r>
              <a:rPr lang="zh-CN" altLang="en-US" sz="2000" dirty="0"/>
              <a:t>串行器</a:t>
            </a:r>
            <a:r>
              <a:rPr lang="en-US" altLang="zh-CN" sz="2000" dirty="0"/>
              <a:t>)/</a:t>
            </a:r>
            <a:r>
              <a:rPr lang="en-US" altLang="zh-CN" sz="2000" dirty="0" err="1"/>
              <a:t>DESerializer</a:t>
            </a:r>
            <a:r>
              <a:rPr lang="en-US" altLang="zh-CN" sz="2000" dirty="0"/>
              <a:t>(</a:t>
            </a:r>
            <a:r>
              <a:rPr lang="zh-CN" altLang="en-US" sz="2000" dirty="0"/>
              <a:t>解串器</a:t>
            </a:r>
            <a:r>
              <a:rPr lang="en-US" altLang="zh-CN" sz="2000" dirty="0"/>
              <a:t>)</a:t>
            </a:r>
            <a:r>
              <a:rPr lang="zh-CN" altLang="en-US" sz="2000" dirty="0"/>
              <a:t>的简称。</a:t>
            </a:r>
          </a:p>
        </p:txBody>
      </p:sp>
      <p:sp>
        <p:nvSpPr>
          <p:cNvPr id="9" name="Rectangle 2">
            <a:extLst>
              <a:ext uri="{FF2B5EF4-FFF2-40B4-BE49-F238E27FC236}">
                <a16:creationId xmlns:a16="http://schemas.microsoft.com/office/drawing/2014/main" id="{BF3C84A0-74A0-45AC-94CD-325501BA3C4C}"/>
              </a:ext>
            </a:extLst>
          </p:cNvPr>
          <p:cNvSpPr txBox="1">
            <a:spLocks noChangeArrowheads="1"/>
          </p:cNvSpPr>
          <p:nvPr/>
        </p:nvSpPr>
        <p:spPr bwMode="auto">
          <a:xfrm>
            <a:off x="127632" y="5899149"/>
            <a:ext cx="9021500" cy="762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chemeClr val="tx2"/>
                </a:solidFill>
                <a:latin typeface="黑体" pitchFamily="2" charset="-122"/>
                <a:ea typeface="黑体" pitchFamily="2" charset="-122"/>
                <a:cs typeface="+mj-cs"/>
              </a:defRPr>
            </a:lvl1pPr>
            <a:lvl2pPr algn="l" rtl="0" eaLnBrk="0" fontAlgn="base" hangingPunct="0">
              <a:spcBef>
                <a:spcPct val="0"/>
              </a:spcBef>
              <a:spcAft>
                <a:spcPct val="0"/>
              </a:spcAft>
              <a:defRPr sz="4400" b="1">
                <a:solidFill>
                  <a:schemeClr val="tx2"/>
                </a:solidFill>
                <a:latin typeface="黑体" pitchFamily="2" charset="-122"/>
                <a:ea typeface="黑体" pitchFamily="2" charset="-122"/>
              </a:defRPr>
            </a:lvl2pPr>
            <a:lvl3pPr algn="l" rtl="0" eaLnBrk="0" fontAlgn="base" hangingPunct="0">
              <a:spcBef>
                <a:spcPct val="0"/>
              </a:spcBef>
              <a:spcAft>
                <a:spcPct val="0"/>
              </a:spcAft>
              <a:defRPr sz="4400" b="1">
                <a:solidFill>
                  <a:schemeClr val="tx2"/>
                </a:solidFill>
                <a:latin typeface="黑体" pitchFamily="2" charset="-122"/>
                <a:ea typeface="黑体" pitchFamily="2" charset="-122"/>
              </a:defRPr>
            </a:lvl3pPr>
            <a:lvl4pPr algn="l" rtl="0" eaLnBrk="0" fontAlgn="base" hangingPunct="0">
              <a:spcBef>
                <a:spcPct val="0"/>
              </a:spcBef>
              <a:spcAft>
                <a:spcPct val="0"/>
              </a:spcAft>
              <a:defRPr sz="4400" b="1">
                <a:solidFill>
                  <a:schemeClr val="tx2"/>
                </a:solidFill>
                <a:latin typeface="黑体" pitchFamily="2" charset="-122"/>
                <a:ea typeface="黑体" pitchFamily="2" charset="-122"/>
              </a:defRPr>
            </a:lvl4pPr>
            <a:lvl5pPr algn="l" rtl="0" eaLnBrk="0" fontAlgn="base" hangingPunct="0">
              <a:spcBef>
                <a:spcPct val="0"/>
              </a:spcBef>
              <a:spcAft>
                <a:spcPct val="0"/>
              </a:spcAft>
              <a:defRPr sz="4400" b="1">
                <a:solidFill>
                  <a:schemeClr val="tx2"/>
                </a:solidFill>
                <a:latin typeface="黑体" pitchFamily="2" charset="-122"/>
                <a:ea typeface="黑体" pitchFamily="2" charset="-122"/>
              </a:defRPr>
            </a:lvl5pPr>
            <a:lvl6pPr marL="457200" algn="l" rtl="0" eaLnBrk="1" fontAlgn="base" hangingPunct="1">
              <a:spcBef>
                <a:spcPct val="0"/>
              </a:spcBef>
              <a:spcAft>
                <a:spcPct val="0"/>
              </a:spcAft>
              <a:defRPr sz="4400">
                <a:solidFill>
                  <a:schemeClr val="tx2"/>
                </a:solidFill>
                <a:latin typeface="Tahoma" pitchFamily="34" charset="0"/>
              </a:defRPr>
            </a:lvl6pPr>
            <a:lvl7pPr marL="914400" algn="l" rtl="0" eaLnBrk="1" fontAlgn="base" hangingPunct="1">
              <a:spcBef>
                <a:spcPct val="0"/>
              </a:spcBef>
              <a:spcAft>
                <a:spcPct val="0"/>
              </a:spcAft>
              <a:defRPr sz="4400">
                <a:solidFill>
                  <a:schemeClr val="tx2"/>
                </a:solidFill>
                <a:latin typeface="Tahoma" pitchFamily="34" charset="0"/>
              </a:defRPr>
            </a:lvl7pPr>
            <a:lvl8pPr marL="1371600" algn="l" rtl="0" eaLnBrk="1" fontAlgn="base" hangingPunct="1">
              <a:spcBef>
                <a:spcPct val="0"/>
              </a:spcBef>
              <a:spcAft>
                <a:spcPct val="0"/>
              </a:spcAft>
              <a:defRPr sz="4400">
                <a:solidFill>
                  <a:schemeClr val="tx2"/>
                </a:solidFill>
                <a:latin typeface="Tahoma" pitchFamily="34" charset="0"/>
              </a:defRPr>
            </a:lvl8pPr>
            <a:lvl9pPr marL="1828800" algn="l" rtl="0" eaLnBrk="1" fontAlgn="base" hangingPunct="1">
              <a:spcBef>
                <a:spcPct val="0"/>
              </a:spcBef>
              <a:spcAft>
                <a:spcPct val="0"/>
              </a:spcAft>
              <a:defRPr sz="4400">
                <a:solidFill>
                  <a:schemeClr val="tx2"/>
                </a:solidFill>
                <a:latin typeface="Tahoma" pitchFamily="34" charset="0"/>
              </a:defRPr>
            </a:lvl9pPr>
          </a:lstStyle>
          <a:p>
            <a:r>
              <a:rPr lang="en-US" altLang="zh-CN" sz="2400" kern="0" dirty="0">
                <a:solidFill>
                  <a:srgbClr val="C00000"/>
                </a:solidFill>
                <a:latin typeface="黑体" panose="02010609060101010101" pitchFamily="49" charset="-122"/>
                <a:ea typeface="黑体" panose="02010609060101010101" pitchFamily="49" charset="-122"/>
              </a:rPr>
              <a:t>Project Option:</a:t>
            </a:r>
            <a:r>
              <a:rPr lang="zh-CN" altLang="en-US" sz="2200" kern="0" dirty="0">
                <a:solidFill>
                  <a:srgbClr val="002060"/>
                </a:solidFill>
                <a:latin typeface="黑体" panose="02010609060101010101" pitchFamily="49" charset="-122"/>
                <a:ea typeface="黑体" panose="02010609060101010101" pitchFamily="49" charset="-122"/>
              </a:rPr>
              <a:t>使用</a:t>
            </a:r>
            <a:r>
              <a:rPr lang="en-US" altLang="zh-CN" sz="2200" kern="0" dirty="0" err="1">
                <a:solidFill>
                  <a:srgbClr val="002060"/>
                </a:solidFill>
                <a:latin typeface="黑体" panose="02010609060101010101" pitchFamily="49" charset="-122"/>
                <a:ea typeface="黑体" panose="02010609060101010101" pitchFamily="49" charset="-122"/>
              </a:rPr>
              <a:t>verilog</a:t>
            </a:r>
            <a:r>
              <a:rPr lang="zh-CN" altLang="en-US" sz="2200" kern="0" dirty="0">
                <a:solidFill>
                  <a:srgbClr val="002060"/>
                </a:solidFill>
                <a:latin typeface="黑体" panose="02010609060101010101" pitchFamily="49" charset="-122"/>
                <a:ea typeface="黑体" panose="02010609060101010101" pitchFamily="49" charset="-122"/>
              </a:rPr>
              <a:t>例化一个自己编写的</a:t>
            </a:r>
            <a:r>
              <a:rPr lang="en-US" altLang="zh-CN" sz="2200" kern="0" dirty="0">
                <a:solidFill>
                  <a:srgbClr val="002060"/>
                </a:solidFill>
                <a:latin typeface="黑体" panose="02010609060101010101" pitchFamily="49" charset="-122"/>
                <a:ea typeface="黑体" panose="02010609060101010101" pitchFamily="49" charset="-122"/>
              </a:rPr>
              <a:t>GMII</a:t>
            </a:r>
            <a:r>
              <a:rPr lang="zh-CN" altLang="en-US" sz="2200" kern="0" dirty="0">
                <a:solidFill>
                  <a:srgbClr val="002060"/>
                </a:solidFill>
                <a:latin typeface="黑体" panose="02010609060101010101" pitchFamily="49" charset="-122"/>
                <a:ea typeface="黑体" panose="02010609060101010101" pitchFamily="49" charset="-122"/>
              </a:rPr>
              <a:t>或</a:t>
            </a:r>
            <a:r>
              <a:rPr lang="en-US" altLang="zh-CN" sz="2200" kern="0" dirty="0" err="1">
                <a:solidFill>
                  <a:srgbClr val="002060"/>
                </a:solidFill>
                <a:latin typeface="黑体" panose="02010609060101010101" pitchFamily="49" charset="-122"/>
                <a:ea typeface="黑体" panose="02010609060101010101" pitchFamily="49" charset="-122"/>
              </a:rPr>
              <a:t>Serdes</a:t>
            </a:r>
            <a:r>
              <a:rPr lang="zh-CN" altLang="en-US" sz="2200" kern="0" dirty="0">
                <a:solidFill>
                  <a:srgbClr val="002060"/>
                </a:solidFill>
                <a:latin typeface="黑体" panose="02010609060101010101" pitchFamily="49" charset="-122"/>
                <a:ea typeface="黑体" panose="02010609060101010101" pitchFamily="49" charset="-122"/>
              </a:rPr>
              <a:t>（其中一种）模块</a:t>
            </a:r>
            <a:r>
              <a:rPr lang="en-US" altLang="zh-CN" sz="2200" kern="0" dirty="0">
                <a:solidFill>
                  <a:srgbClr val="002060"/>
                </a:solidFill>
                <a:latin typeface="黑体" panose="02010609060101010101" pitchFamily="49" charset="-122"/>
                <a:ea typeface="黑体" panose="02010609060101010101" pitchFamily="49" charset="-122"/>
              </a:rPr>
              <a:t>(PHY)</a:t>
            </a:r>
            <a:r>
              <a:rPr lang="zh-CN" altLang="en-US" sz="2200" kern="0" dirty="0">
                <a:solidFill>
                  <a:srgbClr val="002060"/>
                </a:solidFill>
                <a:latin typeface="黑体" panose="02010609060101010101" pitchFamily="49" charset="-122"/>
                <a:ea typeface="黑体" panose="02010609060101010101" pitchFamily="49" charset="-122"/>
              </a:rPr>
              <a:t>或者调用</a:t>
            </a:r>
            <a:r>
              <a:rPr lang="en-US" altLang="zh-CN" sz="2200" kern="0" dirty="0">
                <a:solidFill>
                  <a:srgbClr val="002060"/>
                </a:solidFill>
                <a:latin typeface="黑体" panose="02010609060101010101" pitchFamily="49" charset="-122"/>
                <a:ea typeface="黑体" panose="02010609060101010101" pitchFamily="49" charset="-122"/>
              </a:rPr>
              <a:t>IP</a:t>
            </a:r>
            <a:r>
              <a:rPr lang="zh-CN" altLang="en-US" sz="2200" kern="0" dirty="0">
                <a:solidFill>
                  <a:srgbClr val="002060"/>
                </a:solidFill>
                <a:latin typeface="黑体" panose="02010609060101010101" pitchFamily="49" charset="-122"/>
                <a:ea typeface="黑体" panose="02010609060101010101" pitchFamily="49" charset="-122"/>
              </a:rPr>
              <a:t>核，给出完整的调用、仿真测试结果；</a:t>
            </a:r>
          </a:p>
        </p:txBody>
      </p:sp>
    </p:spTree>
    <p:extLst>
      <p:ext uri="{BB962C8B-B14F-4D97-AF65-F5344CB8AC3E}">
        <p14:creationId xmlns:p14="http://schemas.microsoft.com/office/powerpoint/2010/main" val="1897480599"/>
      </p:ext>
    </p:extLst>
  </p:cSld>
  <p:clrMapOvr>
    <a:masterClrMapping/>
  </p:clrMapOvr>
  <p:transition advTm="12468"/>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b="1">
              <a:ea typeface="仿宋_GB2312" pitchFamily="49" charset="-122"/>
            </a:endParaRPr>
          </a:p>
        </p:txBody>
      </p:sp>
      <p:sp>
        <p:nvSpPr>
          <p:cNvPr id="46083" name="Rectangle 3"/>
          <p:cNvSpPr>
            <a:spLocks noGrp="1" noChangeArrowheads="1"/>
          </p:cNvSpPr>
          <p:nvPr>
            <p:ph type="ctrTitle"/>
          </p:nvPr>
        </p:nvSpPr>
        <p:spPr>
          <a:xfrm>
            <a:off x="819150" y="1799211"/>
            <a:ext cx="7772400" cy="952500"/>
          </a:xfrm>
        </p:spPr>
        <p:txBody>
          <a:bodyPr/>
          <a:lstStyle/>
          <a:p>
            <a:pPr eaLnBrk="1" hangingPunct="1"/>
            <a:r>
              <a:rPr lang="zh-CN" altLang="en-US" sz="5400" b="1" dirty="0">
                <a:ea typeface="大黑体" charset="-122"/>
              </a:rPr>
              <a:t>基带传输过程</a:t>
            </a:r>
          </a:p>
        </p:txBody>
      </p:sp>
      <p:sp>
        <p:nvSpPr>
          <p:cNvPr id="2" name="灯片编号占位符 1"/>
          <p:cNvSpPr>
            <a:spLocks noGrp="1"/>
          </p:cNvSpPr>
          <p:nvPr>
            <p:ph type="sldNum" sz="quarter" idx="12"/>
          </p:nvPr>
        </p:nvSpPr>
        <p:spPr/>
        <p:txBody>
          <a:bodyPr/>
          <a:lstStyle/>
          <a:p>
            <a:pPr>
              <a:defRPr/>
            </a:pPr>
            <a:fld id="{72B440EF-8F2B-4DC1-A99A-4D5E5739E338}" type="slidenum">
              <a:rPr lang="zh-CN" altLang="en-GB" smtClean="0"/>
              <a:pPr>
                <a:defRPr/>
              </a:pPr>
              <a:t>31</a:t>
            </a:fld>
            <a:endParaRPr lang="en-GB" altLang="zh-CN"/>
          </a:p>
        </p:txBody>
      </p:sp>
    </p:spTree>
    <p:extLst>
      <p:ext uri="{BB962C8B-B14F-4D97-AF65-F5344CB8AC3E}">
        <p14:creationId xmlns:p14="http://schemas.microsoft.com/office/powerpoint/2010/main" val="868870140"/>
      </p:ext>
    </p:extLst>
  </p:cSld>
  <p:clrMapOvr>
    <a:masterClrMapping/>
  </p:clrMapOvr>
  <p:transition>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ChangeArrowheads="1"/>
          </p:cNvSpPr>
          <p:nvPr/>
        </p:nvSpPr>
        <p:spPr bwMode="auto">
          <a:xfrm>
            <a:off x="990600" y="1276350"/>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4100" name="Rectangle 3"/>
          <p:cNvSpPr>
            <a:spLocks noGrp="1" noChangeArrowheads="1"/>
          </p:cNvSpPr>
          <p:nvPr>
            <p:ph type="body" sz="half" idx="4294967295"/>
          </p:nvPr>
        </p:nvSpPr>
        <p:spPr>
          <a:xfrm>
            <a:off x="0" y="1485900"/>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sp>
        <p:nvSpPr>
          <p:cNvPr id="4101" name="Rectangle 4"/>
          <p:cNvSpPr>
            <a:spLocks noGrp="1" noChangeArrowheads="1"/>
          </p:cNvSpPr>
          <p:nvPr>
            <p:ph type="body" sz="half" idx="4294967295"/>
          </p:nvPr>
        </p:nvSpPr>
        <p:spPr>
          <a:xfrm>
            <a:off x="625475" y="3617913"/>
            <a:ext cx="7905750" cy="2305050"/>
          </a:xfrm>
        </p:spPr>
        <p:txBody>
          <a:bodyPr/>
          <a:lstStyle/>
          <a:p>
            <a:pPr eaLnBrk="1" hangingPunct="1">
              <a:buClr>
                <a:srgbClr val="002060"/>
              </a:buClr>
              <a:buFont typeface="Wingdings" panose="05000000000000000000" pitchFamily="2" charset="2"/>
              <a:buChar char="l"/>
            </a:pPr>
            <a:r>
              <a:rPr lang="zh-CN" altLang="en-US" sz="2800" b="1" dirty="0">
                <a:latin typeface="大黑体" charset="-122"/>
                <a:ea typeface="大黑体" charset="-122"/>
              </a:rPr>
              <a:t>基带传输过程</a:t>
            </a:r>
            <a:r>
              <a:rPr lang="en-US" altLang="zh-CN" sz="2800" b="1" dirty="0">
                <a:latin typeface="大黑体" charset="-122"/>
                <a:ea typeface="大黑体" charset="-122"/>
              </a:rPr>
              <a:t>:</a:t>
            </a:r>
            <a:r>
              <a:rPr lang="zh-CN" altLang="en-US" sz="2800" b="1" dirty="0">
                <a:latin typeface="大黑体" charset="-122"/>
                <a:ea typeface="大黑体" charset="-122"/>
              </a:rPr>
              <a:t>发端滤波器、基带信道、噪声与干扰、收端滤波器、再生器</a:t>
            </a:r>
          </a:p>
          <a:p>
            <a:pPr eaLnBrk="1" hangingPunct="1">
              <a:buClr>
                <a:srgbClr val="002060"/>
              </a:buClr>
              <a:buFont typeface="Wingdings" panose="05000000000000000000" pitchFamily="2" charset="2"/>
              <a:buChar char="l"/>
            </a:pPr>
            <a:r>
              <a:rPr lang="zh-CN" altLang="en-US" sz="2800" b="1" dirty="0">
                <a:latin typeface="大黑体" charset="-122"/>
                <a:ea typeface="大黑体" charset="-122"/>
              </a:rPr>
              <a:t>传输过程的畸变：干扰与噪声、波形失真</a:t>
            </a:r>
          </a:p>
          <a:p>
            <a:pPr eaLnBrk="1" hangingPunct="1">
              <a:buClr>
                <a:srgbClr val="002060"/>
              </a:buClr>
              <a:buFont typeface="Wingdings" panose="05000000000000000000" pitchFamily="2" charset="2"/>
              <a:buChar char="l"/>
            </a:pPr>
            <a:r>
              <a:rPr lang="zh-CN" altLang="en-US" sz="2800" b="1" dirty="0">
                <a:latin typeface="大黑体" charset="-122"/>
                <a:ea typeface="大黑体" charset="-122"/>
              </a:rPr>
              <a:t>再生器的作用</a:t>
            </a:r>
          </a:p>
        </p:txBody>
      </p:sp>
      <p:sp>
        <p:nvSpPr>
          <p:cNvPr id="4102" name="Rectangle 6"/>
          <p:cNvSpPr>
            <a:spLocks noChangeArrowheads="1"/>
          </p:cNvSpPr>
          <p:nvPr/>
        </p:nvSpPr>
        <p:spPr bwMode="auto">
          <a:xfrm>
            <a:off x="3105150" y="2838450"/>
            <a:ext cx="8953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4098" name="Object 7"/>
          <p:cNvGraphicFramePr>
            <a:graphicFrameLocks noChangeAspect="1"/>
          </p:cNvGraphicFramePr>
          <p:nvPr/>
        </p:nvGraphicFramePr>
        <p:xfrm>
          <a:off x="885825" y="628650"/>
          <a:ext cx="7758113" cy="1879600"/>
        </p:xfrm>
        <a:graphic>
          <a:graphicData uri="http://schemas.openxmlformats.org/presentationml/2006/ole">
            <mc:AlternateContent xmlns:mc="http://schemas.openxmlformats.org/markup-compatibility/2006">
              <mc:Choice xmlns:v="urn:schemas-microsoft-com:vml" Requires="v">
                <p:oleObj spid="_x0000_s44237" r:id="rId3" imgW="6814876" imgH="1646100" progId="">
                  <p:embed/>
                </p:oleObj>
              </mc:Choice>
              <mc:Fallback>
                <p:oleObj r:id="rId3" imgW="6814876" imgH="16461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25" y="628650"/>
                        <a:ext cx="7758113"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3" name="Rectangle 9"/>
          <p:cNvSpPr>
            <a:spLocks noChangeArrowheads="1"/>
          </p:cNvSpPr>
          <p:nvPr/>
        </p:nvSpPr>
        <p:spPr bwMode="auto">
          <a:xfrm>
            <a:off x="3340100" y="3040063"/>
            <a:ext cx="2476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600" b="1">
                <a:solidFill>
                  <a:srgbClr val="000066"/>
                </a:solidFill>
              </a:rPr>
              <a:t>基带传输过程示意图 </a:t>
            </a:r>
            <a:endParaRPr lang="zh-CN" altLang="en-US" sz="1600" b="1">
              <a:solidFill>
                <a:srgbClr val="000066"/>
              </a:solidFill>
              <a:ea typeface="仿宋_GB2312" pitchFamily="49" charset="-122"/>
            </a:endParaRPr>
          </a:p>
        </p:txBody>
      </p:sp>
      <p:sp>
        <p:nvSpPr>
          <p:cNvPr id="2" name="灯片编号占位符 1"/>
          <p:cNvSpPr>
            <a:spLocks noGrp="1"/>
          </p:cNvSpPr>
          <p:nvPr>
            <p:ph type="sldNum" sz="quarter" idx="11"/>
          </p:nvPr>
        </p:nvSpPr>
        <p:spPr/>
        <p:txBody>
          <a:bodyPr/>
          <a:lstStyle/>
          <a:p>
            <a:pPr>
              <a:defRPr/>
            </a:pPr>
            <a:fld id="{C1B92B34-C97D-47A2-A317-B24039635F5A}" type="slidenum">
              <a:rPr lang="en-US" altLang="zh-CN" smtClean="0"/>
              <a:pPr>
                <a:defRPr/>
              </a:pPr>
              <a:t>32</a:t>
            </a:fld>
            <a:endParaRPr lang="en-US" altLang="zh-CN"/>
          </a:p>
        </p:txBody>
      </p:sp>
    </p:spTree>
    <p:extLst>
      <p:ext uri="{BB962C8B-B14F-4D97-AF65-F5344CB8AC3E}">
        <p14:creationId xmlns:p14="http://schemas.microsoft.com/office/powerpoint/2010/main" val="2491649786"/>
      </p:ext>
    </p:extLst>
  </p:cSld>
  <p:clrMapOvr>
    <a:masterClrMapping/>
  </p:clrMapOvr>
  <p:transition advTm="12468"/>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990600" y="1276350"/>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5125" name="Rectangle 5"/>
          <p:cNvSpPr>
            <a:spLocks noGrp="1" noChangeArrowheads="1"/>
          </p:cNvSpPr>
          <p:nvPr>
            <p:ph type="body" sz="half" idx="1"/>
          </p:nvPr>
        </p:nvSpPr>
        <p:spPr>
          <a:xfrm>
            <a:off x="583659" y="323850"/>
            <a:ext cx="7607029" cy="781050"/>
          </a:xfrm>
        </p:spPr>
        <p:txBody>
          <a:bodyPr/>
          <a:lstStyle/>
          <a:p>
            <a:pPr algn="ctr" eaLnBrk="1" hangingPunct="1">
              <a:buFontTx/>
              <a:buNone/>
            </a:pPr>
            <a:r>
              <a:rPr lang="zh-CN" altLang="en-US" sz="4000" b="1" dirty="0">
                <a:solidFill>
                  <a:srgbClr val="002060"/>
                </a:solidFill>
                <a:ea typeface="大黑体" charset="-122"/>
              </a:rPr>
              <a:t>眼图：基带传输的一种定性描述</a:t>
            </a:r>
          </a:p>
          <a:p>
            <a:pPr eaLnBrk="1" hangingPunct="1">
              <a:buFontTx/>
              <a:buNone/>
            </a:pPr>
            <a:endParaRPr lang="en-US" altLang="zh-CN" sz="2400" b="1" dirty="0">
              <a:ea typeface="大黑体" charset="-122"/>
            </a:endParaRPr>
          </a:p>
        </p:txBody>
      </p:sp>
      <p:sp>
        <p:nvSpPr>
          <p:cNvPr id="5124" name="Rectangle 3"/>
          <p:cNvSpPr>
            <a:spLocks noGrp="1" noChangeArrowheads="1"/>
          </p:cNvSpPr>
          <p:nvPr>
            <p:ph type="body" sz="half" idx="4294967295"/>
          </p:nvPr>
        </p:nvSpPr>
        <p:spPr>
          <a:xfrm>
            <a:off x="0" y="1485900"/>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graphicFrame>
        <p:nvGraphicFramePr>
          <p:cNvPr id="5122" name="Object 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45261" name="公式" r:id="rId3" imgW="114151" imgH="215619" progId="Equation.3">
                  <p:embed/>
                </p:oleObj>
              </mc:Choice>
              <mc:Fallback>
                <p:oleObj name="公式" r:id="rId3" imgW="114151" imgH="215619" progId="Equation.3">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6" name="Rectangle 6"/>
          <p:cNvSpPr>
            <a:spLocks noChangeArrowheads="1"/>
          </p:cNvSpPr>
          <p:nvPr/>
        </p:nvSpPr>
        <p:spPr bwMode="auto">
          <a:xfrm>
            <a:off x="1447800" y="3962400"/>
            <a:ext cx="914400"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5127" name="Picture 7" descr="Image3"/>
          <p:cNvPicPr>
            <a:picLocks noChangeAspect="1" noChangeArrowheads="1"/>
          </p:cNvPicPr>
          <p:nvPr/>
        </p:nvPicPr>
        <p:blipFill>
          <a:blip r:embed="rId5" cstate="print">
            <a:lum contrast="24000"/>
            <a:extLst>
              <a:ext uri="{28A0092B-C50C-407E-A947-70E740481C1C}">
                <a14:useLocalDpi xmlns:a14="http://schemas.microsoft.com/office/drawing/2010/main" val="0"/>
              </a:ext>
            </a:extLst>
          </a:blip>
          <a:srcRect/>
          <a:stretch>
            <a:fillRect/>
          </a:stretch>
        </p:blipFill>
        <p:spPr bwMode="auto">
          <a:xfrm>
            <a:off x="1294387" y="1791493"/>
            <a:ext cx="59436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A52A425A-566B-4A8B-9020-754C9765E48E}" type="slidenum">
              <a:rPr lang="en-US" altLang="zh-CN" smtClean="0"/>
              <a:pPr/>
              <a:t>33</a:t>
            </a:fld>
            <a:endParaRPr lang="en-US" altLang="zh-CN"/>
          </a:p>
        </p:txBody>
      </p:sp>
    </p:spTree>
    <p:extLst>
      <p:ext uri="{BB962C8B-B14F-4D97-AF65-F5344CB8AC3E}">
        <p14:creationId xmlns:p14="http://schemas.microsoft.com/office/powerpoint/2010/main" val="164621305"/>
      </p:ext>
    </p:extLst>
  </p:cSld>
  <p:clrMapOvr>
    <a:masterClrMapping/>
  </p:clrMapOvr>
  <p:transition>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1146242" y="1451446"/>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graphicFrame>
        <p:nvGraphicFramePr>
          <p:cNvPr id="6146" name="Object 3"/>
          <p:cNvGraphicFramePr>
            <a:graphicFrameLocks noChangeAspect="1"/>
          </p:cNvGraphicFramePr>
          <p:nvPr>
            <p:extLst>
              <p:ext uri="{D42A27DB-BD31-4B8C-83A1-F6EECF244321}">
                <p14:modId xmlns:p14="http://schemas.microsoft.com/office/powerpoint/2010/main" val="1466105483"/>
              </p:ext>
            </p:extLst>
          </p:nvPr>
        </p:nvGraphicFramePr>
        <p:xfrm>
          <a:off x="4670492" y="3496146"/>
          <a:ext cx="112713" cy="214313"/>
        </p:xfrm>
        <a:graphic>
          <a:graphicData uri="http://schemas.openxmlformats.org/presentationml/2006/ole">
            <mc:AlternateContent xmlns:mc="http://schemas.openxmlformats.org/markup-compatibility/2006">
              <mc:Choice xmlns:v="urn:schemas-microsoft-com:vml" Requires="v">
                <p:oleObj spid="_x0000_s46285" name="公式" r:id="rId3" imgW="114151" imgH="215619" progId="Equation.3">
                  <p:embed/>
                </p:oleObj>
              </mc:Choice>
              <mc:Fallback>
                <p:oleObj name="公式" r:id="rId3" imgW="114151" imgH="215619" progId="Equation.3">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492" y="3496146"/>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8" name="Rectangle 4"/>
          <p:cNvSpPr>
            <a:spLocks noGrp="1" noChangeArrowheads="1"/>
          </p:cNvSpPr>
          <p:nvPr>
            <p:ph type="body" sz="half" idx="4294967295"/>
          </p:nvPr>
        </p:nvSpPr>
        <p:spPr>
          <a:xfrm>
            <a:off x="1635470" y="400521"/>
            <a:ext cx="6182755" cy="781050"/>
          </a:xfrm>
          <a:prstGeom prst="rect">
            <a:avLst/>
          </a:prstGeom>
        </p:spPr>
        <p:txBody>
          <a:bodyPr/>
          <a:lstStyle/>
          <a:p>
            <a:pPr algn="ctr" eaLnBrk="1" hangingPunct="1">
              <a:buFontTx/>
              <a:buNone/>
            </a:pPr>
            <a:r>
              <a:rPr lang="zh-CN" altLang="en-US" b="1" dirty="0">
                <a:solidFill>
                  <a:srgbClr val="002060"/>
                </a:solidFill>
                <a:ea typeface="大黑体" charset="-122"/>
              </a:rPr>
              <a:t>眼图：基带传输的一种定性描述</a:t>
            </a:r>
          </a:p>
          <a:p>
            <a:pPr eaLnBrk="1" hangingPunct="1">
              <a:buFontTx/>
              <a:buNone/>
            </a:pPr>
            <a:endParaRPr lang="en-US" altLang="zh-CN" sz="2400" b="1" dirty="0">
              <a:ea typeface="大黑体" charset="-122"/>
            </a:endParaRPr>
          </a:p>
        </p:txBody>
      </p:sp>
      <p:sp>
        <p:nvSpPr>
          <p:cNvPr id="6149" name="Rectangle 5"/>
          <p:cNvSpPr>
            <a:spLocks noChangeArrowheads="1"/>
          </p:cNvSpPr>
          <p:nvPr/>
        </p:nvSpPr>
        <p:spPr bwMode="auto">
          <a:xfrm>
            <a:off x="1603442" y="4137496"/>
            <a:ext cx="914400"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50" name="Line 6"/>
          <p:cNvSpPr>
            <a:spLocks noChangeShapeType="1"/>
          </p:cNvSpPr>
          <p:nvPr/>
        </p:nvSpPr>
        <p:spPr bwMode="auto">
          <a:xfrm>
            <a:off x="368367" y="1945159"/>
            <a:ext cx="8640763"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 name="Line 7"/>
          <p:cNvSpPr>
            <a:spLocks noChangeShapeType="1"/>
          </p:cNvSpPr>
          <p:nvPr/>
        </p:nvSpPr>
        <p:spPr bwMode="auto">
          <a:xfrm>
            <a:off x="368367" y="3240559"/>
            <a:ext cx="8640763"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 name="Line 8"/>
          <p:cNvSpPr>
            <a:spLocks noChangeShapeType="1"/>
          </p:cNvSpPr>
          <p:nvPr/>
        </p:nvSpPr>
        <p:spPr bwMode="auto">
          <a:xfrm>
            <a:off x="368367" y="2592859"/>
            <a:ext cx="8640763"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3" name="Line 9"/>
          <p:cNvSpPr>
            <a:spLocks noChangeShapeType="1"/>
          </p:cNvSpPr>
          <p:nvPr/>
        </p:nvSpPr>
        <p:spPr bwMode="auto">
          <a:xfrm>
            <a:off x="368367"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4" name="Line 10"/>
          <p:cNvSpPr>
            <a:spLocks noChangeShapeType="1"/>
          </p:cNvSpPr>
          <p:nvPr/>
        </p:nvSpPr>
        <p:spPr bwMode="auto">
          <a:xfrm>
            <a:off x="1087505"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5" name="Line 11"/>
          <p:cNvSpPr>
            <a:spLocks noChangeShapeType="1"/>
          </p:cNvSpPr>
          <p:nvPr/>
        </p:nvSpPr>
        <p:spPr bwMode="auto">
          <a:xfrm>
            <a:off x="1808230"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6" name="Line 12"/>
          <p:cNvSpPr>
            <a:spLocks noChangeShapeType="1"/>
          </p:cNvSpPr>
          <p:nvPr/>
        </p:nvSpPr>
        <p:spPr bwMode="auto">
          <a:xfrm>
            <a:off x="2528955"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7" name="Line 13"/>
          <p:cNvSpPr>
            <a:spLocks noChangeShapeType="1"/>
          </p:cNvSpPr>
          <p:nvPr/>
        </p:nvSpPr>
        <p:spPr bwMode="auto">
          <a:xfrm>
            <a:off x="3248092"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8" name="Line 14"/>
          <p:cNvSpPr>
            <a:spLocks noChangeShapeType="1"/>
          </p:cNvSpPr>
          <p:nvPr/>
        </p:nvSpPr>
        <p:spPr bwMode="auto">
          <a:xfrm>
            <a:off x="3968817"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9" name="Line 15"/>
          <p:cNvSpPr>
            <a:spLocks noChangeShapeType="1"/>
          </p:cNvSpPr>
          <p:nvPr/>
        </p:nvSpPr>
        <p:spPr bwMode="auto">
          <a:xfrm>
            <a:off x="4687955"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0" name="Line 16"/>
          <p:cNvSpPr>
            <a:spLocks noChangeShapeType="1"/>
          </p:cNvSpPr>
          <p:nvPr/>
        </p:nvSpPr>
        <p:spPr bwMode="auto">
          <a:xfrm>
            <a:off x="5408680"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1" name="Line 17"/>
          <p:cNvSpPr>
            <a:spLocks noChangeShapeType="1"/>
          </p:cNvSpPr>
          <p:nvPr/>
        </p:nvSpPr>
        <p:spPr bwMode="auto">
          <a:xfrm>
            <a:off x="6129405"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2" name="Line 18"/>
          <p:cNvSpPr>
            <a:spLocks noChangeShapeType="1"/>
          </p:cNvSpPr>
          <p:nvPr/>
        </p:nvSpPr>
        <p:spPr bwMode="auto">
          <a:xfrm>
            <a:off x="6848542"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3" name="Line 19"/>
          <p:cNvSpPr>
            <a:spLocks noChangeShapeType="1"/>
          </p:cNvSpPr>
          <p:nvPr/>
        </p:nvSpPr>
        <p:spPr bwMode="auto">
          <a:xfrm>
            <a:off x="7569267"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4" name="Line 20"/>
          <p:cNvSpPr>
            <a:spLocks noChangeShapeType="1"/>
          </p:cNvSpPr>
          <p:nvPr/>
        </p:nvSpPr>
        <p:spPr bwMode="auto">
          <a:xfrm>
            <a:off x="8288405"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5" name="Line 21"/>
          <p:cNvSpPr>
            <a:spLocks noChangeShapeType="1"/>
          </p:cNvSpPr>
          <p:nvPr/>
        </p:nvSpPr>
        <p:spPr bwMode="auto">
          <a:xfrm>
            <a:off x="9009130" y="1945159"/>
            <a:ext cx="0" cy="129540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6" name="Line 22"/>
          <p:cNvSpPr>
            <a:spLocks noChangeShapeType="1"/>
          </p:cNvSpPr>
          <p:nvPr/>
        </p:nvSpPr>
        <p:spPr bwMode="auto">
          <a:xfrm flipV="1">
            <a:off x="728730"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7" name="Line 23"/>
          <p:cNvSpPr>
            <a:spLocks noChangeShapeType="1"/>
          </p:cNvSpPr>
          <p:nvPr/>
        </p:nvSpPr>
        <p:spPr bwMode="auto">
          <a:xfrm flipV="1">
            <a:off x="1449455"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8" name="Line 24"/>
          <p:cNvSpPr>
            <a:spLocks noChangeShapeType="1"/>
          </p:cNvSpPr>
          <p:nvPr/>
        </p:nvSpPr>
        <p:spPr bwMode="auto">
          <a:xfrm flipV="1">
            <a:off x="2168592"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9" name="Line 25"/>
          <p:cNvSpPr>
            <a:spLocks noChangeShapeType="1"/>
          </p:cNvSpPr>
          <p:nvPr/>
        </p:nvSpPr>
        <p:spPr bwMode="auto">
          <a:xfrm flipV="1">
            <a:off x="2817880"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0" name="Line 26"/>
          <p:cNvSpPr>
            <a:spLocks noChangeShapeType="1"/>
          </p:cNvSpPr>
          <p:nvPr/>
        </p:nvSpPr>
        <p:spPr bwMode="auto">
          <a:xfrm flipV="1">
            <a:off x="3538605"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1" name="Line 27"/>
          <p:cNvSpPr>
            <a:spLocks noChangeShapeType="1"/>
          </p:cNvSpPr>
          <p:nvPr/>
        </p:nvSpPr>
        <p:spPr bwMode="auto">
          <a:xfrm flipV="1">
            <a:off x="4257742"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2" name="Line 28"/>
          <p:cNvSpPr>
            <a:spLocks noChangeShapeType="1"/>
          </p:cNvSpPr>
          <p:nvPr/>
        </p:nvSpPr>
        <p:spPr bwMode="auto">
          <a:xfrm flipV="1">
            <a:off x="4978467"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3" name="Line 29"/>
          <p:cNvSpPr>
            <a:spLocks noChangeShapeType="1"/>
          </p:cNvSpPr>
          <p:nvPr/>
        </p:nvSpPr>
        <p:spPr bwMode="auto">
          <a:xfrm flipV="1">
            <a:off x="5699192"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4" name="Line 30"/>
          <p:cNvSpPr>
            <a:spLocks noChangeShapeType="1"/>
          </p:cNvSpPr>
          <p:nvPr/>
        </p:nvSpPr>
        <p:spPr bwMode="auto">
          <a:xfrm flipV="1">
            <a:off x="6418330"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5" name="Line 31"/>
          <p:cNvSpPr>
            <a:spLocks noChangeShapeType="1"/>
          </p:cNvSpPr>
          <p:nvPr/>
        </p:nvSpPr>
        <p:spPr bwMode="auto">
          <a:xfrm flipV="1">
            <a:off x="7137467"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6" name="Line 32"/>
          <p:cNvSpPr>
            <a:spLocks noChangeShapeType="1"/>
          </p:cNvSpPr>
          <p:nvPr/>
        </p:nvSpPr>
        <p:spPr bwMode="auto">
          <a:xfrm flipV="1">
            <a:off x="7858192"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7" name="Line 33"/>
          <p:cNvSpPr>
            <a:spLocks noChangeShapeType="1"/>
          </p:cNvSpPr>
          <p:nvPr/>
        </p:nvSpPr>
        <p:spPr bwMode="auto">
          <a:xfrm flipV="1">
            <a:off x="8577330" y="107997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682" name="Freeform 34"/>
          <p:cNvSpPr>
            <a:spLocks/>
          </p:cNvSpPr>
          <p:nvPr/>
        </p:nvSpPr>
        <p:spPr bwMode="auto">
          <a:xfrm>
            <a:off x="368367" y="1919759"/>
            <a:ext cx="720725" cy="815975"/>
          </a:xfrm>
          <a:custGeom>
            <a:avLst/>
            <a:gdLst>
              <a:gd name="T0" fmla="*/ 0 w 454"/>
              <a:gd name="T1" fmla="*/ 2147483647 h 514"/>
              <a:gd name="T2" fmla="*/ 2147483647 w 454"/>
              <a:gd name="T3" fmla="*/ 2147483647 h 514"/>
              <a:gd name="T4" fmla="*/ 2147483647 w 454"/>
              <a:gd name="T5" fmla="*/ 2147483647 h 514"/>
              <a:gd name="T6" fmla="*/ 2147483647 w 454"/>
              <a:gd name="T7" fmla="*/ 2147483647 h 514"/>
              <a:gd name="T8" fmla="*/ 0 60000 65536"/>
              <a:gd name="T9" fmla="*/ 0 60000 65536"/>
              <a:gd name="T10" fmla="*/ 0 60000 65536"/>
              <a:gd name="T11" fmla="*/ 0 60000 65536"/>
              <a:gd name="T12" fmla="*/ 0 w 454"/>
              <a:gd name="T13" fmla="*/ 0 h 514"/>
              <a:gd name="T14" fmla="*/ 454 w 454"/>
              <a:gd name="T15" fmla="*/ 514 h 514"/>
            </a:gdLst>
            <a:ahLst/>
            <a:cxnLst>
              <a:cxn ang="T8">
                <a:pos x="T0" y="T1"/>
              </a:cxn>
              <a:cxn ang="T9">
                <a:pos x="T2" y="T3"/>
              </a:cxn>
              <a:cxn ang="T10">
                <a:pos x="T4" y="T5"/>
              </a:cxn>
              <a:cxn ang="T11">
                <a:pos x="T6" y="T7"/>
              </a:cxn>
            </a:cxnLst>
            <a:rect l="T12" t="T13" r="T14" b="T15"/>
            <a:pathLst>
              <a:path w="454" h="514">
                <a:moveTo>
                  <a:pt x="0" y="514"/>
                </a:moveTo>
                <a:cubicBezTo>
                  <a:pt x="49" y="374"/>
                  <a:pt x="99" y="234"/>
                  <a:pt x="137" y="151"/>
                </a:cubicBezTo>
                <a:cubicBezTo>
                  <a:pt x="175" y="68"/>
                  <a:pt x="174" y="30"/>
                  <a:pt x="227" y="15"/>
                </a:cubicBezTo>
                <a:cubicBezTo>
                  <a:pt x="280" y="0"/>
                  <a:pt x="416" y="53"/>
                  <a:pt x="454" y="61"/>
                </a:cubicBez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83" name="Freeform 35"/>
          <p:cNvSpPr>
            <a:spLocks/>
          </p:cNvSpPr>
          <p:nvPr/>
        </p:nvSpPr>
        <p:spPr bwMode="auto">
          <a:xfrm>
            <a:off x="3968817" y="2591271"/>
            <a:ext cx="720725" cy="600075"/>
          </a:xfrm>
          <a:custGeom>
            <a:avLst/>
            <a:gdLst>
              <a:gd name="T0" fmla="*/ 0 w 454"/>
              <a:gd name="T1" fmla="*/ 2147483647 h 378"/>
              <a:gd name="T2" fmla="*/ 2147483647 w 454"/>
              <a:gd name="T3" fmla="*/ 2147483647 h 378"/>
              <a:gd name="T4" fmla="*/ 2147483647 w 454"/>
              <a:gd name="T5" fmla="*/ 2147483647 h 378"/>
              <a:gd name="T6" fmla="*/ 2147483647 w 454"/>
              <a:gd name="T7" fmla="*/ 2147483647 h 378"/>
              <a:gd name="T8" fmla="*/ 2147483647 w 454"/>
              <a:gd name="T9" fmla="*/ 0 h 378"/>
              <a:gd name="T10" fmla="*/ 0 60000 65536"/>
              <a:gd name="T11" fmla="*/ 0 60000 65536"/>
              <a:gd name="T12" fmla="*/ 0 60000 65536"/>
              <a:gd name="T13" fmla="*/ 0 60000 65536"/>
              <a:gd name="T14" fmla="*/ 0 60000 65536"/>
              <a:gd name="T15" fmla="*/ 0 w 454"/>
              <a:gd name="T16" fmla="*/ 0 h 378"/>
              <a:gd name="T17" fmla="*/ 454 w 454"/>
              <a:gd name="T18" fmla="*/ 378 h 378"/>
            </a:gdLst>
            <a:ahLst/>
            <a:cxnLst>
              <a:cxn ang="T10">
                <a:pos x="T0" y="T1"/>
              </a:cxn>
              <a:cxn ang="T11">
                <a:pos x="T2" y="T3"/>
              </a:cxn>
              <a:cxn ang="T12">
                <a:pos x="T4" y="T5"/>
              </a:cxn>
              <a:cxn ang="T13">
                <a:pos x="T6" y="T7"/>
              </a:cxn>
              <a:cxn ang="T14">
                <a:pos x="T8" y="T9"/>
              </a:cxn>
            </a:cxnLst>
            <a:rect l="T15" t="T16" r="T17" b="T18"/>
            <a:pathLst>
              <a:path w="454" h="378">
                <a:moveTo>
                  <a:pt x="0" y="318"/>
                </a:moveTo>
                <a:cubicBezTo>
                  <a:pt x="26" y="314"/>
                  <a:pt x="53" y="311"/>
                  <a:pt x="91" y="318"/>
                </a:cubicBezTo>
                <a:cubicBezTo>
                  <a:pt x="129" y="325"/>
                  <a:pt x="189" y="363"/>
                  <a:pt x="227" y="363"/>
                </a:cubicBezTo>
                <a:cubicBezTo>
                  <a:pt x="265" y="363"/>
                  <a:pt x="280" y="378"/>
                  <a:pt x="318" y="318"/>
                </a:cubicBezTo>
                <a:cubicBezTo>
                  <a:pt x="356" y="258"/>
                  <a:pt x="405" y="129"/>
                  <a:pt x="454" y="0"/>
                </a:cubicBez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84" name="Freeform 36"/>
          <p:cNvSpPr>
            <a:spLocks/>
          </p:cNvSpPr>
          <p:nvPr/>
        </p:nvSpPr>
        <p:spPr bwMode="auto">
          <a:xfrm>
            <a:off x="4689542" y="1968971"/>
            <a:ext cx="720725" cy="622300"/>
          </a:xfrm>
          <a:custGeom>
            <a:avLst/>
            <a:gdLst>
              <a:gd name="T0" fmla="*/ 0 w 454"/>
              <a:gd name="T1" fmla="*/ 2147483647 h 392"/>
              <a:gd name="T2" fmla="*/ 2147483647 w 454"/>
              <a:gd name="T3" fmla="*/ 2147483647 h 392"/>
              <a:gd name="T4" fmla="*/ 2147483647 w 454"/>
              <a:gd name="T5" fmla="*/ 2147483647 h 392"/>
              <a:gd name="T6" fmla="*/ 2147483647 w 454"/>
              <a:gd name="T7" fmla="*/ 2147483647 h 392"/>
              <a:gd name="T8" fmla="*/ 2147483647 w 454"/>
              <a:gd name="T9" fmla="*/ 2147483647 h 392"/>
              <a:gd name="T10" fmla="*/ 0 60000 65536"/>
              <a:gd name="T11" fmla="*/ 0 60000 65536"/>
              <a:gd name="T12" fmla="*/ 0 60000 65536"/>
              <a:gd name="T13" fmla="*/ 0 60000 65536"/>
              <a:gd name="T14" fmla="*/ 0 60000 65536"/>
              <a:gd name="T15" fmla="*/ 0 w 454"/>
              <a:gd name="T16" fmla="*/ 0 h 392"/>
              <a:gd name="T17" fmla="*/ 454 w 454"/>
              <a:gd name="T18" fmla="*/ 392 h 392"/>
            </a:gdLst>
            <a:ahLst/>
            <a:cxnLst>
              <a:cxn ang="T10">
                <a:pos x="T0" y="T1"/>
              </a:cxn>
              <a:cxn ang="T11">
                <a:pos x="T2" y="T3"/>
              </a:cxn>
              <a:cxn ang="T12">
                <a:pos x="T4" y="T5"/>
              </a:cxn>
              <a:cxn ang="T13">
                <a:pos x="T6" y="T7"/>
              </a:cxn>
              <a:cxn ang="T14">
                <a:pos x="T8" y="T9"/>
              </a:cxn>
            </a:cxnLst>
            <a:rect l="T15" t="T16" r="T17" b="T18"/>
            <a:pathLst>
              <a:path w="454" h="392">
                <a:moveTo>
                  <a:pt x="0" y="392"/>
                </a:moveTo>
                <a:cubicBezTo>
                  <a:pt x="30" y="290"/>
                  <a:pt x="61" y="189"/>
                  <a:pt x="91" y="166"/>
                </a:cubicBezTo>
                <a:cubicBezTo>
                  <a:pt x="121" y="143"/>
                  <a:pt x="143" y="279"/>
                  <a:pt x="181" y="256"/>
                </a:cubicBezTo>
                <a:cubicBezTo>
                  <a:pt x="219" y="233"/>
                  <a:pt x="273" y="60"/>
                  <a:pt x="318" y="30"/>
                </a:cubicBezTo>
                <a:cubicBezTo>
                  <a:pt x="363" y="0"/>
                  <a:pt x="408" y="37"/>
                  <a:pt x="454" y="75"/>
                </a:cubicBezTo>
              </a:path>
            </a:pathLst>
          </a:custGeom>
          <a:noFill/>
          <a:ln w="25400">
            <a:solidFill>
              <a:srgbClr val="FF99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85" name="Freeform 37"/>
          <p:cNvSpPr>
            <a:spLocks/>
          </p:cNvSpPr>
          <p:nvPr/>
        </p:nvSpPr>
        <p:spPr bwMode="auto">
          <a:xfrm>
            <a:off x="8289992" y="2519834"/>
            <a:ext cx="720725" cy="720725"/>
          </a:xfrm>
          <a:custGeom>
            <a:avLst/>
            <a:gdLst>
              <a:gd name="T0" fmla="*/ 0 w 454"/>
              <a:gd name="T1" fmla="*/ 2147483647 h 454"/>
              <a:gd name="T2" fmla="*/ 2147483647 w 454"/>
              <a:gd name="T3" fmla="*/ 2147483647 h 454"/>
              <a:gd name="T4" fmla="*/ 2147483647 w 454"/>
              <a:gd name="T5" fmla="*/ 2147483647 h 454"/>
              <a:gd name="T6" fmla="*/ 2147483647 w 454"/>
              <a:gd name="T7" fmla="*/ 0 h 454"/>
              <a:gd name="T8" fmla="*/ 0 60000 65536"/>
              <a:gd name="T9" fmla="*/ 0 60000 65536"/>
              <a:gd name="T10" fmla="*/ 0 60000 65536"/>
              <a:gd name="T11" fmla="*/ 0 60000 65536"/>
              <a:gd name="T12" fmla="*/ 0 w 454"/>
              <a:gd name="T13" fmla="*/ 0 h 454"/>
              <a:gd name="T14" fmla="*/ 454 w 454"/>
              <a:gd name="T15" fmla="*/ 454 h 454"/>
            </a:gdLst>
            <a:ahLst/>
            <a:cxnLst>
              <a:cxn ang="T8">
                <a:pos x="T0" y="T1"/>
              </a:cxn>
              <a:cxn ang="T9">
                <a:pos x="T2" y="T3"/>
              </a:cxn>
              <a:cxn ang="T10">
                <a:pos x="T4" y="T5"/>
              </a:cxn>
              <a:cxn ang="T11">
                <a:pos x="T6" y="T7"/>
              </a:cxn>
            </a:cxnLst>
            <a:rect l="T12" t="T13" r="T14" b="T15"/>
            <a:pathLst>
              <a:path w="454" h="454">
                <a:moveTo>
                  <a:pt x="0" y="363"/>
                </a:moveTo>
                <a:cubicBezTo>
                  <a:pt x="106" y="408"/>
                  <a:pt x="212" y="454"/>
                  <a:pt x="272" y="454"/>
                </a:cubicBezTo>
                <a:cubicBezTo>
                  <a:pt x="332" y="454"/>
                  <a:pt x="333" y="439"/>
                  <a:pt x="363" y="363"/>
                </a:cubicBezTo>
                <a:cubicBezTo>
                  <a:pt x="393" y="287"/>
                  <a:pt x="423" y="143"/>
                  <a:pt x="454" y="0"/>
                </a:cubicBezTo>
              </a:path>
            </a:pathLst>
          </a:custGeom>
          <a:noFill/>
          <a:ln w="25400">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86" name="Freeform 38"/>
          <p:cNvSpPr>
            <a:spLocks/>
          </p:cNvSpPr>
          <p:nvPr/>
        </p:nvSpPr>
        <p:spPr bwMode="auto">
          <a:xfrm>
            <a:off x="1089092" y="1921346"/>
            <a:ext cx="720725" cy="669925"/>
          </a:xfrm>
          <a:custGeom>
            <a:avLst/>
            <a:gdLst>
              <a:gd name="T0" fmla="*/ 0 w 454"/>
              <a:gd name="T1" fmla="*/ 2147483647 h 422"/>
              <a:gd name="T2" fmla="*/ 2147483647 w 454"/>
              <a:gd name="T3" fmla="*/ 2147483647 h 422"/>
              <a:gd name="T4" fmla="*/ 2147483647 w 454"/>
              <a:gd name="T5" fmla="*/ 2147483647 h 422"/>
              <a:gd name="T6" fmla="*/ 2147483647 w 454"/>
              <a:gd name="T7" fmla="*/ 2147483647 h 422"/>
              <a:gd name="T8" fmla="*/ 2147483647 w 454"/>
              <a:gd name="T9" fmla="*/ 2147483647 h 422"/>
              <a:gd name="T10" fmla="*/ 0 60000 65536"/>
              <a:gd name="T11" fmla="*/ 0 60000 65536"/>
              <a:gd name="T12" fmla="*/ 0 60000 65536"/>
              <a:gd name="T13" fmla="*/ 0 60000 65536"/>
              <a:gd name="T14" fmla="*/ 0 60000 65536"/>
              <a:gd name="T15" fmla="*/ 0 w 454"/>
              <a:gd name="T16" fmla="*/ 0 h 422"/>
              <a:gd name="T17" fmla="*/ 454 w 454"/>
              <a:gd name="T18" fmla="*/ 422 h 422"/>
            </a:gdLst>
            <a:ahLst/>
            <a:cxnLst>
              <a:cxn ang="T10">
                <a:pos x="T0" y="T1"/>
              </a:cxn>
              <a:cxn ang="T11">
                <a:pos x="T2" y="T3"/>
              </a:cxn>
              <a:cxn ang="T12">
                <a:pos x="T4" y="T5"/>
              </a:cxn>
              <a:cxn ang="T13">
                <a:pos x="T6" y="T7"/>
              </a:cxn>
              <a:cxn ang="T14">
                <a:pos x="T8" y="T9"/>
              </a:cxn>
            </a:cxnLst>
            <a:rect l="T15" t="T16" r="T17" b="T18"/>
            <a:pathLst>
              <a:path w="454" h="422">
                <a:moveTo>
                  <a:pt x="0" y="60"/>
                </a:moveTo>
                <a:cubicBezTo>
                  <a:pt x="30" y="82"/>
                  <a:pt x="61" y="105"/>
                  <a:pt x="91" y="105"/>
                </a:cubicBezTo>
                <a:cubicBezTo>
                  <a:pt x="121" y="105"/>
                  <a:pt x="151" y="67"/>
                  <a:pt x="181" y="60"/>
                </a:cubicBezTo>
                <a:cubicBezTo>
                  <a:pt x="211" y="53"/>
                  <a:pt x="227" y="0"/>
                  <a:pt x="272" y="60"/>
                </a:cubicBezTo>
                <a:cubicBezTo>
                  <a:pt x="317" y="120"/>
                  <a:pt x="439" y="347"/>
                  <a:pt x="454" y="422"/>
                </a:cubicBezTo>
              </a:path>
            </a:pathLst>
          </a:custGeom>
          <a:noFill/>
          <a:ln w="25400">
            <a:solidFill>
              <a:srgbClr val="99CC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87" name="Freeform 39"/>
          <p:cNvSpPr>
            <a:spLocks/>
          </p:cNvSpPr>
          <p:nvPr/>
        </p:nvSpPr>
        <p:spPr bwMode="auto">
          <a:xfrm>
            <a:off x="1809817" y="2540471"/>
            <a:ext cx="719138" cy="735013"/>
          </a:xfrm>
          <a:custGeom>
            <a:avLst/>
            <a:gdLst>
              <a:gd name="T0" fmla="*/ 0 w 453"/>
              <a:gd name="T1" fmla="*/ 0 h 431"/>
              <a:gd name="T2" fmla="*/ 2147483647 w 453"/>
              <a:gd name="T3" fmla="*/ 2147483647 h 431"/>
              <a:gd name="T4" fmla="*/ 2147483647 w 453"/>
              <a:gd name="T5" fmla="*/ 2147483647 h 431"/>
              <a:gd name="T6" fmla="*/ 2147483647 w 453"/>
              <a:gd name="T7" fmla="*/ 2147483647 h 431"/>
              <a:gd name="T8" fmla="*/ 2147483647 w 453"/>
              <a:gd name="T9" fmla="*/ 2147483647 h 431"/>
              <a:gd name="T10" fmla="*/ 2147483647 w 453"/>
              <a:gd name="T11" fmla="*/ 2147483647 h 431"/>
              <a:gd name="T12" fmla="*/ 2147483647 w 453"/>
              <a:gd name="T13" fmla="*/ 2147483647 h 431"/>
              <a:gd name="T14" fmla="*/ 0 60000 65536"/>
              <a:gd name="T15" fmla="*/ 0 60000 65536"/>
              <a:gd name="T16" fmla="*/ 0 60000 65536"/>
              <a:gd name="T17" fmla="*/ 0 60000 65536"/>
              <a:gd name="T18" fmla="*/ 0 60000 65536"/>
              <a:gd name="T19" fmla="*/ 0 60000 65536"/>
              <a:gd name="T20" fmla="*/ 0 60000 65536"/>
              <a:gd name="T21" fmla="*/ 0 w 453"/>
              <a:gd name="T22" fmla="*/ 0 h 431"/>
              <a:gd name="T23" fmla="*/ 453 w 453"/>
              <a:gd name="T24" fmla="*/ 431 h 4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3" h="431">
                <a:moveTo>
                  <a:pt x="0" y="0"/>
                </a:moveTo>
                <a:cubicBezTo>
                  <a:pt x="30" y="147"/>
                  <a:pt x="60" y="295"/>
                  <a:pt x="90" y="363"/>
                </a:cubicBezTo>
                <a:cubicBezTo>
                  <a:pt x="120" y="431"/>
                  <a:pt x="151" y="416"/>
                  <a:pt x="181" y="409"/>
                </a:cubicBezTo>
                <a:cubicBezTo>
                  <a:pt x="211" y="402"/>
                  <a:pt x="249" y="326"/>
                  <a:pt x="272" y="318"/>
                </a:cubicBezTo>
                <a:cubicBezTo>
                  <a:pt x="295" y="310"/>
                  <a:pt x="302" y="363"/>
                  <a:pt x="317" y="363"/>
                </a:cubicBezTo>
                <a:cubicBezTo>
                  <a:pt x="332" y="363"/>
                  <a:pt x="340" y="363"/>
                  <a:pt x="363" y="318"/>
                </a:cubicBezTo>
                <a:cubicBezTo>
                  <a:pt x="386" y="273"/>
                  <a:pt x="419" y="182"/>
                  <a:pt x="453" y="91"/>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88" name="Freeform 40"/>
          <p:cNvSpPr>
            <a:spLocks/>
          </p:cNvSpPr>
          <p:nvPr/>
        </p:nvSpPr>
        <p:spPr bwMode="auto">
          <a:xfrm>
            <a:off x="2528955" y="1875309"/>
            <a:ext cx="720725" cy="809625"/>
          </a:xfrm>
          <a:custGeom>
            <a:avLst/>
            <a:gdLst>
              <a:gd name="T0" fmla="*/ 0 w 454"/>
              <a:gd name="T1" fmla="*/ 2147483647 h 574"/>
              <a:gd name="T2" fmla="*/ 2147483647 w 454"/>
              <a:gd name="T3" fmla="*/ 2147483647 h 574"/>
              <a:gd name="T4" fmla="*/ 2147483647 w 454"/>
              <a:gd name="T5" fmla="*/ 2147483647 h 574"/>
              <a:gd name="T6" fmla="*/ 2147483647 w 454"/>
              <a:gd name="T7" fmla="*/ 2147483647 h 574"/>
              <a:gd name="T8" fmla="*/ 2147483647 w 454"/>
              <a:gd name="T9" fmla="*/ 2147483647 h 574"/>
              <a:gd name="T10" fmla="*/ 0 60000 65536"/>
              <a:gd name="T11" fmla="*/ 0 60000 65536"/>
              <a:gd name="T12" fmla="*/ 0 60000 65536"/>
              <a:gd name="T13" fmla="*/ 0 60000 65536"/>
              <a:gd name="T14" fmla="*/ 0 60000 65536"/>
              <a:gd name="T15" fmla="*/ 0 w 454"/>
              <a:gd name="T16" fmla="*/ 0 h 574"/>
              <a:gd name="T17" fmla="*/ 454 w 454"/>
              <a:gd name="T18" fmla="*/ 574 h 574"/>
            </a:gdLst>
            <a:ahLst/>
            <a:cxnLst>
              <a:cxn ang="T10">
                <a:pos x="T0" y="T1"/>
              </a:cxn>
              <a:cxn ang="T11">
                <a:pos x="T2" y="T3"/>
              </a:cxn>
              <a:cxn ang="T12">
                <a:pos x="T4" y="T5"/>
              </a:cxn>
              <a:cxn ang="T13">
                <a:pos x="T6" y="T7"/>
              </a:cxn>
              <a:cxn ang="T14">
                <a:pos x="T8" y="T9"/>
              </a:cxn>
            </a:cxnLst>
            <a:rect l="T15" t="T16" r="T17" b="T18"/>
            <a:pathLst>
              <a:path w="454" h="574">
                <a:moveTo>
                  <a:pt x="0" y="574"/>
                </a:moveTo>
                <a:cubicBezTo>
                  <a:pt x="26" y="385"/>
                  <a:pt x="53" y="196"/>
                  <a:pt x="91" y="121"/>
                </a:cubicBezTo>
                <a:cubicBezTo>
                  <a:pt x="129" y="46"/>
                  <a:pt x="182" y="129"/>
                  <a:pt x="227" y="121"/>
                </a:cubicBezTo>
                <a:cubicBezTo>
                  <a:pt x="272" y="113"/>
                  <a:pt x="325" y="0"/>
                  <a:pt x="363" y="75"/>
                </a:cubicBezTo>
                <a:cubicBezTo>
                  <a:pt x="401" y="150"/>
                  <a:pt x="427" y="362"/>
                  <a:pt x="454" y="574"/>
                </a:cubicBez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89" name="Freeform 41"/>
          <p:cNvSpPr>
            <a:spLocks/>
          </p:cNvSpPr>
          <p:nvPr/>
        </p:nvSpPr>
        <p:spPr bwMode="auto">
          <a:xfrm>
            <a:off x="3249680" y="2697634"/>
            <a:ext cx="719137" cy="541337"/>
          </a:xfrm>
          <a:custGeom>
            <a:avLst/>
            <a:gdLst>
              <a:gd name="T0" fmla="*/ 0 w 453"/>
              <a:gd name="T1" fmla="*/ 0 h 317"/>
              <a:gd name="T2" fmla="*/ 2147483647 w 453"/>
              <a:gd name="T3" fmla="*/ 2147483647 h 317"/>
              <a:gd name="T4" fmla="*/ 2147483647 w 453"/>
              <a:gd name="T5" fmla="*/ 2147483647 h 317"/>
              <a:gd name="T6" fmla="*/ 2147483647 w 453"/>
              <a:gd name="T7" fmla="*/ 2147483647 h 317"/>
              <a:gd name="T8" fmla="*/ 2147483647 w 453"/>
              <a:gd name="T9" fmla="*/ 2147483647 h 317"/>
              <a:gd name="T10" fmla="*/ 2147483647 w 453"/>
              <a:gd name="T11" fmla="*/ 2147483647 h 317"/>
              <a:gd name="T12" fmla="*/ 0 60000 65536"/>
              <a:gd name="T13" fmla="*/ 0 60000 65536"/>
              <a:gd name="T14" fmla="*/ 0 60000 65536"/>
              <a:gd name="T15" fmla="*/ 0 60000 65536"/>
              <a:gd name="T16" fmla="*/ 0 60000 65536"/>
              <a:gd name="T17" fmla="*/ 0 60000 65536"/>
              <a:gd name="T18" fmla="*/ 0 w 453"/>
              <a:gd name="T19" fmla="*/ 0 h 317"/>
              <a:gd name="T20" fmla="*/ 453 w 453"/>
              <a:gd name="T21" fmla="*/ 317 h 317"/>
            </a:gdLst>
            <a:ahLst/>
            <a:cxnLst>
              <a:cxn ang="T12">
                <a:pos x="T0" y="T1"/>
              </a:cxn>
              <a:cxn ang="T13">
                <a:pos x="T2" y="T3"/>
              </a:cxn>
              <a:cxn ang="T14">
                <a:pos x="T4" y="T5"/>
              </a:cxn>
              <a:cxn ang="T15">
                <a:pos x="T6" y="T7"/>
              </a:cxn>
              <a:cxn ang="T16">
                <a:pos x="T8" y="T9"/>
              </a:cxn>
              <a:cxn ang="T17">
                <a:pos x="T10" y="T11"/>
              </a:cxn>
            </a:cxnLst>
            <a:rect l="T18" t="T19" r="T20" b="T21"/>
            <a:pathLst>
              <a:path w="453" h="317">
                <a:moveTo>
                  <a:pt x="0" y="0"/>
                </a:moveTo>
                <a:cubicBezTo>
                  <a:pt x="7" y="113"/>
                  <a:pt x="15" y="227"/>
                  <a:pt x="45" y="272"/>
                </a:cubicBezTo>
                <a:cubicBezTo>
                  <a:pt x="75" y="317"/>
                  <a:pt x="143" y="295"/>
                  <a:pt x="181" y="272"/>
                </a:cubicBezTo>
                <a:cubicBezTo>
                  <a:pt x="219" y="249"/>
                  <a:pt x="242" y="143"/>
                  <a:pt x="272" y="136"/>
                </a:cubicBezTo>
                <a:cubicBezTo>
                  <a:pt x="302" y="129"/>
                  <a:pt x="333" y="212"/>
                  <a:pt x="363" y="227"/>
                </a:cubicBezTo>
                <a:cubicBezTo>
                  <a:pt x="393" y="242"/>
                  <a:pt x="423" y="234"/>
                  <a:pt x="453" y="227"/>
                </a:cubicBezTo>
              </a:path>
            </a:pathLst>
          </a:custGeom>
          <a:noFill/>
          <a:ln w="25400">
            <a:solidFill>
              <a:srgbClr val="202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8787FF"/>
              </a:solidFill>
            </a:endParaRPr>
          </a:p>
        </p:txBody>
      </p:sp>
      <p:sp>
        <p:nvSpPr>
          <p:cNvPr id="411690" name="Freeform 42"/>
          <p:cNvSpPr>
            <a:spLocks/>
          </p:cNvSpPr>
          <p:nvPr/>
        </p:nvSpPr>
        <p:spPr bwMode="auto">
          <a:xfrm>
            <a:off x="5410267" y="1943571"/>
            <a:ext cx="719138" cy="360363"/>
          </a:xfrm>
          <a:custGeom>
            <a:avLst/>
            <a:gdLst>
              <a:gd name="T0" fmla="*/ 0 w 453"/>
              <a:gd name="T1" fmla="*/ 2147483647 h 227"/>
              <a:gd name="T2" fmla="*/ 2147483647 w 453"/>
              <a:gd name="T3" fmla="*/ 0 h 227"/>
              <a:gd name="T4" fmla="*/ 2147483647 w 453"/>
              <a:gd name="T5" fmla="*/ 2147483647 h 227"/>
              <a:gd name="T6" fmla="*/ 2147483647 w 453"/>
              <a:gd name="T7" fmla="*/ 2147483647 h 227"/>
              <a:gd name="T8" fmla="*/ 0 60000 65536"/>
              <a:gd name="T9" fmla="*/ 0 60000 65536"/>
              <a:gd name="T10" fmla="*/ 0 60000 65536"/>
              <a:gd name="T11" fmla="*/ 0 60000 65536"/>
              <a:gd name="T12" fmla="*/ 0 w 453"/>
              <a:gd name="T13" fmla="*/ 0 h 227"/>
              <a:gd name="T14" fmla="*/ 453 w 453"/>
              <a:gd name="T15" fmla="*/ 227 h 227"/>
            </a:gdLst>
            <a:ahLst/>
            <a:cxnLst>
              <a:cxn ang="T8">
                <a:pos x="T0" y="T1"/>
              </a:cxn>
              <a:cxn ang="T9">
                <a:pos x="T2" y="T3"/>
              </a:cxn>
              <a:cxn ang="T10">
                <a:pos x="T4" y="T5"/>
              </a:cxn>
              <a:cxn ang="T11">
                <a:pos x="T6" y="T7"/>
              </a:cxn>
            </a:cxnLst>
            <a:rect l="T12" t="T13" r="T14" b="T15"/>
            <a:pathLst>
              <a:path w="453" h="227">
                <a:moveTo>
                  <a:pt x="0" y="91"/>
                </a:moveTo>
                <a:cubicBezTo>
                  <a:pt x="79" y="45"/>
                  <a:pt x="158" y="0"/>
                  <a:pt x="226" y="0"/>
                </a:cubicBezTo>
                <a:cubicBezTo>
                  <a:pt x="294" y="0"/>
                  <a:pt x="370" y="53"/>
                  <a:pt x="408" y="91"/>
                </a:cubicBezTo>
                <a:cubicBezTo>
                  <a:pt x="446" y="129"/>
                  <a:pt x="449" y="178"/>
                  <a:pt x="453" y="227"/>
                </a:cubicBez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91" name="Freeform 43"/>
          <p:cNvSpPr>
            <a:spLocks/>
          </p:cNvSpPr>
          <p:nvPr/>
        </p:nvSpPr>
        <p:spPr bwMode="auto">
          <a:xfrm>
            <a:off x="6129405" y="2303934"/>
            <a:ext cx="720725" cy="995362"/>
          </a:xfrm>
          <a:custGeom>
            <a:avLst/>
            <a:gdLst>
              <a:gd name="T0" fmla="*/ 0 w 454"/>
              <a:gd name="T1" fmla="*/ 0 h 627"/>
              <a:gd name="T2" fmla="*/ 2147483647 w 454"/>
              <a:gd name="T3" fmla="*/ 2147483647 h 627"/>
              <a:gd name="T4" fmla="*/ 2147483647 w 454"/>
              <a:gd name="T5" fmla="*/ 2147483647 h 627"/>
              <a:gd name="T6" fmla="*/ 2147483647 w 454"/>
              <a:gd name="T7" fmla="*/ 2147483647 h 627"/>
              <a:gd name="T8" fmla="*/ 2147483647 w 454"/>
              <a:gd name="T9" fmla="*/ 2147483647 h 627"/>
              <a:gd name="T10" fmla="*/ 0 60000 65536"/>
              <a:gd name="T11" fmla="*/ 0 60000 65536"/>
              <a:gd name="T12" fmla="*/ 0 60000 65536"/>
              <a:gd name="T13" fmla="*/ 0 60000 65536"/>
              <a:gd name="T14" fmla="*/ 0 60000 65536"/>
              <a:gd name="T15" fmla="*/ 0 w 454"/>
              <a:gd name="T16" fmla="*/ 0 h 627"/>
              <a:gd name="T17" fmla="*/ 454 w 454"/>
              <a:gd name="T18" fmla="*/ 627 h 627"/>
            </a:gdLst>
            <a:ahLst/>
            <a:cxnLst>
              <a:cxn ang="T10">
                <a:pos x="T0" y="T1"/>
              </a:cxn>
              <a:cxn ang="T11">
                <a:pos x="T2" y="T3"/>
              </a:cxn>
              <a:cxn ang="T12">
                <a:pos x="T4" y="T5"/>
              </a:cxn>
              <a:cxn ang="T13">
                <a:pos x="T6" y="T7"/>
              </a:cxn>
              <a:cxn ang="T14">
                <a:pos x="T8" y="T9"/>
              </a:cxn>
            </a:cxnLst>
            <a:rect l="T15" t="T16" r="T17" b="T18"/>
            <a:pathLst>
              <a:path w="454" h="627">
                <a:moveTo>
                  <a:pt x="0" y="0"/>
                </a:moveTo>
                <a:cubicBezTo>
                  <a:pt x="23" y="230"/>
                  <a:pt x="46" y="461"/>
                  <a:pt x="91" y="544"/>
                </a:cubicBezTo>
                <a:cubicBezTo>
                  <a:pt x="136" y="627"/>
                  <a:pt x="227" y="506"/>
                  <a:pt x="272" y="499"/>
                </a:cubicBezTo>
                <a:cubicBezTo>
                  <a:pt x="317" y="492"/>
                  <a:pt x="333" y="567"/>
                  <a:pt x="363" y="499"/>
                </a:cubicBezTo>
                <a:cubicBezTo>
                  <a:pt x="393" y="431"/>
                  <a:pt x="423" y="261"/>
                  <a:pt x="454" y="91"/>
                </a:cubicBezTo>
              </a:path>
            </a:pathLst>
          </a:custGeom>
          <a:noFill/>
          <a:ln w="25400">
            <a:solidFill>
              <a:srgbClr val="FF99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92" name="Freeform 44"/>
          <p:cNvSpPr>
            <a:spLocks/>
          </p:cNvSpPr>
          <p:nvPr/>
        </p:nvSpPr>
        <p:spPr bwMode="auto">
          <a:xfrm>
            <a:off x="6850130" y="1811809"/>
            <a:ext cx="719137" cy="1068387"/>
          </a:xfrm>
          <a:custGeom>
            <a:avLst/>
            <a:gdLst>
              <a:gd name="T0" fmla="*/ 0 w 453"/>
              <a:gd name="T1" fmla="*/ 2147483647 h 673"/>
              <a:gd name="T2" fmla="*/ 2147483647 w 453"/>
              <a:gd name="T3" fmla="*/ 2147483647 h 673"/>
              <a:gd name="T4" fmla="*/ 2147483647 w 453"/>
              <a:gd name="T5" fmla="*/ 2147483647 h 673"/>
              <a:gd name="T6" fmla="*/ 2147483647 w 453"/>
              <a:gd name="T7" fmla="*/ 2147483647 h 673"/>
              <a:gd name="T8" fmla="*/ 2147483647 w 453"/>
              <a:gd name="T9" fmla="*/ 2147483647 h 673"/>
              <a:gd name="T10" fmla="*/ 0 60000 65536"/>
              <a:gd name="T11" fmla="*/ 0 60000 65536"/>
              <a:gd name="T12" fmla="*/ 0 60000 65536"/>
              <a:gd name="T13" fmla="*/ 0 60000 65536"/>
              <a:gd name="T14" fmla="*/ 0 60000 65536"/>
              <a:gd name="T15" fmla="*/ 0 w 453"/>
              <a:gd name="T16" fmla="*/ 0 h 673"/>
              <a:gd name="T17" fmla="*/ 453 w 453"/>
              <a:gd name="T18" fmla="*/ 673 h 673"/>
            </a:gdLst>
            <a:ahLst/>
            <a:cxnLst>
              <a:cxn ang="T10">
                <a:pos x="T0" y="T1"/>
              </a:cxn>
              <a:cxn ang="T11">
                <a:pos x="T2" y="T3"/>
              </a:cxn>
              <a:cxn ang="T12">
                <a:pos x="T4" y="T5"/>
              </a:cxn>
              <a:cxn ang="T13">
                <a:pos x="T6" y="T7"/>
              </a:cxn>
              <a:cxn ang="T14">
                <a:pos x="T8" y="T9"/>
              </a:cxn>
            </a:cxnLst>
            <a:rect l="T15" t="T16" r="T17" b="T18"/>
            <a:pathLst>
              <a:path w="453" h="673">
                <a:moveTo>
                  <a:pt x="0" y="401"/>
                </a:moveTo>
                <a:cubicBezTo>
                  <a:pt x="26" y="284"/>
                  <a:pt x="53" y="167"/>
                  <a:pt x="91" y="129"/>
                </a:cubicBezTo>
                <a:cubicBezTo>
                  <a:pt x="129" y="91"/>
                  <a:pt x="182" y="182"/>
                  <a:pt x="227" y="174"/>
                </a:cubicBezTo>
                <a:cubicBezTo>
                  <a:pt x="272" y="166"/>
                  <a:pt x="325" y="0"/>
                  <a:pt x="363" y="83"/>
                </a:cubicBezTo>
                <a:cubicBezTo>
                  <a:pt x="401" y="166"/>
                  <a:pt x="427" y="419"/>
                  <a:pt x="453" y="673"/>
                </a:cubicBezTo>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93" name="Freeform 45"/>
          <p:cNvSpPr>
            <a:spLocks/>
          </p:cNvSpPr>
          <p:nvPr/>
        </p:nvSpPr>
        <p:spPr bwMode="auto">
          <a:xfrm>
            <a:off x="7569267" y="2880196"/>
            <a:ext cx="720725" cy="287338"/>
          </a:xfrm>
          <a:custGeom>
            <a:avLst/>
            <a:gdLst>
              <a:gd name="T0" fmla="*/ 0 w 454"/>
              <a:gd name="T1" fmla="*/ 0 h 181"/>
              <a:gd name="T2" fmla="*/ 2147483647 w 454"/>
              <a:gd name="T3" fmla="*/ 2147483647 h 181"/>
              <a:gd name="T4" fmla="*/ 2147483647 w 454"/>
              <a:gd name="T5" fmla="*/ 2147483647 h 181"/>
              <a:gd name="T6" fmla="*/ 2147483647 w 454"/>
              <a:gd name="T7" fmla="*/ 2147483647 h 181"/>
              <a:gd name="T8" fmla="*/ 0 60000 65536"/>
              <a:gd name="T9" fmla="*/ 0 60000 65536"/>
              <a:gd name="T10" fmla="*/ 0 60000 65536"/>
              <a:gd name="T11" fmla="*/ 0 60000 65536"/>
              <a:gd name="T12" fmla="*/ 0 w 454"/>
              <a:gd name="T13" fmla="*/ 0 h 181"/>
              <a:gd name="T14" fmla="*/ 454 w 454"/>
              <a:gd name="T15" fmla="*/ 181 h 181"/>
            </a:gdLst>
            <a:ahLst/>
            <a:cxnLst>
              <a:cxn ang="T8">
                <a:pos x="T0" y="T1"/>
              </a:cxn>
              <a:cxn ang="T9">
                <a:pos x="T2" y="T3"/>
              </a:cxn>
              <a:cxn ang="T10">
                <a:pos x="T4" y="T5"/>
              </a:cxn>
              <a:cxn ang="T11">
                <a:pos x="T6" y="T7"/>
              </a:cxn>
            </a:cxnLst>
            <a:rect l="T12" t="T13" r="T14" b="T15"/>
            <a:pathLst>
              <a:path w="454" h="181">
                <a:moveTo>
                  <a:pt x="0" y="0"/>
                </a:moveTo>
                <a:cubicBezTo>
                  <a:pt x="30" y="53"/>
                  <a:pt x="61" y="106"/>
                  <a:pt x="91" y="136"/>
                </a:cubicBezTo>
                <a:cubicBezTo>
                  <a:pt x="121" y="166"/>
                  <a:pt x="122" y="181"/>
                  <a:pt x="182" y="181"/>
                </a:cubicBezTo>
                <a:cubicBezTo>
                  <a:pt x="242" y="181"/>
                  <a:pt x="348" y="158"/>
                  <a:pt x="454" y="136"/>
                </a:cubicBez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94" name="Line 46"/>
          <p:cNvSpPr>
            <a:spLocks noChangeShapeType="1"/>
          </p:cNvSpPr>
          <p:nvPr/>
        </p:nvSpPr>
        <p:spPr bwMode="auto">
          <a:xfrm>
            <a:off x="3935480" y="3683471"/>
            <a:ext cx="0" cy="225425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695" name="Line 47"/>
          <p:cNvSpPr>
            <a:spLocks noChangeShapeType="1"/>
          </p:cNvSpPr>
          <p:nvPr/>
        </p:nvSpPr>
        <p:spPr bwMode="auto">
          <a:xfrm>
            <a:off x="5375342" y="3658071"/>
            <a:ext cx="0" cy="227965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696" name="Line 48"/>
          <p:cNvSpPr>
            <a:spLocks noChangeShapeType="1"/>
          </p:cNvSpPr>
          <p:nvPr/>
        </p:nvSpPr>
        <p:spPr bwMode="auto">
          <a:xfrm>
            <a:off x="3948180" y="3658071"/>
            <a:ext cx="1439862"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697" name="Line 49"/>
          <p:cNvSpPr>
            <a:spLocks noChangeShapeType="1"/>
          </p:cNvSpPr>
          <p:nvPr/>
        </p:nvSpPr>
        <p:spPr bwMode="auto">
          <a:xfrm>
            <a:off x="3948180" y="5937721"/>
            <a:ext cx="1439862"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698" name="Freeform 50"/>
          <p:cNvSpPr>
            <a:spLocks/>
          </p:cNvSpPr>
          <p:nvPr/>
        </p:nvSpPr>
        <p:spPr bwMode="auto">
          <a:xfrm>
            <a:off x="3681480" y="3632671"/>
            <a:ext cx="1693862" cy="1536700"/>
          </a:xfrm>
          <a:custGeom>
            <a:avLst/>
            <a:gdLst>
              <a:gd name="T0" fmla="*/ 0 w 454"/>
              <a:gd name="T1" fmla="*/ 2147483647 h 514"/>
              <a:gd name="T2" fmla="*/ 2147483647 w 454"/>
              <a:gd name="T3" fmla="*/ 2147483647 h 514"/>
              <a:gd name="T4" fmla="*/ 2147483647 w 454"/>
              <a:gd name="T5" fmla="*/ 2147483647 h 514"/>
              <a:gd name="T6" fmla="*/ 2147483647 w 454"/>
              <a:gd name="T7" fmla="*/ 2147483647 h 514"/>
              <a:gd name="T8" fmla="*/ 0 60000 65536"/>
              <a:gd name="T9" fmla="*/ 0 60000 65536"/>
              <a:gd name="T10" fmla="*/ 0 60000 65536"/>
              <a:gd name="T11" fmla="*/ 0 60000 65536"/>
              <a:gd name="T12" fmla="*/ 0 w 454"/>
              <a:gd name="T13" fmla="*/ 0 h 514"/>
              <a:gd name="T14" fmla="*/ 454 w 454"/>
              <a:gd name="T15" fmla="*/ 514 h 514"/>
            </a:gdLst>
            <a:ahLst/>
            <a:cxnLst>
              <a:cxn ang="T8">
                <a:pos x="T0" y="T1"/>
              </a:cxn>
              <a:cxn ang="T9">
                <a:pos x="T2" y="T3"/>
              </a:cxn>
              <a:cxn ang="T10">
                <a:pos x="T4" y="T5"/>
              </a:cxn>
              <a:cxn ang="T11">
                <a:pos x="T6" y="T7"/>
              </a:cxn>
            </a:cxnLst>
            <a:rect l="T12" t="T13" r="T14" b="T15"/>
            <a:pathLst>
              <a:path w="454" h="514">
                <a:moveTo>
                  <a:pt x="0" y="514"/>
                </a:moveTo>
                <a:cubicBezTo>
                  <a:pt x="49" y="374"/>
                  <a:pt x="99" y="234"/>
                  <a:pt x="137" y="151"/>
                </a:cubicBezTo>
                <a:cubicBezTo>
                  <a:pt x="175" y="68"/>
                  <a:pt x="174" y="30"/>
                  <a:pt x="227" y="15"/>
                </a:cubicBezTo>
                <a:cubicBezTo>
                  <a:pt x="280" y="0"/>
                  <a:pt x="416" y="53"/>
                  <a:pt x="454" y="61"/>
                </a:cubicBez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699" name="Line 51"/>
          <p:cNvSpPr>
            <a:spLocks noChangeShapeType="1"/>
          </p:cNvSpPr>
          <p:nvPr/>
        </p:nvSpPr>
        <p:spPr bwMode="auto">
          <a:xfrm>
            <a:off x="3948180" y="4785196"/>
            <a:ext cx="1439862"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700" name="Freeform 52"/>
          <p:cNvSpPr>
            <a:spLocks/>
          </p:cNvSpPr>
          <p:nvPr/>
        </p:nvSpPr>
        <p:spPr bwMode="auto">
          <a:xfrm>
            <a:off x="3935480" y="3583459"/>
            <a:ext cx="1566862" cy="1533525"/>
          </a:xfrm>
          <a:custGeom>
            <a:avLst/>
            <a:gdLst>
              <a:gd name="T0" fmla="*/ 0 w 454"/>
              <a:gd name="T1" fmla="*/ 2147483647 h 422"/>
              <a:gd name="T2" fmla="*/ 2147483647 w 454"/>
              <a:gd name="T3" fmla="*/ 2147483647 h 422"/>
              <a:gd name="T4" fmla="*/ 2147483647 w 454"/>
              <a:gd name="T5" fmla="*/ 2147483647 h 422"/>
              <a:gd name="T6" fmla="*/ 2147483647 w 454"/>
              <a:gd name="T7" fmla="*/ 2147483647 h 422"/>
              <a:gd name="T8" fmla="*/ 2147483647 w 454"/>
              <a:gd name="T9" fmla="*/ 2147483647 h 422"/>
              <a:gd name="T10" fmla="*/ 0 60000 65536"/>
              <a:gd name="T11" fmla="*/ 0 60000 65536"/>
              <a:gd name="T12" fmla="*/ 0 60000 65536"/>
              <a:gd name="T13" fmla="*/ 0 60000 65536"/>
              <a:gd name="T14" fmla="*/ 0 60000 65536"/>
              <a:gd name="T15" fmla="*/ 0 w 454"/>
              <a:gd name="T16" fmla="*/ 0 h 422"/>
              <a:gd name="T17" fmla="*/ 454 w 454"/>
              <a:gd name="T18" fmla="*/ 422 h 422"/>
            </a:gdLst>
            <a:ahLst/>
            <a:cxnLst>
              <a:cxn ang="T10">
                <a:pos x="T0" y="T1"/>
              </a:cxn>
              <a:cxn ang="T11">
                <a:pos x="T2" y="T3"/>
              </a:cxn>
              <a:cxn ang="T12">
                <a:pos x="T4" y="T5"/>
              </a:cxn>
              <a:cxn ang="T13">
                <a:pos x="T6" y="T7"/>
              </a:cxn>
              <a:cxn ang="T14">
                <a:pos x="T8" y="T9"/>
              </a:cxn>
            </a:cxnLst>
            <a:rect l="T15" t="T16" r="T17" b="T18"/>
            <a:pathLst>
              <a:path w="454" h="422">
                <a:moveTo>
                  <a:pt x="0" y="60"/>
                </a:moveTo>
                <a:cubicBezTo>
                  <a:pt x="30" y="82"/>
                  <a:pt x="61" y="105"/>
                  <a:pt x="91" y="105"/>
                </a:cubicBezTo>
                <a:cubicBezTo>
                  <a:pt x="121" y="105"/>
                  <a:pt x="151" y="67"/>
                  <a:pt x="181" y="60"/>
                </a:cubicBezTo>
                <a:cubicBezTo>
                  <a:pt x="211" y="53"/>
                  <a:pt x="227" y="0"/>
                  <a:pt x="272" y="60"/>
                </a:cubicBezTo>
                <a:cubicBezTo>
                  <a:pt x="317" y="120"/>
                  <a:pt x="439" y="347"/>
                  <a:pt x="454" y="422"/>
                </a:cubicBezTo>
              </a:path>
            </a:pathLst>
          </a:custGeom>
          <a:noFill/>
          <a:ln w="25400">
            <a:solidFill>
              <a:srgbClr val="99CC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701" name="Freeform 53"/>
          <p:cNvSpPr>
            <a:spLocks/>
          </p:cNvSpPr>
          <p:nvPr/>
        </p:nvSpPr>
        <p:spPr bwMode="auto">
          <a:xfrm>
            <a:off x="3783080" y="4501034"/>
            <a:ext cx="1592262" cy="1465262"/>
          </a:xfrm>
          <a:custGeom>
            <a:avLst/>
            <a:gdLst>
              <a:gd name="T0" fmla="*/ 0 w 453"/>
              <a:gd name="T1" fmla="*/ 0 h 431"/>
              <a:gd name="T2" fmla="*/ 2147483647 w 453"/>
              <a:gd name="T3" fmla="*/ 2147483647 h 431"/>
              <a:gd name="T4" fmla="*/ 2147483647 w 453"/>
              <a:gd name="T5" fmla="*/ 2147483647 h 431"/>
              <a:gd name="T6" fmla="*/ 2147483647 w 453"/>
              <a:gd name="T7" fmla="*/ 2147483647 h 431"/>
              <a:gd name="T8" fmla="*/ 2147483647 w 453"/>
              <a:gd name="T9" fmla="*/ 2147483647 h 431"/>
              <a:gd name="T10" fmla="*/ 2147483647 w 453"/>
              <a:gd name="T11" fmla="*/ 2147483647 h 431"/>
              <a:gd name="T12" fmla="*/ 2147483647 w 453"/>
              <a:gd name="T13" fmla="*/ 2147483647 h 431"/>
              <a:gd name="T14" fmla="*/ 0 60000 65536"/>
              <a:gd name="T15" fmla="*/ 0 60000 65536"/>
              <a:gd name="T16" fmla="*/ 0 60000 65536"/>
              <a:gd name="T17" fmla="*/ 0 60000 65536"/>
              <a:gd name="T18" fmla="*/ 0 60000 65536"/>
              <a:gd name="T19" fmla="*/ 0 60000 65536"/>
              <a:gd name="T20" fmla="*/ 0 60000 65536"/>
              <a:gd name="T21" fmla="*/ 0 w 453"/>
              <a:gd name="T22" fmla="*/ 0 h 431"/>
              <a:gd name="T23" fmla="*/ 453 w 453"/>
              <a:gd name="T24" fmla="*/ 431 h 4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3" h="431">
                <a:moveTo>
                  <a:pt x="0" y="0"/>
                </a:moveTo>
                <a:cubicBezTo>
                  <a:pt x="30" y="147"/>
                  <a:pt x="60" y="295"/>
                  <a:pt x="90" y="363"/>
                </a:cubicBezTo>
                <a:cubicBezTo>
                  <a:pt x="120" y="431"/>
                  <a:pt x="151" y="416"/>
                  <a:pt x="181" y="409"/>
                </a:cubicBezTo>
                <a:cubicBezTo>
                  <a:pt x="211" y="402"/>
                  <a:pt x="249" y="326"/>
                  <a:pt x="272" y="318"/>
                </a:cubicBezTo>
                <a:cubicBezTo>
                  <a:pt x="295" y="310"/>
                  <a:pt x="302" y="363"/>
                  <a:pt x="317" y="363"/>
                </a:cubicBezTo>
                <a:cubicBezTo>
                  <a:pt x="332" y="363"/>
                  <a:pt x="340" y="363"/>
                  <a:pt x="363" y="318"/>
                </a:cubicBezTo>
                <a:cubicBezTo>
                  <a:pt x="386" y="273"/>
                  <a:pt x="419" y="182"/>
                  <a:pt x="453" y="91"/>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702" name="Freeform 54"/>
          <p:cNvSpPr>
            <a:spLocks/>
          </p:cNvSpPr>
          <p:nvPr/>
        </p:nvSpPr>
        <p:spPr bwMode="auto">
          <a:xfrm>
            <a:off x="3935480" y="3523134"/>
            <a:ext cx="1592262" cy="1606550"/>
          </a:xfrm>
          <a:custGeom>
            <a:avLst/>
            <a:gdLst>
              <a:gd name="T0" fmla="*/ 0 w 454"/>
              <a:gd name="T1" fmla="*/ 2147483647 h 574"/>
              <a:gd name="T2" fmla="*/ 2147483647 w 454"/>
              <a:gd name="T3" fmla="*/ 2147483647 h 574"/>
              <a:gd name="T4" fmla="*/ 2147483647 w 454"/>
              <a:gd name="T5" fmla="*/ 2147483647 h 574"/>
              <a:gd name="T6" fmla="*/ 2147483647 w 454"/>
              <a:gd name="T7" fmla="*/ 2147483647 h 574"/>
              <a:gd name="T8" fmla="*/ 2147483647 w 454"/>
              <a:gd name="T9" fmla="*/ 2147483647 h 574"/>
              <a:gd name="T10" fmla="*/ 0 60000 65536"/>
              <a:gd name="T11" fmla="*/ 0 60000 65536"/>
              <a:gd name="T12" fmla="*/ 0 60000 65536"/>
              <a:gd name="T13" fmla="*/ 0 60000 65536"/>
              <a:gd name="T14" fmla="*/ 0 60000 65536"/>
              <a:gd name="T15" fmla="*/ 0 w 454"/>
              <a:gd name="T16" fmla="*/ 0 h 574"/>
              <a:gd name="T17" fmla="*/ 454 w 454"/>
              <a:gd name="T18" fmla="*/ 574 h 574"/>
            </a:gdLst>
            <a:ahLst/>
            <a:cxnLst>
              <a:cxn ang="T10">
                <a:pos x="T0" y="T1"/>
              </a:cxn>
              <a:cxn ang="T11">
                <a:pos x="T2" y="T3"/>
              </a:cxn>
              <a:cxn ang="T12">
                <a:pos x="T4" y="T5"/>
              </a:cxn>
              <a:cxn ang="T13">
                <a:pos x="T6" y="T7"/>
              </a:cxn>
              <a:cxn ang="T14">
                <a:pos x="T8" y="T9"/>
              </a:cxn>
            </a:cxnLst>
            <a:rect l="T15" t="T16" r="T17" b="T18"/>
            <a:pathLst>
              <a:path w="454" h="574">
                <a:moveTo>
                  <a:pt x="0" y="574"/>
                </a:moveTo>
                <a:cubicBezTo>
                  <a:pt x="26" y="385"/>
                  <a:pt x="53" y="196"/>
                  <a:pt x="91" y="121"/>
                </a:cubicBezTo>
                <a:cubicBezTo>
                  <a:pt x="129" y="46"/>
                  <a:pt x="182" y="129"/>
                  <a:pt x="227" y="121"/>
                </a:cubicBezTo>
                <a:cubicBezTo>
                  <a:pt x="272" y="113"/>
                  <a:pt x="325" y="0"/>
                  <a:pt x="363" y="75"/>
                </a:cubicBezTo>
                <a:cubicBezTo>
                  <a:pt x="401" y="150"/>
                  <a:pt x="427" y="362"/>
                  <a:pt x="454" y="574"/>
                </a:cubicBez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703" name="Freeform 55"/>
          <p:cNvSpPr>
            <a:spLocks/>
          </p:cNvSpPr>
          <p:nvPr/>
        </p:nvSpPr>
        <p:spPr bwMode="auto">
          <a:xfrm>
            <a:off x="3935480" y="4929659"/>
            <a:ext cx="1439862" cy="1079500"/>
          </a:xfrm>
          <a:custGeom>
            <a:avLst/>
            <a:gdLst>
              <a:gd name="T0" fmla="*/ 0 w 453"/>
              <a:gd name="T1" fmla="*/ 0 h 317"/>
              <a:gd name="T2" fmla="*/ 2147483647 w 453"/>
              <a:gd name="T3" fmla="*/ 2147483647 h 317"/>
              <a:gd name="T4" fmla="*/ 2147483647 w 453"/>
              <a:gd name="T5" fmla="*/ 2147483647 h 317"/>
              <a:gd name="T6" fmla="*/ 2147483647 w 453"/>
              <a:gd name="T7" fmla="*/ 2147483647 h 317"/>
              <a:gd name="T8" fmla="*/ 2147483647 w 453"/>
              <a:gd name="T9" fmla="*/ 2147483647 h 317"/>
              <a:gd name="T10" fmla="*/ 2147483647 w 453"/>
              <a:gd name="T11" fmla="*/ 2147483647 h 317"/>
              <a:gd name="T12" fmla="*/ 0 60000 65536"/>
              <a:gd name="T13" fmla="*/ 0 60000 65536"/>
              <a:gd name="T14" fmla="*/ 0 60000 65536"/>
              <a:gd name="T15" fmla="*/ 0 60000 65536"/>
              <a:gd name="T16" fmla="*/ 0 60000 65536"/>
              <a:gd name="T17" fmla="*/ 0 60000 65536"/>
              <a:gd name="T18" fmla="*/ 0 w 453"/>
              <a:gd name="T19" fmla="*/ 0 h 317"/>
              <a:gd name="T20" fmla="*/ 453 w 453"/>
              <a:gd name="T21" fmla="*/ 317 h 317"/>
            </a:gdLst>
            <a:ahLst/>
            <a:cxnLst>
              <a:cxn ang="T12">
                <a:pos x="T0" y="T1"/>
              </a:cxn>
              <a:cxn ang="T13">
                <a:pos x="T2" y="T3"/>
              </a:cxn>
              <a:cxn ang="T14">
                <a:pos x="T4" y="T5"/>
              </a:cxn>
              <a:cxn ang="T15">
                <a:pos x="T6" y="T7"/>
              </a:cxn>
              <a:cxn ang="T16">
                <a:pos x="T8" y="T9"/>
              </a:cxn>
              <a:cxn ang="T17">
                <a:pos x="T10" y="T11"/>
              </a:cxn>
            </a:cxnLst>
            <a:rect l="T18" t="T19" r="T20" b="T21"/>
            <a:pathLst>
              <a:path w="453" h="317">
                <a:moveTo>
                  <a:pt x="0" y="0"/>
                </a:moveTo>
                <a:cubicBezTo>
                  <a:pt x="7" y="113"/>
                  <a:pt x="15" y="227"/>
                  <a:pt x="45" y="272"/>
                </a:cubicBezTo>
                <a:cubicBezTo>
                  <a:pt x="75" y="317"/>
                  <a:pt x="143" y="295"/>
                  <a:pt x="181" y="272"/>
                </a:cubicBezTo>
                <a:cubicBezTo>
                  <a:pt x="219" y="249"/>
                  <a:pt x="242" y="143"/>
                  <a:pt x="272" y="136"/>
                </a:cubicBezTo>
                <a:cubicBezTo>
                  <a:pt x="302" y="129"/>
                  <a:pt x="333" y="212"/>
                  <a:pt x="363" y="227"/>
                </a:cubicBezTo>
                <a:cubicBezTo>
                  <a:pt x="393" y="242"/>
                  <a:pt x="423" y="234"/>
                  <a:pt x="453" y="227"/>
                </a:cubicBezTo>
              </a:path>
            </a:pathLst>
          </a:custGeom>
          <a:noFill/>
          <a:ln w="25400">
            <a:solidFill>
              <a:srgbClr val="202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704" name="Freeform 56"/>
          <p:cNvSpPr>
            <a:spLocks/>
          </p:cNvSpPr>
          <p:nvPr/>
        </p:nvSpPr>
        <p:spPr bwMode="auto">
          <a:xfrm>
            <a:off x="3935480" y="4243859"/>
            <a:ext cx="1592262" cy="1722437"/>
          </a:xfrm>
          <a:custGeom>
            <a:avLst/>
            <a:gdLst>
              <a:gd name="T0" fmla="*/ 0 w 454"/>
              <a:gd name="T1" fmla="*/ 2147483647 h 378"/>
              <a:gd name="T2" fmla="*/ 2147483647 w 454"/>
              <a:gd name="T3" fmla="*/ 2147483647 h 378"/>
              <a:gd name="T4" fmla="*/ 2147483647 w 454"/>
              <a:gd name="T5" fmla="*/ 2147483647 h 378"/>
              <a:gd name="T6" fmla="*/ 2147483647 w 454"/>
              <a:gd name="T7" fmla="*/ 2147483647 h 378"/>
              <a:gd name="T8" fmla="*/ 2147483647 w 454"/>
              <a:gd name="T9" fmla="*/ 0 h 378"/>
              <a:gd name="T10" fmla="*/ 0 60000 65536"/>
              <a:gd name="T11" fmla="*/ 0 60000 65536"/>
              <a:gd name="T12" fmla="*/ 0 60000 65536"/>
              <a:gd name="T13" fmla="*/ 0 60000 65536"/>
              <a:gd name="T14" fmla="*/ 0 60000 65536"/>
              <a:gd name="T15" fmla="*/ 0 w 454"/>
              <a:gd name="T16" fmla="*/ 0 h 378"/>
              <a:gd name="T17" fmla="*/ 454 w 454"/>
              <a:gd name="T18" fmla="*/ 378 h 378"/>
            </a:gdLst>
            <a:ahLst/>
            <a:cxnLst>
              <a:cxn ang="T10">
                <a:pos x="T0" y="T1"/>
              </a:cxn>
              <a:cxn ang="T11">
                <a:pos x="T2" y="T3"/>
              </a:cxn>
              <a:cxn ang="T12">
                <a:pos x="T4" y="T5"/>
              </a:cxn>
              <a:cxn ang="T13">
                <a:pos x="T6" y="T7"/>
              </a:cxn>
              <a:cxn ang="T14">
                <a:pos x="T8" y="T9"/>
              </a:cxn>
            </a:cxnLst>
            <a:rect l="T15" t="T16" r="T17" b="T18"/>
            <a:pathLst>
              <a:path w="454" h="378">
                <a:moveTo>
                  <a:pt x="0" y="318"/>
                </a:moveTo>
                <a:cubicBezTo>
                  <a:pt x="26" y="314"/>
                  <a:pt x="53" y="311"/>
                  <a:pt x="91" y="318"/>
                </a:cubicBezTo>
                <a:cubicBezTo>
                  <a:pt x="129" y="325"/>
                  <a:pt x="189" y="363"/>
                  <a:pt x="227" y="363"/>
                </a:cubicBezTo>
                <a:cubicBezTo>
                  <a:pt x="265" y="363"/>
                  <a:pt x="280" y="378"/>
                  <a:pt x="318" y="318"/>
                </a:cubicBezTo>
                <a:cubicBezTo>
                  <a:pt x="356" y="258"/>
                  <a:pt x="405" y="129"/>
                  <a:pt x="454" y="0"/>
                </a:cubicBez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705" name="Freeform 57"/>
          <p:cNvSpPr>
            <a:spLocks/>
          </p:cNvSpPr>
          <p:nvPr/>
        </p:nvSpPr>
        <p:spPr bwMode="auto">
          <a:xfrm>
            <a:off x="3757680" y="3634259"/>
            <a:ext cx="1617662" cy="1127125"/>
          </a:xfrm>
          <a:custGeom>
            <a:avLst/>
            <a:gdLst>
              <a:gd name="T0" fmla="*/ 0 w 454"/>
              <a:gd name="T1" fmla="*/ 2147483647 h 392"/>
              <a:gd name="T2" fmla="*/ 2147483647 w 454"/>
              <a:gd name="T3" fmla="*/ 2147483647 h 392"/>
              <a:gd name="T4" fmla="*/ 2147483647 w 454"/>
              <a:gd name="T5" fmla="*/ 2147483647 h 392"/>
              <a:gd name="T6" fmla="*/ 2147483647 w 454"/>
              <a:gd name="T7" fmla="*/ 2147483647 h 392"/>
              <a:gd name="T8" fmla="*/ 2147483647 w 454"/>
              <a:gd name="T9" fmla="*/ 2147483647 h 392"/>
              <a:gd name="T10" fmla="*/ 0 60000 65536"/>
              <a:gd name="T11" fmla="*/ 0 60000 65536"/>
              <a:gd name="T12" fmla="*/ 0 60000 65536"/>
              <a:gd name="T13" fmla="*/ 0 60000 65536"/>
              <a:gd name="T14" fmla="*/ 0 60000 65536"/>
              <a:gd name="T15" fmla="*/ 0 w 454"/>
              <a:gd name="T16" fmla="*/ 0 h 392"/>
              <a:gd name="T17" fmla="*/ 454 w 454"/>
              <a:gd name="T18" fmla="*/ 392 h 392"/>
            </a:gdLst>
            <a:ahLst/>
            <a:cxnLst>
              <a:cxn ang="T10">
                <a:pos x="T0" y="T1"/>
              </a:cxn>
              <a:cxn ang="T11">
                <a:pos x="T2" y="T3"/>
              </a:cxn>
              <a:cxn ang="T12">
                <a:pos x="T4" y="T5"/>
              </a:cxn>
              <a:cxn ang="T13">
                <a:pos x="T6" y="T7"/>
              </a:cxn>
              <a:cxn ang="T14">
                <a:pos x="T8" y="T9"/>
              </a:cxn>
            </a:cxnLst>
            <a:rect l="T15" t="T16" r="T17" b="T18"/>
            <a:pathLst>
              <a:path w="454" h="392">
                <a:moveTo>
                  <a:pt x="0" y="392"/>
                </a:moveTo>
                <a:cubicBezTo>
                  <a:pt x="30" y="290"/>
                  <a:pt x="61" y="189"/>
                  <a:pt x="91" y="166"/>
                </a:cubicBezTo>
                <a:cubicBezTo>
                  <a:pt x="121" y="143"/>
                  <a:pt x="143" y="279"/>
                  <a:pt x="181" y="256"/>
                </a:cubicBezTo>
                <a:cubicBezTo>
                  <a:pt x="219" y="233"/>
                  <a:pt x="273" y="60"/>
                  <a:pt x="318" y="30"/>
                </a:cubicBezTo>
                <a:cubicBezTo>
                  <a:pt x="363" y="0"/>
                  <a:pt x="408" y="37"/>
                  <a:pt x="454" y="75"/>
                </a:cubicBezTo>
              </a:path>
            </a:pathLst>
          </a:custGeom>
          <a:noFill/>
          <a:ln w="25400">
            <a:solidFill>
              <a:srgbClr val="FF99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706" name="Freeform 58"/>
          <p:cNvSpPr>
            <a:spLocks/>
          </p:cNvSpPr>
          <p:nvPr/>
        </p:nvSpPr>
        <p:spPr bwMode="auto">
          <a:xfrm>
            <a:off x="3770380" y="3677121"/>
            <a:ext cx="1604962" cy="720725"/>
          </a:xfrm>
          <a:custGeom>
            <a:avLst/>
            <a:gdLst>
              <a:gd name="T0" fmla="*/ 0 w 453"/>
              <a:gd name="T1" fmla="*/ 2147483647 h 227"/>
              <a:gd name="T2" fmla="*/ 2147483647 w 453"/>
              <a:gd name="T3" fmla="*/ 0 h 227"/>
              <a:gd name="T4" fmla="*/ 2147483647 w 453"/>
              <a:gd name="T5" fmla="*/ 2147483647 h 227"/>
              <a:gd name="T6" fmla="*/ 2147483647 w 453"/>
              <a:gd name="T7" fmla="*/ 2147483647 h 227"/>
              <a:gd name="T8" fmla="*/ 0 60000 65536"/>
              <a:gd name="T9" fmla="*/ 0 60000 65536"/>
              <a:gd name="T10" fmla="*/ 0 60000 65536"/>
              <a:gd name="T11" fmla="*/ 0 60000 65536"/>
              <a:gd name="T12" fmla="*/ 0 w 453"/>
              <a:gd name="T13" fmla="*/ 0 h 227"/>
              <a:gd name="T14" fmla="*/ 453 w 453"/>
              <a:gd name="T15" fmla="*/ 227 h 227"/>
            </a:gdLst>
            <a:ahLst/>
            <a:cxnLst>
              <a:cxn ang="T8">
                <a:pos x="T0" y="T1"/>
              </a:cxn>
              <a:cxn ang="T9">
                <a:pos x="T2" y="T3"/>
              </a:cxn>
              <a:cxn ang="T10">
                <a:pos x="T4" y="T5"/>
              </a:cxn>
              <a:cxn ang="T11">
                <a:pos x="T6" y="T7"/>
              </a:cxn>
            </a:cxnLst>
            <a:rect l="T12" t="T13" r="T14" b="T15"/>
            <a:pathLst>
              <a:path w="453" h="227">
                <a:moveTo>
                  <a:pt x="0" y="91"/>
                </a:moveTo>
                <a:cubicBezTo>
                  <a:pt x="79" y="45"/>
                  <a:pt x="158" y="0"/>
                  <a:pt x="226" y="0"/>
                </a:cubicBezTo>
                <a:cubicBezTo>
                  <a:pt x="294" y="0"/>
                  <a:pt x="370" y="53"/>
                  <a:pt x="408" y="91"/>
                </a:cubicBezTo>
                <a:cubicBezTo>
                  <a:pt x="446" y="129"/>
                  <a:pt x="449" y="178"/>
                  <a:pt x="453" y="227"/>
                </a:cubicBez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707" name="Freeform 59"/>
          <p:cNvSpPr>
            <a:spLocks/>
          </p:cNvSpPr>
          <p:nvPr/>
        </p:nvSpPr>
        <p:spPr bwMode="auto">
          <a:xfrm>
            <a:off x="3694180" y="4683596"/>
            <a:ext cx="1681162" cy="1355725"/>
          </a:xfrm>
          <a:custGeom>
            <a:avLst/>
            <a:gdLst>
              <a:gd name="T0" fmla="*/ 0 w 454"/>
              <a:gd name="T1" fmla="*/ 0 h 627"/>
              <a:gd name="T2" fmla="*/ 2147483647 w 454"/>
              <a:gd name="T3" fmla="*/ 2147483647 h 627"/>
              <a:gd name="T4" fmla="*/ 2147483647 w 454"/>
              <a:gd name="T5" fmla="*/ 2147483647 h 627"/>
              <a:gd name="T6" fmla="*/ 2147483647 w 454"/>
              <a:gd name="T7" fmla="*/ 2147483647 h 627"/>
              <a:gd name="T8" fmla="*/ 2147483647 w 454"/>
              <a:gd name="T9" fmla="*/ 2147483647 h 627"/>
              <a:gd name="T10" fmla="*/ 0 60000 65536"/>
              <a:gd name="T11" fmla="*/ 0 60000 65536"/>
              <a:gd name="T12" fmla="*/ 0 60000 65536"/>
              <a:gd name="T13" fmla="*/ 0 60000 65536"/>
              <a:gd name="T14" fmla="*/ 0 60000 65536"/>
              <a:gd name="T15" fmla="*/ 0 w 454"/>
              <a:gd name="T16" fmla="*/ 0 h 627"/>
              <a:gd name="T17" fmla="*/ 454 w 454"/>
              <a:gd name="T18" fmla="*/ 627 h 627"/>
            </a:gdLst>
            <a:ahLst/>
            <a:cxnLst>
              <a:cxn ang="T10">
                <a:pos x="T0" y="T1"/>
              </a:cxn>
              <a:cxn ang="T11">
                <a:pos x="T2" y="T3"/>
              </a:cxn>
              <a:cxn ang="T12">
                <a:pos x="T4" y="T5"/>
              </a:cxn>
              <a:cxn ang="T13">
                <a:pos x="T6" y="T7"/>
              </a:cxn>
              <a:cxn ang="T14">
                <a:pos x="T8" y="T9"/>
              </a:cxn>
            </a:cxnLst>
            <a:rect l="T15" t="T16" r="T17" b="T18"/>
            <a:pathLst>
              <a:path w="454" h="627">
                <a:moveTo>
                  <a:pt x="0" y="0"/>
                </a:moveTo>
                <a:cubicBezTo>
                  <a:pt x="23" y="230"/>
                  <a:pt x="46" y="461"/>
                  <a:pt x="91" y="544"/>
                </a:cubicBezTo>
                <a:cubicBezTo>
                  <a:pt x="136" y="627"/>
                  <a:pt x="227" y="506"/>
                  <a:pt x="272" y="499"/>
                </a:cubicBezTo>
                <a:cubicBezTo>
                  <a:pt x="317" y="492"/>
                  <a:pt x="333" y="567"/>
                  <a:pt x="363" y="499"/>
                </a:cubicBezTo>
                <a:cubicBezTo>
                  <a:pt x="393" y="431"/>
                  <a:pt x="423" y="261"/>
                  <a:pt x="454" y="91"/>
                </a:cubicBezTo>
              </a:path>
            </a:pathLst>
          </a:custGeom>
          <a:noFill/>
          <a:ln w="25400">
            <a:solidFill>
              <a:srgbClr val="FF99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708" name="Freeform 60"/>
          <p:cNvSpPr>
            <a:spLocks/>
          </p:cNvSpPr>
          <p:nvPr/>
        </p:nvSpPr>
        <p:spPr bwMode="auto">
          <a:xfrm>
            <a:off x="3935480" y="3537421"/>
            <a:ext cx="1693862" cy="1617663"/>
          </a:xfrm>
          <a:custGeom>
            <a:avLst/>
            <a:gdLst>
              <a:gd name="T0" fmla="*/ 0 w 453"/>
              <a:gd name="T1" fmla="*/ 2147483647 h 673"/>
              <a:gd name="T2" fmla="*/ 2147483647 w 453"/>
              <a:gd name="T3" fmla="*/ 2147483647 h 673"/>
              <a:gd name="T4" fmla="*/ 2147483647 w 453"/>
              <a:gd name="T5" fmla="*/ 2147483647 h 673"/>
              <a:gd name="T6" fmla="*/ 2147483647 w 453"/>
              <a:gd name="T7" fmla="*/ 2147483647 h 673"/>
              <a:gd name="T8" fmla="*/ 2147483647 w 453"/>
              <a:gd name="T9" fmla="*/ 2147483647 h 673"/>
              <a:gd name="T10" fmla="*/ 0 60000 65536"/>
              <a:gd name="T11" fmla="*/ 0 60000 65536"/>
              <a:gd name="T12" fmla="*/ 0 60000 65536"/>
              <a:gd name="T13" fmla="*/ 0 60000 65536"/>
              <a:gd name="T14" fmla="*/ 0 60000 65536"/>
              <a:gd name="T15" fmla="*/ 0 w 453"/>
              <a:gd name="T16" fmla="*/ 0 h 673"/>
              <a:gd name="T17" fmla="*/ 453 w 453"/>
              <a:gd name="T18" fmla="*/ 673 h 673"/>
            </a:gdLst>
            <a:ahLst/>
            <a:cxnLst>
              <a:cxn ang="T10">
                <a:pos x="T0" y="T1"/>
              </a:cxn>
              <a:cxn ang="T11">
                <a:pos x="T2" y="T3"/>
              </a:cxn>
              <a:cxn ang="T12">
                <a:pos x="T4" y="T5"/>
              </a:cxn>
              <a:cxn ang="T13">
                <a:pos x="T6" y="T7"/>
              </a:cxn>
              <a:cxn ang="T14">
                <a:pos x="T8" y="T9"/>
              </a:cxn>
            </a:cxnLst>
            <a:rect l="T15" t="T16" r="T17" b="T18"/>
            <a:pathLst>
              <a:path w="453" h="673">
                <a:moveTo>
                  <a:pt x="0" y="401"/>
                </a:moveTo>
                <a:cubicBezTo>
                  <a:pt x="26" y="284"/>
                  <a:pt x="53" y="167"/>
                  <a:pt x="91" y="129"/>
                </a:cubicBezTo>
                <a:cubicBezTo>
                  <a:pt x="129" y="91"/>
                  <a:pt x="182" y="182"/>
                  <a:pt x="227" y="174"/>
                </a:cubicBezTo>
                <a:cubicBezTo>
                  <a:pt x="272" y="166"/>
                  <a:pt x="325" y="0"/>
                  <a:pt x="363" y="83"/>
                </a:cubicBezTo>
                <a:cubicBezTo>
                  <a:pt x="401" y="166"/>
                  <a:pt x="427" y="419"/>
                  <a:pt x="453" y="673"/>
                </a:cubicBezTo>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709" name="Freeform 61"/>
          <p:cNvSpPr>
            <a:spLocks/>
          </p:cNvSpPr>
          <p:nvPr/>
        </p:nvSpPr>
        <p:spPr bwMode="auto">
          <a:xfrm>
            <a:off x="3935480" y="5348759"/>
            <a:ext cx="1439862" cy="574675"/>
          </a:xfrm>
          <a:custGeom>
            <a:avLst/>
            <a:gdLst>
              <a:gd name="T0" fmla="*/ 0 w 454"/>
              <a:gd name="T1" fmla="*/ 0 h 181"/>
              <a:gd name="T2" fmla="*/ 2147483647 w 454"/>
              <a:gd name="T3" fmla="*/ 2147483647 h 181"/>
              <a:gd name="T4" fmla="*/ 2147483647 w 454"/>
              <a:gd name="T5" fmla="*/ 2147483647 h 181"/>
              <a:gd name="T6" fmla="*/ 2147483647 w 454"/>
              <a:gd name="T7" fmla="*/ 2147483647 h 181"/>
              <a:gd name="T8" fmla="*/ 0 60000 65536"/>
              <a:gd name="T9" fmla="*/ 0 60000 65536"/>
              <a:gd name="T10" fmla="*/ 0 60000 65536"/>
              <a:gd name="T11" fmla="*/ 0 60000 65536"/>
              <a:gd name="T12" fmla="*/ 0 w 454"/>
              <a:gd name="T13" fmla="*/ 0 h 181"/>
              <a:gd name="T14" fmla="*/ 454 w 454"/>
              <a:gd name="T15" fmla="*/ 181 h 181"/>
            </a:gdLst>
            <a:ahLst/>
            <a:cxnLst>
              <a:cxn ang="T8">
                <a:pos x="T0" y="T1"/>
              </a:cxn>
              <a:cxn ang="T9">
                <a:pos x="T2" y="T3"/>
              </a:cxn>
              <a:cxn ang="T10">
                <a:pos x="T4" y="T5"/>
              </a:cxn>
              <a:cxn ang="T11">
                <a:pos x="T6" y="T7"/>
              </a:cxn>
            </a:cxnLst>
            <a:rect l="T12" t="T13" r="T14" b="T15"/>
            <a:pathLst>
              <a:path w="454" h="181">
                <a:moveTo>
                  <a:pt x="0" y="0"/>
                </a:moveTo>
                <a:cubicBezTo>
                  <a:pt x="30" y="53"/>
                  <a:pt x="61" y="106"/>
                  <a:pt x="91" y="136"/>
                </a:cubicBezTo>
                <a:cubicBezTo>
                  <a:pt x="121" y="166"/>
                  <a:pt x="122" y="181"/>
                  <a:pt x="182" y="181"/>
                </a:cubicBezTo>
                <a:cubicBezTo>
                  <a:pt x="242" y="181"/>
                  <a:pt x="348" y="158"/>
                  <a:pt x="454" y="136"/>
                </a:cubicBez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710" name="Freeform 62"/>
          <p:cNvSpPr>
            <a:spLocks/>
          </p:cNvSpPr>
          <p:nvPr/>
        </p:nvSpPr>
        <p:spPr bwMode="auto">
          <a:xfrm>
            <a:off x="3935480" y="4623271"/>
            <a:ext cx="1643062" cy="1314450"/>
          </a:xfrm>
          <a:custGeom>
            <a:avLst/>
            <a:gdLst>
              <a:gd name="T0" fmla="*/ 0 w 454"/>
              <a:gd name="T1" fmla="*/ 2147483647 h 454"/>
              <a:gd name="T2" fmla="*/ 2147483647 w 454"/>
              <a:gd name="T3" fmla="*/ 2147483647 h 454"/>
              <a:gd name="T4" fmla="*/ 2147483647 w 454"/>
              <a:gd name="T5" fmla="*/ 2147483647 h 454"/>
              <a:gd name="T6" fmla="*/ 2147483647 w 454"/>
              <a:gd name="T7" fmla="*/ 0 h 454"/>
              <a:gd name="T8" fmla="*/ 0 60000 65536"/>
              <a:gd name="T9" fmla="*/ 0 60000 65536"/>
              <a:gd name="T10" fmla="*/ 0 60000 65536"/>
              <a:gd name="T11" fmla="*/ 0 60000 65536"/>
              <a:gd name="T12" fmla="*/ 0 w 454"/>
              <a:gd name="T13" fmla="*/ 0 h 454"/>
              <a:gd name="T14" fmla="*/ 454 w 454"/>
              <a:gd name="T15" fmla="*/ 454 h 454"/>
            </a:gdLst>
            <a:ahLst/>
            <a:cxnLst>
              <a:cxn ang="T8">
                <a:pos x="T0" y="T1"/>
              </a:cxn>
              <a:cxn ang="T9">
                <a:pos x="T2" y="T3"/>
              </a:cxn>
              <a:cxn ang="T10">
                <a:pos x="T4" y="T5"/>
              </a:cxn>
              <a:cxn ang="T11">
                <a:pos x="T6" y="T7"/>
              </a:cxn>
            </a:cxnLst>
            <a:rect l="T12" t="T13" r="T14" b="T15"/>
            <a:pathLst>
              <a:path w="454" h="454">
                <a:moveTo>
                  <a:pt x="0" y="363"/>
                </a:moveTo>
                <a:cubicBezTo>
                  <a:pt x="106" y="408"/>
                  <a:pt x="212" y="454"/>
                  <a:pt x="272" y="454"/>
                </a:cubicBezTo>
                <a:cubicBezTo>
                  <a:pt x="332" y="454"/>
                  <a:pt x="333" y="439"/>
                  <a:pt x="363" y="363"/>
                </a:cubicBezTo>
                <a:cubicBezTo>
                  <a:pt x="393" y="287"/>
                  <a:pt x="423" y="143"/>
                  <a:pt x="454" y="0"/>
                </a:cubicBezTo>
              </a:path>
            </a:pathLst>
          </a:custGeom>
          <a:noFill/>
          <a:ln w="25400">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1711" name="Line 63"/>
          <p:cNvSpPr>
            <a:spLocks noChangeShapeType="1"/>
          </p:cNvSpPr>
          <p:nvPr/>
        </p:nvSpPr>
        <p:spPr bwMode="auto">
          <a:xfrm>
            <a:off x="5395980" y="3670771"/>
            <a:ext cx="1439862"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712" name="Line 64"/>
          <p:cNvSpPr>
            <a:spLocks noChangeShapeType="1"/>
          </p:cNvSpPr>
          <p:nvPr/>
        </p:nvSpPr>
        <p:spPr bwMode="auto">
          <a:xfrm>
            <a:off x="5395980" y="5950421"/>
            <a:ext cx="1439862"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713" name="Line 65"/>
          <p:cNvSpPr>
            <a:spLocks noChangeShapeType="1"/>
          </p:cNvSpPr>
          <p:nvPr/>
        </p:nvSpPr>
        <p:spPr bwMode="auto">
          <a:xfrm>
            <a:off x="5395980" y="4797896"/>
            <a:ext cx="1439862"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714" name="Line 66"/>
          <p:cNvSpPr>
            <a:spLocks noChangeShapeType="1"/>
          </p:cNvSpPr>
          <p:nvPr/>
        </p:nvSpPr>
        <p:spPr bwMode="auto">
          <a:xfrm>
            <a:off x="2474980" y="3670771"/>
            <a:ext cx="1439862"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715" name="Line 67"/>
          <p:cNvSpPr>
            <a:spLocks noChangeShapeType="1"/>
          </p:cNvSpPr>
          <p:nvPr/>
        </p:nvSpPr>
        <p:spPr bwMode="auto">
          <a:xfrm>
            <a:off x="2474980" y="5950421"/>
            <a:ext cx="1439862"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716" name="Line 68"/>
          <p:cNvSpPr>
            <a:spLocks noChangeShapeType="1"/>
          </p:cNvSpPr>
          <p:nvPr/>
        </p:nvSpPr>
        <p:spPr bwMode="auto">
          <a:xfrm>
            <a:off x="2474980" y="4797896"/>
            <a:ext cx="1439862" cy="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717" name="Line 69"/>
          <p:cNvSpPr>
            <a:spLocks noChangeShapeType="1"/>
          </p:cNvSpPr>
          <p:nvPr/>
        </p:nvSpPr>
        <p:spPr bwMode="auto">
          <a:xfrm>
            <a:off x="2474980" y="3683471"/>
            <a:ext cx="0" cy="225425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718" name="Line 70"/>
          <p:cNvSpPr>
            <a:spLocks noChangeShapeType="1"/>
          </p:cNvSpPr>
          <p:nvPr/>
        </p:nvSpPr>
        <p:spPr bwMode="auto">
          <a:xfrm>
            <a:off x="6856480" y="3670771"/>
            <a:ext cx="0" cy="2254250"/>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11"/>
          </p:nvPr>
        </p:nvSpPr>
        <p:spPr/>
        <p:txBody>
          <a:bodyPr/>
          <a:lstStyle/>
          <a:p>
            <a:pPr>
              <a:defRPr/>
            </a:pPr>
            <a:fld id="{C1B92B34-C97D-47A2-A317-B24039635F5A}" type="slidenum">
              <a:rPr lang="en-US" altLang="zh-CN" smtClean="0"/>
              <a:pPr>
                <a:defRPr/>
              </a:pPr>
              <a:t>34</a:t>
            </a:fld>
            <a:endParaRPr lang="en-US" altLang="zh-CN"/>
          </a:p>
        </p:txBody>
      </p:sp>
    </p:spTree>
    <p:extLst>
      <p:ext uri="{BB962C8B-B14F-4D97-AF65-F5344CB8AC3E}">
        <p14:creationId xmlns:p14="http://schemas.microsoft.com/office/powerpoint/2010/main" val="838326376"/>
      </p:ext>
    </p:extLst>
  </p:cSld>
  <p:clrMapOvr>
    <a:masterClrMapping/>
  </p:clrMapOvr>
  <p:transition advTm="124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1682"/>
                                        </p:tgtEl>
                                        <p:attrNameLst>
                                          <p:attrName>style.visibility</p:attrName>
                                        </p:attrNameLst>
                                      </p:cBhvr>
                                      <p:to>
                                        <p:strVal val="visible"/>
                                      </p:to>
                                    </p:set>
                                    <p:animEffect transition="in" filter="blinds(horizontal)">
                                      <p:cBhvr>
                                        <p:cTn id="7" dur="500"/>
                                        <p:tgtEl>
                                          <p:spTgt spid="411682"/>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11686"/>
                                        </p:tgtEl>
                                        <p:attrNameLst>
                                          <p:attrName>style.visibility</p:attrName>
                                        </p:attrNameLst>
                                      </p:cBhvr>
                                      <p:to>
                                        <p:strVal val="visible"/>
                                      </p:to>
                                    </p:set>
                                    <p:animEffect transition="in" filter="blinds(horizontal)">
                                      <p:cBhvr>
                                        <p:cTn id="11" dur="500"/>
                                        <p:tgtEl>
                                          <p:spTgt spid="411686"/>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411687"/>
                                        </p:tgtEl>
                                        <p:attrNameLst>
                                          <p:attrName>style.visibility</p:attrName>
                                        </p:attrNameLst>
                                      </p:cBhvr>
                                      <p:to>
                                        <p:strVal val="visible"/>
                                      </p:to>
                                    </p:set>
                                    <p:animEffect transition="in" filter="blinds(horizontal)">
                                      <p:cBhvr>
                                        <p:cTn id="15" dur="500"/>
                                        <p:tgtEl>
                                          <p:spTgt spid="411687"/>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411688"/>
                                        </p:tgtEl>
                                        <p:attrNameLst>
                                          <p:attrName>style.visibility</p:attrName>
                                        </p:attrNameLst>
                                      </p:cBhvr>
                                      <p:to>
                                        <p:strVal val="visible"/>
                                      </p:to>
                                    </p:set>
                                    <p:animEffect transition="in" filter="blinds(horizontal)">
                                      <p:cBhvr>
                                        <p:cTn id="19" dur="500"/>
                                        <p:tgtEl>
                                          <p:spTgt spid="411688"/>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411689"/>
                                        </p:tgtEl>
                                        <p:attrNameLst>
                                          <p:attrName>style.visibility</p:attrName>
                                        </p:attrNameLst>
                                      </p:cBhvr>
                                      <p:to>
                                        <p:strVal val="visible"/>
                                      </p:to>
                                    </p:set>
                                    <p:animEffect transition="in" filter="blinds(horizontal)">
                                      <p:cBhvr>
                                        <p:cTn id="23" dur="500"/>
                                        <p:tgtEl>
                                          <p:spTgt spid="411689"/>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411683"/>
                                        </p:tgtEl>
                                        <p:attrNameLst>
                                          <p:attrName>style.visibility</p:attrName>
                                        </p:attrNameLst>
                                      </p:cBhvr>
                                      <p:to>
                                        <p:strVal val="visible"/>
                                      </p:to>
                                    </p:set>
                                    <p:animEffect transition="in" filter="blinds(horizontal)">
                                      <p:cBhvr>
                                        <p:cTn id="27" dur="500"/>
                                        <p:tgtEl>
                                          <p:spTgt spid="411683"/>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411684"/>
                                        </p:tgtEl>
                                        <p:attrNameLst>
                                          <p:attrName>style.visibility</p:attrName>
                                        </p:attrNameLst>
                                      </p:cBhvr>
                                      <p:to>
                                        <p:strVal val="visible"/>
                                      </p:to>
                                    </p:set>
                                    <p:animEffect transition="in" filter="blinds(horizontal)">
                                      <p:cBhvr>
                                        <p:cTn id="31" dur="500"/>
                                        <p:tgtEl>
                                          <p:spTgt spid="411684"/>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411690"/>
                                        </p:tgtEl>
                                        <p:attrNameLst>
                                          <p:attrName>style.visibility</p:attrName>
                                        </p:attrNameLst>
                                      </p:cBhvr>
                                      <p:to>
                                        <p:strVal val="visible"/>
                                      </p:to>
                                    </p:set>
                                    <p:animEffect transition="in" filter="blinds(horizontal)">
                                      <p:cBhvr>
                                        <p:cTn id="35" dur="500"/>
                                        <p:tgtEl>
                                          <p:spTgt spid="411690"/>
                                        </p:tgtEl>
                                      </p:cBhvr>
                                    </p:animEffect>
                                  </p:childTnLst>
                                </p:cTn>
                              </p:par>
                            </p:childTnLst>
                          </p:cTn>
                        </p:par>
                        <p:par>
                          <p:cTn id="36" fill="hold" nodeType="afterGroup">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411691"/>
                                        </p:tgtEl>
                                        <p:attrNameLst>
                                          <p:attrName>style.visibility</p:attrName>
                                        </p:attrNameLst>
                                      </p:cBhvr>
                                      <p:to>
                                        <p:strVal val="visible"/>
                                      </p:to>
                                    </p:set>
                                    <p:animEffect transition="in" filter="blinds(horizontal)">
                                      <p:cBhvr>
                                        <p:cTn id="39" dur="500"/>
                                        <p:tgtEl>
                                          <p:spTgt spid="411691"/>
                                        </p:tgtEl>
                                      </p:cBhvr>
                                    </p:animEffect>
                                  </p:childTnLst>
                                </p:cTn>
                              </p:par>
                            </p:childTnLst>
                          </p:cTn>
                        </p:par>
                        <p:par>
                          <p:cTn id="40" fill="hold" nodeType="afterGroup">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411692"/>
                                        </p:tgtEl>
                                        <p:attrNameLst>
                                          <p:attrName>style.visibility</p:attrName>
                                        </p:attrNameLst>
                                      </p:cBhvr>
                                      <p:to>
                                        <p:strVal val="visible"/>
                                      </p:to>
                                    </p:set>
                                    <p:animEffect transition="in" filter="blinds(horizontal)">
                                      <p:cBhvr>
                                        <p:cTn id="43" dur="500"/>
                                        <p:tgtEl>
                                          <p:spTgt spid="411692"/>
                                        </p:tgtEl>
                                      </p:cBhvr>
                                    </p:animEffect>
                                  </p:childTnLst>
                                </p:cTn>
                              </p:par>
                            </p:childTnLst>
                          </p:cTn>
                        </p:par>
                        <p:par>
                          <p:cTn id="44" fill="hold" nodeType="afterGroup">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411693"/>
                                        </p:tgtEl>
                                        <p:attrNameLst>
                                          <p:attrName>style.visibility</p:attrName>
                                        </p:attrNameLst>
                                      </p:cBhvr>
                                      <p:to>
                                        <p:strVal val="visible"/>
                                      </p:to>
                                    </p:set>
                                    <p:animEffect transition="in" filter="blinds(horizontal)">
                                      <p:cBhvr>
                                        <p:cTn id="47" dur="500"/>
                                        <p:tgtEl>
                                          <p:spTgt spid="411693"/>
                                        </p:tgtEl>
                                      </p:cBhvr>
                                    </p:animEffect>
                                  </p:childTnLst>
                                </p:cTn>
                              </p:par>
                            </p:childTnLst>
                          </p:cTn>
                        </p:par>
                        <p:par>
                          <p:cTn id="48" fill="hold" nodeType="afterGroup">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411685"/>
                                        </p:tgtEl>
                                        <p:attrNameLst>
                                          <p:attrName>style.visibility</p:attrName>
                                        </p:attrNameLst>
                                      </p:cBhvr>
                                      <p:to>
                                        <p:strVal val="visible"/>
                                      </p:to>
                                    </p:set>
                                    <p:animEffect transition="in" filter="blinds(horizontal)">
                                      <p:cBhvr>
                                        <p:cTn id="51" dur="500"/>
                                        <p:tgtEl>
                                          <p:spTgt spid="41168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8" presetClass="entr" presetSubtype="16" fill="hold" grpId="0" nodeType="clickEffect">
                                  <p:stCondLst>
                                    <p:cond delay="0"/>
                                  </p:stCondLst>
                                  <p:childTnLst>
                                    <p:set>
                                      <p:cBhvr>
                                        <p:cTn id="55" dur="1" fill="hold">
                                          <p:stCondLst>
                                            <p:cond delay="0"/>
                                          </p:stCondLst>
                                        </p:cTn>
                                        <p:tgtEl>
                                          <p:spTgt spid="411714"/>
                                        </p:tgtEl>
                                        <p:attrNameLst>
                                          <p:attrName>style.visibility</p:attrName>
                                        </p:attrNameLst>
                                      </p:cBhvr>
                                      <p:to>
                                        <p:strVal val="visible"/>
                                      </p:to>
                                    </p:set>
                                    <p:animEffect transition="in" filter="diamond(in)">
                                      <p:cBhvr>
                                        <p:cTn id="56" dur="2000"/>
                                        <p:tgtEl>
                                          <p:spTgt spid="411714"/>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411713"/>
                                        </p:tgtEl>
                                        <p:attrNameLst>
                                          <p:attrName>style.visibility</p:attrName>
                                        </p:attrNameLst>
                                      </p:cBhvr>
                                      <p:to>
                                        <p:strVal val="visible"/>
                                      </p:to>
                                    </p:set>
                                    <p:animEffect transition="in" filter="box(in)">
                                      <p:cBhvr>
                                        <p:cTn id="59" dur="500"/>
                                        <p:tgtEl>
                                          <p:spTgt spid="411713"/>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411711"/>
                                        </p:tgtEl>
                                        <p:attrNameLst>
                                          <p:attrName>style.visibility</p:attrName>
                                        </p:attrNameLst>
                                      </p:cBhvr>
                                      <p:to>
                                        <p:strVal val="visible"/>
                                      </p:to>
                                    </p:set>
                                    <p:animEffect transition="in" filter="box(in)">
                                      <p:cBhvr>
                                        <p:cTn id="62" dur="500"/>
                                        <p:tgtEl>
                                          <p:spTgt spid="411711"/>
                                        </p:tgtEl>
                                      </p:cBhvr>
                                    </p:animEffect>
                                  </p:childTnLst>
                                </p:cTn>
                              </p:par>
                              <p:par>
                                <p:cTn id="63" presetID="4" presetClass="entr" presetSubtype="16" fill="hold" grpId="0" nodeType="withEffect">
                                  <p:stCondLst>
                                    <p:cond delay="0"/>
                                  </p:stCondLst>
                                  <p:childTnLst>
                                    <p:set>
                                      <p:cBhvr>
                                        <p:cTn id="64" dur="1" fill="hold">
                                          <p:stCondLst>
                                            <p:cond delay="0"/>
                                          </p:stCondLst>
                                        </p:cTn>
                                        <p:tgtEl>
                                          <p:spTgt spid="411712"/>
                                        </p:tgtEl>
                                        <p:attrNameLst>
                                          <p:attrName>style.visibility</p:attrName>
                                        </p:attrNameLst>
                                      </p:cBhvr>
                                      <p:to>
                                        <p:strVal val="visible"/>
                                      </p:to>
                                    </p:set>
                                    <p:animEffect transition="in" filter="box(in)">
                                      <p:cBhvr>
                                        <p:cTn id="65" dur="500"/>
                                        <p:tgtEl>
                                          <p:spTgt spid="411712"/>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411716"/>
                                        </p:tgtEl>
                                        <p:attrNameLst>
                                          <p:attrName>style.visibility</p:attrName>
                                        </p:attrNameLst>
                                      </p:cBhvr>
                                      <p:to>
                                        <p:strVal val="visible"/>
                                      </p:to>
                                    </p:set>
                                    <p:animEffect transition="in" filter="box(in)">
                                      <p:cBhvr>
                                        <p:cTn id="68" dur="500"/>
                                        <p:tgtEl>
                                          <p:spTgt spid="411716"/>
                                        </p:tgtEl>
                                      </p:cBhvr>
                                    </p:animEffect>
                                  </p:childTnLst>
                                </p:cTn>
                              </p:par>
                              <p:par>
                                <p:cTn id="69" presetID="4" presetClass="entr" presetSubtype="16" fill="hold" grpId="1" nodeType="withEffect">
                                  <p:stCondLst>
                                    <p:cond delay="0"/>
                                  </p:stCondLst>
                                  <p:childTnLst>
                                    <p:set>
                                      <p:cBhvr>
                                        <p:cTn id="70" dur="1" fill="hold">
                                          <p:stCondLst>
                                            <p:cond delay="0"/>
                                          </p:stCondLst>
                                        </p:cTn>
                                        <p:tgtEl>
                                          <p:spTgt spid="411714"/>
                                        </p:tgtEl>
                                        <p:attrNameLst>
                                          <p:attrName>style.visibility</p:attrName>
                                        </p:attrNameLst>
                                      </p:cBhvr>
                                      <p:to>
                                        <p:strVal val="visible"/>
                                      </p:to>
                                    </p:set>
                                    <p:animEffect transition="in" filter="box(in)">
                                      <p:cBhvr>
                                        <p:cTn id="71" dur="500"/>
                                        <p:tgtEl>
                                          <p:spTgt spid="411714"/>
                                        </p:tgtEl>
                                      </p:cBhvr>
                                    </p:animEffect>
                                  </p:childTnLst>
                                </p:cTn>
                              </p:par>
                              <p:par>
                                <p:cTn id="72" presetID="4" presetClass="entr" presetSubtype="16" fill="hold" grpId="0" nodeType="withEffect">
                                  <p:stCondLst>
                                    <p:cond delay="0"/>
                                  </p:stCondLst>
                                  <p:childTnLst>
                                    <p:set>
                                      <p:cBhvr>
                                        <p:cTn id="73" dur="1" fill="hold">
                                          <p:stCondLst>
                                            <p:cond delay="0"/>
                                          </p:stCondLst>
                                        </p:cTn>
                                        <p:tgtEl>
                                          <p:spTgt spid="411715"/>
                                        </p:tgtEl>
                                        <p:attrNameLst>
                                          <p:attrName>style.visibility</p:attrName>
                                        </p:attrNameLst>
                                      </p:cBhvr>
                                      <p:to>
                                        <p:strVal val="visible"/>
                                      </p:to>
                                    </p:set>
                                    <p:animEffect transition="in" filter="box(in)">
                                      <p:cBhvr>
                                        <p:cTn id="74" dur="500"/>
                                        <p:tgtEl>
                                          <p:spTgt spid="411715"/>
                                        </p:tgtEl>
                                      </p:cBhvr>
                                    </p:animEffect>
                                  </p:childTnLst>
                                </p:cTn>
                              </p:par>
                              <p:par>
                                <p:cTn id="75" presetID="4" presetClass="entr" presetSubtype="16" fill="hold" grpId="0" nodeType="withEffect">
                                  <p:stCondLst>
                                    <p:cond delay="0"/>
                                  </p:stCondLst>
                                  <p:childTnLst>
                                    <p:set>
                                      <p:cBhvr>
                                        <p:cTn id="76" dur="1" fill="hold">
                                          <p:stCondLst>
                                            <p:cond delay="0"/>
                                          </p:stCondLst>
                                        </p:cTn>
                                        <p:tgtEl>
                                          <p:spTgt spid="411717"/>
                                        </p:tgtEl>
                                        <p:attrNameLst>
                                          <p:attrName>style.visibility</p:attrName>
                                        </p:attrNameLst>
                                      </p:cBhvr>
                                      <p:to>
                                        <p:strVal val="visible"/>
                                      </p:to>
                                    </p:set>
                                    <p:animEffect transition="in" filter="box(in)">
                                      <p:cBhvr>
                                        <p:cTn id="77" dur="500"/>
                                        <p:tgtEl>
                                          <p:spTgt spid="411717"/>
                                        </p:tgtEl>
                                      </p:cBhvr>
                                    </p:animEffect>
                                  </p:childTnLst>
                                </p:cTn>
                              </p:par>
                              <p:par>
                                <p:cTn id="78" presetID="4" presetClass="entr" presetSubtype="16" fill="hold" grpId="0" nodeType="withEffect">
                                  <p:stCondLst>
                                    <p:cond delay="0"/>
                                  </p:stCondLst>
                                  <p:childTnLst>
                                    <p:set>
                                      <p:cBhvr>
                                        <p:cTn id="79" dur="1" fill="hold">
                                          <p:stCondLst>
                                            <p:cond delay="0"/>
                                          </p:stCondLst>
                                        </p:cTn>
                                        <p:tgtEl>
                                          <p:spTgt spid="411718"/>
                                        </p:tgtEl>
                                        <p:attrNameLst>
                                          <p:attrName>style.visibility</p:attrName>
                                        </p:attrNameLst>
                                      </p:cBhvr>
                                      <p:to>
                                        <p:strVal val="visible"/>
                                      </p:to>
                                    </p:set>
                                    <p:animEffect transition="in" filter="box(in)">
                                      <p:cBhvr>
                                        <p:cTn id="80" dur="500"/>
                                        <p:tgtEl>
                                          <p:spTgt spid="411718"/>
                                        </p:tgtEl>
                                      </p:cBhvr>
                                    </p:animEffect>
                                  </p:childTnLst>
                                </p:cTn>
                              </p:par>
                              <p:par>
                                <p:cTn id="81" presetID="8" presetClass="entr" presetSubtype="16" fill="hold" grpId="0" nodeType="withEffect">
                                  <p:stCondLst>
                                    <p:cond delay="0"/>
                                  </p:stCondLst>
                                  <p:childTnLst>
                                    <p:set>
                                      <p:cBhvr>
                                        <p:cTn id="82" dur="1" fill="hold">
                                          <p:stCondLst>
                                            <p:cond delay="0"/>
                                          </p:stCondLst>
                                        </p:cTn>
                                        <p:tgtEl>
                                          <p:spTgt spid="411696"/>
                                        </p:tgtEl>
                                        <p:attrNameLst>
                                          <p:attrName>style.visibility</p:attrName>
                                        </p:attrNameLst>
                                      </p:cBhvr>
                                      <p:to>
                                        <p:strVal val="visible"/>
                                      </p:to>
                                    </p:set>
                                    <p:animEffect transition="in" filter="diamond(in)">
                                      <p:cBhvr>
                                        <p:cTn id="83" dur="2000"/>
                                        <p:tgtEl>
                                          <p:spTgt spid="411696"/>
                                        </p:tgtEl>
                                      </p:cBhvr>
                                    </p:animEffect>
                                  </p:childTnLst>
                                </p:cTn>
                              </p:par>
                              <p:par>
                                <p:cTn id="84" presetID="8" presetClass="entr" presetSubtype="16" fill="hold" grpId="1" nodeType="withEffect">
                                  <p:stCondLst>
                                    <p:cond delay="0"/>
                                  </p:stCondLst>
                                  <p:childTnLst>
                                    <p:set>
                                      <p:cBhvr>
                                        <p:cTn id="85" dur="1" fill="hold">
                                          <p:stCondLst>
                                            <p:cond delay="0"/>
                                          </p:stCondLst>
                                        </p:cTn>
                                        <p:tgtEl>
                                          <p:spTgt spid="411711"/>
                                        </p:tgtEl>
                                        <p:attrNameLst>
                                          <p:attrName>style.visibility</p:attrName>
                                        </p:attrNameLst>
                                      </p:cBhvr>
                                      <p:to>
                                        <p:strVal val="visible"/>
                                      </p:to>
                                    </p:set>
                                    <p:animEffect transition="in" filter="diamond(in)">
                                      <p:cBhvr>
                                        <p:cTn id="86" dur="2000"/>
                                        <p:tgtEl>
                                          <p:spTgt spid="411711"/>
                                        </p:tgtEl>
                                      </p:cBhvr>
                                    </p:animEffect>
                                  </p:childTnLst>
                                </p:cTn>
                              </p:par>
                              <p:par>
                                <p:cTn id="87" presetID="8" presetClass="entr" presetSubtype="16" fill="hold" grpId="1" nodeType="withEffect">
                                  <p:stCondLst>
                                    <p:cond delay="0"/>
                                  </p:stCondLst>
                                  <p:childTnLst>
                                    <p:set>
                                      <p:cBhvr>
                                        <p:cTn id="88" dur="1" fill="hold">
                                          <p:stCondLst>
                                            <p:cond delay="0"/>
                                          </p:stCondLst>
                                        </p:cTn>
                                        <p:tgtEl>
                                          <p:spTgt spid="411713"/>
                                        </p:tgtEl>
                                        <p:attrNameLst>
                                          <p:attrName>style.visibility</p:attrName>
                                        </p:attrNameLst>
                                      </p:cBhvr>
                                      <p:to>
                                        <p:strVal val="visible"/>
                                      </p:to>
                                    </p:set>
                                    <p:animEffect transition="in" filter="diamond(in)">
                                      <p:cBhvr>
                                        <p:cTn id="89" dur="2000"/>
                                        <p:tgtEl>
                                          <p:spTgt spid="411713"/>
                                        </p:tgtEl>
                                      </p:cBhvr>
                                    </p:animEffect>
                                  </p:childTnLst>
                                </p:cTn>
                              </p:par>
                              <p:par>
                                <p:cTn id="90" presetID="8" presetClass="entr" presetSubtype="16" fill="hold" grpId="0" nodeType="withEffect">
                                  <p:stCondLst>
                                    <p:cond delay="0"/>
                                  </p:stCondLst>
                                  <p:childTnLst>
                                    <p:set>
                                      <p:cBhvr>
                                        <p:cTn id="91" dur="1" fill="hold">
                                          <p:stCondLst>
                                            <p:cond delay="0"/>
                                          </p:stCondLst>
                                        </p:cTn>
                                        <p:tgtEl>
                                          <p:spTgt spid="411699"/>
                                        </p:tgtEl>
                                        <p:attrNameLst>
                                          <p:attrName>style.visibility</p:attrName>
                                        </p:attrNameLst>
                                      </p:cBhvr>
                                      <p:to>
                                        <p:strVal val="visible"/>
                                      </p:to>
                                    </p:set>
                                    <p:animEffect transition="in" filter="diamond(in)">
                                      <p:cBhvr>
                                        <p:cTn id="92" dur="2000"/>
                                        <p:tgtEl>
                                          <p:spTgt spid="411699"/>
                                        </p:tgtEl>
                                      </p:cBhvr>
                                    </p:animEffect>
                                  </p:childTnLst>
                                </p:cTn>
                              </p:par>
                              <p:par>
                                <p:cTn id="93" presetID="8" presetClass="entr" presetSubtype="16" fill="hold" grpId="1" nodeType="withEffect">
                                  <p:stCondLst>
                                    <p:cond delay="0"/>
                                  </p:stCondLst>
                                  <p:childTnLst>
                                    <p:set>
                                      <p:cBhvr>
                                        <p:cTn id="94" dur="1" fill="hold">
                                          <p:stCondLst>
                                            <p:cond delay="0"/>
                                          </p:stCondLst>
                                        </p:cTn>
                                        <p:tgtEl>
                                          <p:spTgt spid="411716"/>
                                        </p:tgtEl>
                                        <p:attrNameLst>
                                          <p:attrName>style.visibility</p:attrName>
                                        </p:attrNameLst>
                                      </p:cBhvr>
                                      <p:to>
                                        <p:strVal val="visible"/>
                                      </p:to>
                                    </p:set>
                                    <p:animEffect transition="in" filter="diamond(in)">
                                      <p:cBhvr>
                                        <p:cTn id="95" dur="2000"/>
                                        <p:tgtEl>
                                          <p:spTgt spid="411716"/>
                                        </p:tgtEl>
                                      </p:cBhvr>
                                    </p:animEffect>
                                  </p:childTnLst>
                                </p:cTn>
                              </p:par>
                              <p:par>
                                <p:cTn id="96" presetID="8" presetClass="entr" presetSubtype="16" fill="hold" grpId="1" nodeType="withEffect">
                                  <p:stCondLst>
                                    <p:cond delay="0"/>
                                  </p:stCondLst>
                                  <p:childTnLst>
                                    <p:set>
                                      <p:cBhvr>
                                        <p:cTn id="97" dur="1" fill="hold">
                                          <p:stCondLst>
                                            <p:cond delay="0"/>
                                          </p:stCondLst>
                                        </p:cTn>
                                        <p:tgtEl>
                                          <p:spTgt spid="411715"/>
                                        </p:tgtEl>
                                        <p:attrNameLst>
                                          <p:attrName>style.visibility</p:attrName>
                                        </p:attrNameLst>
                                      </p:cBhvr>
                                      <p:to>
                                        <p:strVal val="visible"/>
                                      </p:to>
                                    </p:set>
                                    <p:animEffect transition="in" filter="diamond(in)">
                                      <p:cBhvr>
                                        <p:cTn id="98" dur="2000"/>
                                        <p:tgtEl>
                                          <p:spTgt spid="411715"/>
                                        </p:tgtEl>
                                      </p:cBhvr>
                                    </p:animEffect>
                                  </p:childTnLst>
                                </p:cTn>
                              </p:par>
                              <p:par>
                                <p:cTn id="99" presetID="8" presetClass="entr" presetSubtype="16" fill="hold" grpId="1" nodeType="withEffect">
                                  <p:stCondLst>
                                    <p:cond delay="0"/>
                                  </p:stCondLst>
                                  <p:childTnLst>
                                    <p:set>
                                      <p:cBhvr>
                                        <p:cTn id="100" dur="1" fill="hold">
                                          <p:stCondLst>
                                            <p:cond delay="0"/>
                                          </p:stCondLst>
                                        </p:cTn>
                                        <p:tgtEl>
                                          <p:spTgt spid="411712"/>
                                        </p:tgtEl>
                                        <p:attrNameLst>
                                          <p:attrName>style.visibility</p:attrName>
                                        </p:attrNameLst>
                                      </p:cBhvr>
                                      <p:to>
                                        <p:strVal val="visible"/>
                                      </p:to>
                                    </p:set>
                                    <p:animEffect transition="in" filter="diamond(in)">
                                      <p:cBhvr>
                                        <p:cTn id="101" dur="2000"/>
                                        <p:tgtEl>
                                          <p:spTgt spid="411712"/>
                                        </p:tgtEl>
                                      </p:cBhvr>
                                    </p:animEffect>
                                  </p:childTnLst>
                                </p:cTn>
                              </p:par>
                              <p:par>
                                <p:cTn id="102" presetID="8" presetClass="entr" presetSubtype="16" fill="hold" grpId="0" nodeType="withEffect">
                                  <p:stCondLst>
                                    <p:cond delay="0"/>
                                  </p:stCondLst>
                                  <p:childTnLst>
                                    <p:set>
                                      <p:cBhvr>
                                        <p:cTn id="103" dur="1" fill="hold">
                                          <p:stCondLst>
                                            <p:cond delay="0"/>
                                          </p:stCondLst>
                                        </p:cTn>
                                        <p:tgtEl>
                                          <p:spTgt spid="411695"/>
                                        </p:tgtEl>
                                        <p:attrNameLst>
                                          <p:attrName>style.visibility</p:attrName>
                                        </p:attrNameLst>
                                      </p:cBhvr>
                                      <p:to>
                                        <p:strVal val="visible"/>
                                      </p:to>
                                    </p:set>
                                    <p:animEffect transition="in" filter="diamond(in)">
                                      <p:cBhvr>
                                        <p:cTn id="104" dur="2000"/>
                                        <p:tgtEl>
                                          <p:spTgt spid="411695"/>
                                        </p:tgtEl>
                                      </p:cBhvr>
                                    </p:animEffect>
                                  </p:childTnLst>
                                </p:cTn>
                              </p:par>
                              <p:par>
                                <p:cTn id="105" presetID="8" presetClass="entr" presetSubtype="16" fill="hold" grpId="0" nodeType="withEffect">
                                  <p:stCondLst>
                                    <p:cond delay="0"/>
                                  </p:stCondLst>
                                  <p:childTnLst>
                                    <p:set>
                                      <p:cBhvr>
                                        <p:cTn id="106" dur="1" fill="hold">
                                          <p:stCondLst>
                                            <p:cond delay="0"/>
                                          </p:stCondLst>
                                        </p:cTn>
                                        <p:tgtEl>
                                          <p:spTgt spid="411697"/>
                                        </p:tgtEl>
                                        <p:attrNameLst>
                                          <p:attrName>style.visibility</p:attrName>
                                        </p:attrNameLst>
                                      </p:cBhvr>
                                      <p:to>
                                        <p:strVal val="visible"/>
                                      </p:to>
                                    </p:set>
                                    <p:animEffect transition="in" filter="diamond(in)">
                                      <p:cBhvr>
                                        <p:cTn id="107" dur="2000"/>
                                        <p:tgtEl>
                                          <p:spTgt spid="411697"/>
                                        </p:tgtEl>
                                      </p:cBhvr>
                                    </p:animEffect>
                                  </p:childTnLst>
                                </p:cTn>
                              </p:par>
                              <p:par>
                                <p:cTn id="108" presetID="8" presetClass="entr" presetSubtype="16" fill="hold" grpId="1" nodeType="withEffect">
                                  <p:stCondLst>
                                    <p:cond delay="0"/>
                                  </p:stCondLst>
                                  <p:childTnLst>
                                    <p:set>
                                      <p:cBhvr>
                                        <p:cTn id="109" dur="1" fill="hold">
                                          <p:stCondLst>
                                            <p:cond delay="0"/>
                                          </p:stCondLst>
                                        </p:cTn>
                                        <p:tgtEl>
                                          <p:spTgt spid="411718"/>
                                        </p:tgtEl>
                                        <p:attrNameLst>
                                          <p:attrName>style.visibility</p:attrName>
                                        </p:attrNameLst>
                                      </p:cBhvr>
                                      <p:to>
                                        <p:strVal val="visible"/>
                                      </p:to>
                                    </p:set>
                                    <p:animEffect transition="in" filter="diamond(in)">
                                      <p:cBhvr>
                                        <p:cTn id="110" dur="2000"/>
                                        <p:tgtEl>
                                          <p:spTgt spid="411718"/>
                                        </p:tgtEl>
                                      </p:cBhvr>
                                    </p:animEffect>
                                  </p:childTnLst>
                                </p:cTn>
                              </p:par>
                              <p:par>
                                <p:cTn id="111" presetID="8" presetClass="entr" presetSubtype="16" fill="hold" grpId="1" nodeType="withEffect">
                                  <p:stCondLst>
                                    <p:cond delay="0"/>
                                  </p:stCondLst>
                                  <p:childTnLst>
                                    <p:set>
                                      <p:cBhvr>
                                        <p:cTn id="112" dur="1" fill="hold">
                                          <p:stCondLst>
                                            <p:cond delay="0"/>
                                          </p:stCondLst>
                                        </p:cTn>
                                        <p:tgtEl>
                                          <p:spTgt spid="411717"/>
                                        </p:tgtEl>
                                        <p:attrNameLst>
                                          <p:attrName>style.visibility</p:attrName>
                                        </p:attrNameLst>
                                      </p:cBhvr>
                                      <p:to>
                                        <p:strVal val="visible"/>
                                      </p:to>
                                    </p:set>
                                    <p:animEffect transition="in" filter="diamond(in)">
                                      <p:cBhvr>
                                        <p:cTn id="113" dur="2000"/>
                                        <p:tgtEl>
                                          <p:spTgt spid="411717"/>
                                        </p:tgtEl>
                                      </p:cBhvr>
                                    </p:animEffect>
                                  </p:childTnLst>
                                </p:cTn>
                              </p:par>
                              <p:par>
                                <p:cTn id="114" presetID="8" presetClass="entr" presetSubtype="16" fill="hold" grpId="0" nodeType="withEffect">
                                  <p:stCondLst>
                                    <p:cond delay="0"/>
                                  </p:stCondLst>
                                  <p:childTnLst>
                                    <p:set>
                                      <p:cBhvr>
                                        <p:cTn id="115" dur="1" fill="hold">
                                          <p:stCondLst>
                                            <p:cond delay="0"/>
                                          </p:stCondLst>
                                        </p:cTn>
                                        <p:tgtEl>
                                          <p:spTgt spid="411694"/>
                                        </p:tgtEl>
                                        <p:attrNameLst>
                                          <p:attrName>style.visibility</p:attrName>
                                        </p:attrNameLst>
                                      </p:cBhvr>
                                      <p:to>
                                        <p:strVal val="visible"/>
                                      </p:to>
                                    </p:set>
                                    <p:animEffect transition="in" filter="diamond(in)">
                                      <p:cBhvr>
                                        <p:cTn id="116" dur="2000"/>
                                        <p:tgtEl>
                                          <p:spTgt spid="411694"/>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411698"/>
                                        </p:tgtEl>
                                        <p:attrNameLst>
                                          <p:attrName>style.visibility</p:attrName>
                                        </p:attrNameLst>
                                      </p:cBhvr>
                                      <p:to>
                                        <p:strVal val="visible"/>
                                      </p:to>
                                    </p:set>
                                    <p:anim calcmode="lin" valueType="num">
                                      <p:cBhvr additive="base">
                                        <p:cTn id="121" dur="500" fill="hold"/>
                                        <p:tgtEl>
                                          <p:spTgt spid="411698"/>
                                        </p:tgtEl>
                                        <p:attrNameLst>
                                          <p:attrName>ppt_x</p:attrName>
                                        </p:attrNameLst>
                                      </p:cBhvr>
                                      <p:tavLst>
                                        <p:tav tm="0">
                                          <p:val>
                                            <p:strVal val="#ppt_x"/>
                                          </p:val>
                                        </p:tav>
                                        <p:tav tm="100000">
                                          <p:val>
                                            <p:strVal val="#ppt_x"/>
                                          </p:val>
                                        </p:tav>
                                      </p:tavLst>
                                    </p:anim>
                                    <p:anim calcmode="lin" valueType="num">
                                      <p:cBhvr additive="base">
                                        <p:cTn id="122" dur="500" fill="hold"/>
                                        <p:tgtEl>
                                          <p:spTgt spid="411698"/>
                                        </p:tgtEl>
                                        <p:attrNameLst>
                                          <p:attrName>ppt_y</p:attrName>
                                        </p:attrNameLst>
                                      </p:cBhvr>
                                      <p:tavLst>
                                        <p:tav tm="0">
                                          <p:val>
                                            <p:strVal val="1+#ppt_h/2"/>
                                          </p:val>
                                        </p:tav>
                                        <p:tav tm="100000">
                                          <p:val>
                                            <p:strVal val="#ppt_y"/>
                                          </p:val>
                                        </p:tav>
                                      </p:tavLst>
                                    </p:anim>
                                  </p:childTnLst>
                                </p:cTn>
                              </p:par>
                            </p:childTnLst>
                          </p:cTn>
                        </p:par>
                        <p:par>
                          <p:cTn id="123" fill="hold" nodeType="afterGroup">
                            <p:stCondLst>
                              <p:cond delay="500"/>
                            </p:stCondLst>
                            <p:childTnLst>
                              <p:par>
                                <p:cTn id="124" presetID="2" presetClass="entr" presetSubtype="4" fill="hold" grpId="0" nodeType="afterEffect">
                                  <p:stCondLst>
                                    <p:cond delay="0"/>
                                  </p:stCondLst>
                                  <p:childTnLst>
                                    <p:set>
                                      <p:cBhvr>
                                        <p:cTn id="125" dur="1" fill="hold">
                                          <p:stCondLst>
                                            <p:cond delay="0"/>
                                          </p:stCondLst>
                                        </p:cTn>
                                        <p:tgtEl>
                                          <p:spTgt spid="411700"/>
                                        </p:tgtEl>
                                        <p:attrNameLst>
                                          <p:attrName>style.visibility</p:attrName>
                                        </p:attrNameLst>
                                      </p:cBhvr>
                                      <p:to>
                                        <p:strVal val="visible"/>
                                      </p:to>
                                    </p:set>
                                    <p:anim calcmode="lin" valueType="num">
                                      <p:cBhvr additive="base">
                                        <p:cTn id="126" dur="500" fill="hold"/>
                                        <p:tgtEl>
                                          <p:spTgt spid="411700"/>
                                        </p:tgtEl>
                                        <p:attrNameLst>
                                          <p:attrName>ppt_x</p:attrName>
                                        </p:attrNameLst>
                                      </p:cBhvr>
                                      <p:tavLst>
                                        <p:tav tm="0">
                                          <p:val>
                                            <p:strVal val="#ppt_x"/>
                                          </p:val>
                                        </p:tav>
                                        <p:tav tm="100000">
                                          <p:val>
                                            <p:strVal val="#ppt_x"/>
                                          </p:val>
                                        </p:tav>
                                      </p:tavLst>
                                    </p:anim>
                                    <p:anim calcmode="lin" valueType="num">
                                      <p:cBhvr additive="base">
                                        <p:cTn id="127" dur="500" fill="hold"/>
                                        <p:tgtEl>
                                          <p:spTgt spid="411700"/>
                                        </p:tgtEl>
                                        <p:attrNameLst>
                                          <p:attrName>ppt_y</p:attrName>
                                        </p:attrNameLst>
                                      </p:cBhvr>
                                      <p:tavLst>
                                        <p:tav tm="0">
                                          <p:val>
                                            <p:strVal val="1+#ppt_h/2"/>
                                          </p:val>
                                        </p:tav>
                                        <p:tav tm="100000">
                                          <p:val>
                                            <p:strVal val="#ppt_y"/>
                                          </p:val>
                                        </p:tav>
                                      </p:tavLst>
                                    </p:anim>
                                  </p:childTnLst>
                                </p:cTn>
                              </p:par>
                            </p:childTnLst>
                          </p:cTn>
                        </p:par>
                        <p:par>
                          <p:cTn id="128" fill="hold" nodeType="afterGroup">
                            <p:stCondLst>
                              <p:cond delay="1000"/>
                            </p:stCondLst>
                            <p:childTnLst>
                              <p:par>
                                <p:cTn id="129" presetID="2" presetClass="entr" presetSubtype="4" fill="hold" grpId="0" nodeType="afterEffect">
                                  <p:stCondLst>
                                    <p:cond delay="0"/>
                                  </p:stCondLst>
                                  <p:childTnLst>
                                    <p:set>
                                      <p:cBhvr>
                                        <p:cTn id="130" dur="1" fill="hold">
                                          <p:stCondLst>
                                            <p:cond delay="0"/>
                                          </p:stCondLst>
                                        </p:cTn>
                                        <p:tgtEl>
                                          <p:spTgt spid="411701"/>
                                        </p:tgtEl>
                                        <p:attrNameLst>
                                          <p:attrName>style.visibility</p:attrName>
                                        </p:attrNameLst>
                                      </p:cBhvr>
                                      <p:to>
                                        <p:strVal val="visible"/>
                                      </p:to>
                                    </p:set>
                                    <p:anim calcmode="lin" valueType="num">
                                      <p:cBhvr additive="base">
                                        <p:cTn id="131" dur="500" fill="hold"/>
                                        <p:tgtEl>
                                          <p:spTgt spid="411701"/>
                                        </p:tgtEl>
                                        <p:attrNameLst>
                                          <p:attrName>ppt_x</p:attrName>
                                        </p:attrNameLst>
                                      </p:cBhvr>
                                      <p:tavLst>
                                        <p:tav tm="0">
                                          <p:val>
                                            <p:strVal val="#ppt_x"/>
                                          </p:val>
                                        </p:tav>
                                        <p:tav tm="100000">
                                          <p:val>
                                            <p:strVal val="#ppt_x"/>
                                          </p:val>
                                        </p:tav>
                                      </p:tavLst>
                                    </p:anim>
                                    <p:anim calcmode="lin" valueType="num">
                                      <p:cBhvr additive="base">
                                        <p:cTn id="132" dur="500" fill="hold"/>
                                        <p:tgtEl>
                                          <p:spTgt spid="411701"/>
                                        </p:tgtEl>
                                        <p:attrNameLst>
                                          <p:attrName>ppt_y</p:attrName>
                                        </p:attrNameLst>
                                      </p:cBhvr>
                                      <p:tavLst>
                                        <p:tav tm="0">
                                          <p:val>
                                            <p:strVal val="1+#ppt_h/2"/>
                                          </p:val>
                                        </p:tav>
                                        <p:tav tm="100000">
                                          <p:val>
                                            <p:strVal val="#ppt_y"/>
                                          </p:val>
                                        </p:tav>
                                      </p:tavLst>
                                    </p:anim>
                                  </p:childTnLst>
                                </p:cTn>
                              </p:par>
                            </p:childTnLst>
                          </p:cTn>
                        </p:par>
                        <p:par>
                          <p:cTn id="133" fill="hold" nodeType="afterGroup">
                            <p:stCondLst>
                              <p:cond delay="1500"/>
                            </p:stCondLst>
                            <p:childTnLst>
                              <p:par>
                                <p:cTn id="134" presetID="2" presetClass="entr" presetSubtype="4" fill="hold" grpId="0" nodeType="afterEffect">
                                  <p:stCondLst>
                                    <p:cond delay="0"/>
                                  </p:stCondLst>
                                  <p:childTnLst>
                                    <p:set>
                                      <p:cBhvr>
                                        <p:cTn id="135" dur="1" fill="hold">
                                          <p:stCondLst>
                                            <p:cond delay="0"/>
                                          </p:stCondLst>
                                        </p:cTn>
                                        <p:tgtEl>
                                          <p:spTgt spid="411702"/>
                                        </p:tgtEl>
                                        <p:attrNameLst>
                                          <p:attrName>style.visibility</p:attrName>
                                        </p:attrNameLst>
                                      </p:cBhvr>
                                      <p:to>
                                        <p:strVal val="visible"/>
                                      </p:to>
                                    </p:set>
                                    <p:anim calcmode="lin" valueType="num">
                                      <p:cBhvr additive="base">
                                        <p:cTn id="136" dur="500" fill="hold"/>
                                        <p:tgtEl>
                                          <p:spTgt spid="411702"/>
                                        </p:tgtEl>
                                        <p:attrNameLst>
                                          <p:attrName>ppt_x</p:attrName>
                                        </p:attrNameLst>
                                      </p:cBhvr>
                                      <p:tavLst>
                                        <p:tav tm="0">
                                          <p:val>
                                            <p:strVal val="#ppt_x"/>
                                          </p:val>
                                        </p:tav>
                                        <p:tav tm="100000">
                                          <p:val>
                                            <p:strVal val="#ppt_x"/>
                                          </p:val>
                                        </p:tav>
                                      </p:tavLst>
                                    </p:anim>
                                    <p:anim calcmode="lin" valueType="num">
                                      <p:cBhvr additive="base">
                                        <p:cTn id="137" dur="500" fill="hold"/>
                                        <p:tgtEl>
                                          <p:spTgt spid="411702"/>
                                        </p:tgtEl>
                                        <p:attrNameLst>
                                          <p:attrName>ppt_y</p:attrName>
                                        </p:attrNameLst>
                                      </p:cBhvr>
                                      <p:tavLst>
                                        <p:tav tm="0">
                                          <p:val>
                                            <p:strVal val="1+#ppt_h/2"/>
                                          </p:val>
                                        </p:tav>
                                        <p:tav tm="100000">
                                          <p:val>
                                            <p:strVal val="#ppt_y"/>
                                          </p:val>
                                        </p:tav>
                                      </p:tavLst>
                                    </p:anim>
                                  </p:childTnLst>
                                </p:cTn>
                              </p:par>
                            </p:childTnLst>
                          </p:cTn>
                        </p:par>
                        <p:par>
                          <p:cTn id="138" fill="hold" nodeType="afterGroup">
                            <p:stCondLst>
                              <p:cond delay="2000"/>
                            </p:stCondLst>
                            <p:childTnLst>
                              <p:par>
                                <p:cTn id="139" presetID="2" presetClass="entr" presetSubtype="4" fill="hold" grpId="0" nodeType="afterEffect">
                                  <p:stCondLst>
                                    <p:cond delay="0"/>
                                  </p:stCondLst>
                                  <p:childTnLst>
                                    <p:set>
                                      <p:cBhvr>
                                        <p:cTn id="140" dur="1" fill="hold">
                                          <p:stCondLst>
                                            <p:cond delay="0"/>
                                          </p:stCondLst>
                                        </p:cTn>
                                        <p:tgtEl>
                                          <p:spTgt spid="411703"/>
                                        </p:tgtEl>
                                        <p:attrNameLst>
                                          <p:attrName>style.visibility</p:attrName>
                                        </p:attrNameLst>
                                      </p:cBhvr>
                                      <p:to>
                                        <p:strVal val="visible"/>
                                      </p:to>
                                    </p:set>
                                    <p:anim calcmode="lin" valueType="num">
                                      <p:cBhvr additive="base">
                                        <p:cTn id="141" dur="500" fill="hold"/>
                                        <p:tgtEl>
                                          <p:spTgt spid="411703"/>
                                        </p:tgtEl>
                                        <p:attrNameLst>
                                          <p:attrName>ppt_x</p:attrName>
                                        </p:attrNameLst>
                                      </p:cBhvr>
                                      <p:tavLst>
                                        <p:tav tm="0">
                                          <p:val>
                                            <p:strVal val="#ppt_x"/>
                                          </p:val>
                                        </p:tav>
                                        <p:tav tm="100000">
                                          <p:val>
                                            <p:strVal val="#ppt_x"/>
                                          </p:val>
                                        </p:tav>
                                      </p:tavLst>
                                    </p:anim>
                                    <p:anim calcmode="lin" valueType="num">
                                      <p:cBhvr additive="base">
                                        <p:cTn id="142" dur="500" fill="hold"/>
                                        <p:tgtEl>
                                          <p:spTgt spid="411703"/>
                                        </p:tgtEl>
                                        <p:attrNameLst>
                                          <p:attrName>ppt_y</p:attrName>
                                        </p:attrNameLst>
                                      </p:cBhvr>
                                      <p:tavLst>
                                        <p:tav tm="0">
                                          <p:val>
                                            <p:strVal val="1+#ppt_h/2"/>
                                          </p:val>
                                        </p:tav>
                                        <p:tav tm="100000">
                                          <p:val>
                                            <p:strVal val="#ppt_y"/>
                                          </p:val>
                                        </p:tav>
                                      </p:tavLst>
                                    </p:anim>
                                  </p:childTnLst>
                                </p:cTn>
                              </p:par>
                            </p:childTnLst>
                          </p:cTn>
                        </p:par>
                        <p:par>
                          <p:cTn id="143" fill="hold" nodeType="afterGroup">
                            <p:stCondLst>
                              <p:cond delay="2500"/>
                            </p:stCondLst>
                            <p:childTnLst>
                              <p:par>
                                <p:cTn id="144" presetID="2" presetClass="entr" presetSubtype="4" fill="hold" grpId="0" nodeType="afterEffect">
                                  <p:stCondLst>
                                    <p:cond delay="0"/>
                                  </p:stCondLst>
                                  <p:childTnLst>
                                    <p:set>
                                      <p:cBhvr>
                                        <p:cTn id="145" dur="1" fill="hold">
                                          <p:stCondLst>
                                            <p:cond delay="0"/>
                                          </p:stCondLst>
                                        </p:cTn>
                                        <p:tgtEl>
                                          <p:spTgt spid="411704"/>
                                        </p:tgtEl>
                                        <p:attrNameLst>
                                          <p:attrName>style.visibility</p:attrName>
                                        </p:attrNameLst>
                                      </p:cBhvr>
                                      <p:to>
                                        <p:strVal val="visible"/>
                                      </p:to>
                                    </p:set>
                                    <p:anim calcmode="lin" valueType="num">
                                      <p:cBhvr additive="base">
                                        <p:cTn id="146" dur="500" fill="hold"/>
                                        <p:tgtEl>
                                          <p:spTgt spid="411704"/>
                                        </p:tgtEl>
                                        <p:attrNameLst>
                                          <p:attrName>ppt_x</p:attrName>
                                        </p:attrNameLst>
                                      </p:cBhvr>
                                      <p:tavLst>
                                        <p:tav tm="0">
                                          <p:val>
                                            <p:strVal val="#ppt_x"/>
                                          </p:val>
                                        </p:tav>
                                        <p:tav tm="100000">
                                          <p:val>
                                            <p:strVal val="#ppt_x"/>
                                          </p:val>
                                        </p:tav>
                                      </p:tavLst>
                                    </p:anim>
                                    <p:anim calcmode="lin" valueType="num">
                                      <p:cBhvr additive="base">
                                        <p:cTn id="147" dur="500" fill="hold"/>
                                        <p:tgtEl>
                                          <p:spTgt spid="411704"/>
                                        </p:tgtEl>
                                        <p:attrNameLst>
                                          <p:attrName>ppt_y</p:attrName>
                                        </p:attrNameLst>
                                      </p:cBhvr>
                                      <p:tavLst>
                                        <p:tav tm="0">
                                          <p:val>
                                            <p:strVal val="1+#ppt_h/2"/>
                                          </p:val>
                                        </p:tav>
                                        <p:tav tm="100000">
                                          <p:val>
                                            <p:strVal val="#ppt_y"/>
                                          </p:val>
                                        </p:tav>
                                      </p:tavLst>
                                    </p:anim>
                                  </p:childTnLst>
                                </p:cTn>
                              </p:par>
                            </p:childTnLst>
                          </p:cTn>
                        </p:par>
                        <p:par>
                          <p:cTn id="148" fill="hold" nodeType="afterGroup">
                            <p:stCondLst>
                              <p:cond delay="3000"/>
                            </p:stCondLst>
                            <p:childTnLst>
                              <p:par>
                                <p:cTn id="149" presetID="2" presetClass="entr" presetSubtype="4" fill="hold" grpId="0" nodeType="afterEffect">
                                  <p:stCondLst>
                                    <p:cond delay="0"/>
                                  </p:stCondLst>
                                  <p:childTnLst>
                                    <p:set>
                                      <p:cBhvr>
                                        <p:cTn id="150" dur="1" fill="hold">
                                          <p:stCondLst>
                                            <p:cond delay="0"/>
                                          </p:stCondLst>
                                        </p:cTn>
                                        <p:tgtEl>
                                          <p:spTgt spid="411706"/>
                                        </p:tgtEl>
                                        <p:attrNameLst>
                                          <p:attrName>style.visibility</p:attrName>
                                        </p:attrNameLst>
                                      </p:cBhvr>
                                      <p:to>
                                        <p:strVal val="visible"/>
                                      </p:to>
                                    </p:set>
                                    <p:anim calcmode="lin" valueType="num">
                                      <p:cBhvr additive="base">
                                        <p:cTn id="151" dur="500" fill="hold"/>
                                        <p:tgtEl>
                                          <p:spTgt spid="411706"/>
                                        </p:tgtEl>
                                        <p:attrNameLst>
                                          <p:attrName>ppt_x</p:attrName>
                                        </p:attrNameLst>
                                      </p:cBhvr>
                                      <p:tavLst>
                                        <p:tav tm="0">
                                          <p:val>
                                            <p:strVal val="#ppt_x"/>
                                          </p:val>
                                        </p:tav>
                                        <p:tav tm="100000">
                                          <p:val>
                                            <p:strVal val="#ppt_x"/>
                                          </p:val>
                                        </p:tav>
                                      </p:tavLst>
                                    </p:anim>
                                    <p:anim calcmode="lin" valueType="num">
                                      <p:cBhvr additive="base">
                                        <p:cTn id="152" dur="500" fill="hold"/>
                                        <p:tgtEl>
                                          <p:spTgt spid="411706"/>
                                        </p:tgtEl>
                                        <p:attrNameLst>
                                          <p:attrName>ppt_y</p:attrName>
                                        </p:attrNameLst>
                                      </p:cBhvr>
                                      <p:tavLst>
                                        <p:tav tm="0">
                                          <p:val>
                                            <p:strVal val="1+#ppt_h/2"/>
                                          </p:val>
                                        </p:tav>
                                        <p:tav tm="100000">
                                          <p:val>
                                            <p:strVal val="#ppt_y"/>
                                          </p:val>
                                        </p:tav>
                                      </p:tavLst>
                                    </p:anim>
                                  </p:childTnLst>
                                </p:cTn>
                              </p:par>
                            </p:childTnLst>
                          </p:cTn>
                        </p:par>
                        <p:par>
                          <p:cTn id="153" fill="hold" nodeType="afterGroup">
                            <p:stCondLst>
                              <p:cond delay="3500"/>
                            </p:stCondLst>
                            <p:childTnLst>
                              <p:par>
                                <p:cTn id="154" presetID="2" presetClass="entr" presetSubtype="4" fill="hold" grpId="0" nodeType="afterEffect">
                                  <p:stCondLst>
                                    <p:cond delay="0"/>
                                  </p:stCondLst>
                                  <p:childTnLst>
                                    <p:set>
                                      <p:cBhvr>
                                        <p:cTn id="155" dur="1" fill="hold">
                                          <p:stCondLst>
                                            <p:cond delay="0"/>
                                          </p:stCondLst>
                                        </p:cTn>
                                        <p:tgtEl>
                                          <p:spTgt spid="411705"/>
                                        </p:tgtEl>
                                        <p:attrNameLst>
                                          <p:attrName>style.visibility</p:attrName>
                                        </p:attrNameLst>
                                      </p:cBhvr>
                                      <p:to>
                                        <p:strVal val="visible"/>
                                      </p:to>
                                    </p:set>
                                    <p:anim calcmode="lin" valueType="num">
                                      <p:cBhvr additive="base">
                                        <p:cTn id="156" dur="500" fill="hold"/>
                                        <p:tgtEl>
                                          <p:spTgt spid="411705"/>
                                        </p:tgtEl>
                                        <p:attrNameLst>
                                          <p:attrName>ppt_x</p:attrName>
                                        </p:attrNameLst>
                                      </p:cBhvr>
                                      <p:tavLst>
                                        <p:tav tm="0">
                                          <p:val>
                                            <p:strVal val="#ppt_x"/>
                                          </p:val>
                                        </p:tav>
                                        <p:tav tm="100000">
                                          <p:val>
                                            <p:strVal val="#ppt_x"/>
                                          </p:val>
                                        </p:tav>
                                      </p:tavLst>
                                    </p:anim>
                                    <p:anim calcmode="lin" valueType="num">
                                      <p:cBhvr additive="base">
                                        <p:cTn id="157" dur="500" fill="hold"/>
                                        <p:tgtEl>
                                          <p:spTgt spid="411705"/>
                                        </p:tgtEl>
                                        <p:attrNameLst>
                                          <p:attrName>ppt_y</p:attrName>
                                        </p:attrNameLst>
                                      </p:cBhvr>
                                      <p:tavLst>
                                        <p:tav tm="0">
                                          <p:val>
                                            <p:strVal val="1+#ppt_h/2"/>
                                          </p:val>
                                        </p:tav>
                                        <p:tav tm="100000">
                                          <p:val>
                                            <p:strVal val="#ppt_y"/>
                                          </p:val>
                                        </p:tav>
                                      </p:tavLst>
                                    </p:anim>
                                  </p:childTnLst>
                                </p:cTn>
                              </p:par>
                            </p:childTnLst>
                          </p:cTn>
                        </p:par>
                        <p:par>
                          <p:cTn id="158" fill="hold" nodeType="afterGroup">
                            <p:stCondLst>
                              <p:cond delay="4000"/>
                            </p:stCondLst>
                            <p:childTnLst>
                              <p:par>
                                <p:cTn id="159" presetID="2" presetClass="entr" presetSubtype="4" fill="hold" grpId="1" nodeType="afterEffect">
                                  <p:stCondLst>
                                    <p:cond delay="0"/>
                                  </p:stCondLst>
                                  <p:childTnLst>
                                    <p:set>
                                      <p:cBhvr>
                                        <p:cTn id="160" dur="1" fill="hold">
                                          <p:stCondLst>
                                            <p:cond delay="0"/>
                                          </p:stCondLst>
                                        </p:cTn>
                                        <p:tgtEl>
                                          <p:spTgt spid="411706"/>
                                        </p:tgtEl>
                                        <p:attrNameLst>
                                          <p:attrName>style.visibility</p:attrName>
                                        </p:attrNameLst>
                                      </p:cBhvr>
                                      <p:to>
                                        <p:strVal val="visible"/>
                                      </p:to>
                                    </p:set>
                                    <p:anim calcmode="lin" valueType="num">
                                      <p:cBhvr additive="base">
                                        <p:cTn id="161" dur="500" fill="hold"/>
                                        <p:tgtEl>
                                          <p:spTgt spid="411706"/>
                                        </p:tgtEl>
                                        <p:attrNameLst>
                                          <p:attrName>ppt_x</p:attrName>
                                        </p:attrNameLst>
                                      </p:cBhvr>
                                      <p:tavLst>
                                        <p:tav tm="0">
                                          <p:val>
                                            <p:strVal val="#ppt_x"/>
                                          </p:val>
                                        </p:tav>
                                        <p:tav tm="100000">
                                          <p:val>
                                            <p:strVal val="#ppt_x"/>
                                          </p:val>
                                        </p:tav>
                                      </p:tavLst>
                                    </p:anim>
                                    <p:anim calcmode="lin" valueType="num">
                                      <p:cBhvr additive="base">
                                        <p:cTn id="162" dur="500" fill="hold"/>
                                        <p:tgtEl>
                                          <p:spTgt spid="411706"/>
                                        </p:tgtEl>
                                        <p:attrNameLst>
                                          <p:attrName>ppt_y</p:attrName>
                                        </p:attrNameLst>
                                      </p:cBhvr>
                                      <p:tavLst>
                                        <p:tav tm="0">
                                          <p:val>
                                            <p:strVal val="1+#ppt_h/2"/>
                                          </p:val>
                                        </p:tav>
                                        <p:tav tm="100000">
                                          <p:val>
                                            <p:strVal val="#ppt_y"/>
                                          </p:val>
                                        </p:tav>
                                      </p:tavLst>
                                    </p:anim>
                                  </p:childTnLst>
                                </p:cTn>
                              </p:par>
                            </p:childTnLst>
                          </p:cTn>
                        </p:par>
                        <p:par>
                          <p:cTn id="163" fill="hold" nodeType="afterGroup">
                            <p:stCondLst>
                              <p:cond delay="4500"/>
                            </p:stCondLst>
                            <p:childTnLst>
                              <p:par>
                                <p:cTn id="164" presetID="2" presetClass="entr" presetSubtype="4" fill="hold" grpId="0" nodeType="afterEffect">
                                  <p:stCondLst>
                                    <p:cond delay="0"/>
                                  </p:stCondLst>
                                  <p:childTnLst>
                                    <p:set>
                                      <p:cBhvr>
                                        <p:cTn id="165" dur="1" fill="hold">
                                          <p:stCondLst>
                                            <p:cond delay="0"/>
                                          </p:stCondLst>
                                        </p:cTn>
                                        <p:tgtEl>
                                          <p:spTgt spid="411707"/>
                                        </p:tgtEl>
                                        <p:attrNameLst>
                                          <p:attrName>style.visibility</p:attrName>
                                        </p:attrNameLst>
                                      </p:cBhvr>
                                      <p:to>
                                        <p:strVal val="visible"/>
                                      </p:to>
                                    </p:set>
                                    <p:anim calcmode="lin" valueType="num">
                                      <p:cBhvr additive="base">
                                        <p:cTn id="166" dur="500" fill="hold"/>
                                        <p:tgtEl>
                                          <p:spTgt spid="411707"/>
                                        </p:tgtEl>
                                        <p:attrNameLst>
                                          <p:attrName>ppt_x</p:attrName>
                                        </p:attrNameLst>
                                      </p:cBhvr>
                                      <p:tavLst>
                                        <p:tav tm="0">
                                          <p:val>
                                            <p:strVal val="#ppt_x"/>
                                          </p:val>
                                        </p:tav>
                                        <p:tav tm="100000">
                                          <p:val>
                                            <p:strVal val="#ppt_x"/>
                                          </p:val>
                                        </p:tav>
                                      </p:tavLst>
                                    </p:anim>
                                    <p:anim calcmode="lin" valueType="num">
                                      <p:cBhvr additive="base">
                                        <p:cTn id="167" dur="500" fill="hold"/>
                                        <p:tgtEl>
                                          <p:spTgt spid="411707"/>
                                        </p:tgtEl>
                                        <p:attrNameLst>
                                          <p:attrName>ppt_y</p:attrName>
                                        </p:attrNameLst>
                                      </p:cBhvr>
                                      <p:tavLst>
                                        <p:tav tm="0">
                                          <p:val>
                                            <p:strVal val="1+#ppt_h/2"/>
                                          </p:val>
                                        </p:tav>
                                        <p:tav tm="100000">
                                          <p:val>
                                            <p:strVal val="#ppt_y"/>
                                          </p:val>
                                        </p:tav>
                                      </p:tavLst>
                                    </p:anim>
                                  </p:childTnLst>
                                </p:cTn>
                              </p:par>
                            </p:childTnLst>
                          </p:cTn>
                        </p:par>
                        <p:par>
                          <p:cTn id="168" fill="hold" nodeType="afterGroup">
                            <p:stCondLst>
                              <p:cond delay="5000"/>
                            </p:stCondLst>
                            <p:childTnLst>
                              <p:par>
                                <p:cTn id="169" presetID="2" presetClass="entr" presetSubtype="4" fill="hold" grpId="0" nodeType="afterEffect">
                                  <p:stCondLst>
                                    <p:cond delay="0"/>
                                  </p:stCondLst>
                                  <p:childTnLst>
                                    <p:set>
                                      <p:cBhvr>
                                        <p:cTn id="170" dur="1" fill="hold">
                                          <p:stCondLst>
                                            <p:cond delay="0"/>
                                          </p:stCondLst>
                                        </p:cTn>
                                        <p:tgtEl>
                                          <p:spTgt spid="411708"/>
                                        </p:tgtEl>
                                        <p:attrNameLst>
                                          <p:attrName>style.visibility</p:attrName>
                                        </p:attrNameLst>
                                      </p:cBhvr>
                                      <p:to>
                                        <p:strVal val="visible"/>
                                      </p:to>
                                    </p:set>
                                    <p:anim calcmode="lin" valueType="num">
                                      <p:cBhvr additive="base">
                                        <p:cTn id="171" dur="500" fill="hold"/>
                                        <p:tgtEl>
                                          <p:spTgt spid="411708"/>
                                        </p:tgtEl>
                                        <p:attrNameLst>
                                          <p:attrName>ppt_x</p:attrName>
                                        </p:attrNameLst>
                                      </p:cBhvr>
                                      <p:tavLst>
                                        <p:tav tm="0">
                                          <p:val>
                                            <p:strVal val="#ppt_x"/>
                                          </p:val>
                                        </p:tav>
                                        <p:tav tm="100000">
                                          <p:val>
                                            <p:strVal val="#ppt_x"/>
                                          </p:val>
                                        </p:tav>
                                      </p:tavLst>
                                    </p:anim>
                                    <p:anim calcmode="lin" valueType="num">
                                      <p:cBhvr additive="base">
                                        <p:cTn id="172" dur="500" fill="hold"/>
                                        <p:tgtEl>
                                          <p:spTgt spid="411708"/>
                                        </p:tgtEl>
                                        <p:attrNameLst>
                                          <p:attrName>ppt_y</p:attrName>
                                        </p:attrNameLst>
                                      </p:cBhvr>
                                      <p:tavLst>
                                        <p:tav tm="0">
                                          <p:val>
                                            <p:strVal val="1+#ppt_h/2"/>
                                          </p:val>
                                        </p:tav>
                                        <p:tav tm="100000">
                                          <p:val>
                                            <p:strVal val="#ppt_y"/>
                                          </p:val>
                                        </p:tav>
                                      </p:tavLst>
                                    </p:anim>
                                  </p:childTnLst>
                                </p:cTn>
                              </p:par>
                            </p:childTnLst>
                          </p:cTn>
                        </p:par>
                        <p:par>
                          <p:cTn id="173" fill="hold" nodeType="afterGroup">
                            <p:stCondLst>
                              <p:cond delay="5500"/>
                            </p:stCondLst>
                            <p:childTnLst>
                              <p:par>
                                <p:cTn id="174" presetID="2" presetClass="entr" presetSubtype="4" fill="hold" grpId="0" nodeType="afterEffect">
                                  <p:stCondLst>
                                    <p:cond delay="0"/>
                                  </p:stCondLst>
                                  <p:childTnLst>
                                    <p:set>
                                      <p:cBhvr>
                                        <p:cTn id="175" dur="1" fill="hold">
                                          <p:stCondLst>
                                            <p:cond delay="0"/>
                                          </p:stCondLst>
                                        </p:cTn>
                                        <p:tgtEl>
                                          <p:spTgt spid="411709"/>
                                        </p:tgtEl>
                                        <p:attrNameLst>
                                          <p:attrName>style.visibility</p:attrName>
                                        </p:attrNameLst>
                                      </p:cBhvr>
                                      <p:to>
                                        <p:strVal val="visible"/>
                                      </p:to>
                                    </p:set>
                                    <p:anim calcmode="lin" valueType="num">
                                      <p:cBhvr additive="base">
                                        <p:cTn id="176" dur="500" fill="hold"/>
                                        <p:tgtEl>
                                          <p:spTgt spid="411709"/>
                                        </p:tgtEl>
                                        <p:attrNameLst>
                                          <p:attrName>ppt_x</p:attrName>
                                        </p:attrNameLst>
                                      </p:cBhvr>
                                      <p:tavLst>
                                        <p:tav tm="0">
                                          <p:val>
                                            <p:strVal val="#ppt_x"/>
                                          </p:val>
                                        </p:tav>
                                        <p:tav tm="100000">
                                          <p:val>
                                            <p:strVal val="#ppt_x"/>
                                          </p:val>
                                        </p:tav>
                                      </p:tavLst>
                                    </p:anim>
                                    <p:anim calcmode="lin" valueType="num">
                                      <p:cBhvr additive="base">
                                        <p:cTn id="177" dur="500" fill="hold"/>
                                        <p:tgtEl>
                                          <p:spTgt spid="411709"/>
                                        </p:tgtEl>
                                        <p:attrNameLst>
                                          <p:attrName>ppt_y</p:attrName>
                                        </p:attrNameLst>
                                      </p:cBhvr>
                                      <p:tavLst>
                                        <p:tav tm="0">
                                          <p:val>
                                            <p:strVal val="1+#ppt_h/2"/>
                                          </p:val>
                                        </p:tav>
                                        <p:tav tm="100000">
                                          <p:val>
                                            <p:strVal val="#ppt_y"/>
                                          </p:val>
                                        </p:tav>
                                      </p:tavLst>
                                    </p:anim>
                                  </p:childTnLst>
                                </p:cTn>
                              </p:par>
                            </p:childTnLst>
                          </p:cTn>
                        </p:par>
                        <p:par>
                          <p:cTn id="178" fill="hold" nodeType="afterGroup">
                            <p:stCondLst>
                              <p:cond delay="6000"/>
                            </p:stCondLst>
                            <p:childTnLst>
                              <p:par>
                                <p:cTn id="179" presetID="2" presetClass="entr" presetSubtype="4" fill="hold" grpId="0" nodeType="afterEffect">
                                  <p:stCondLst>
                                    <p:cond delay="0"/>
                                  </p:stCondLst>
                                  <p:childTnLst>
                                    <p:set>
                                      <p:cBhvr>
                                        <p:cTn id="180" dur="1" fill="hold">
                                          <p:stCondLst>
                                            <p:cond delay="0"/>
                                          </p:stCondLst>
                                        </p:cTn>
                                        <p:tgtEl>
                                          <p:spTgt spid="411710"/>
                                        </p:tgtEl>
                                        <p:attrNameLst>
                                          <p:attrName>style.visibility</p:attrName>
                                        </p:attrNameLst>
                                      </p:cBhvr>
                                      <p:to>
                                        <p:strVal val="visible"/>
                                      </p:to>
                                    </p:set>
                                    <p:anim calcmode="lin" valueType="num">
                                      <p:cBhvr additive="base">
                                        <p:cTn id="181" dur="500" fill="hold"/>
                                        <p:tgtEl>
                                          <p:spTgt spid="411710"/>
                                        </p:tgtEl>
                                        <p:attrNameLst>
                                          <p:attrName>ppt_x</p:attrName>
                                        </p:attrNameLst>
                                      </p:cBhvr>
                                      <p:tavLst>
                                        <p:tav tm="0">
                                          <p:val>
                                            <p:strVal val="#ppt_x"/>
                                          </p:val>
                                        </p:tav>
                                        <p:tav tm="100000">
                                          <p:val>
                                            <p:strVal val="#ppt_x"/>
                                          </p:val>
                                        </p:tav>
                                      </p:tavLst>
                                    </p:anim>
                                    <p:anim calcmode="lin" valueType="num">
                                      <p:cBhvr additive="base">
                                        <p:cTn id="182" dur="500" fill="hold"/>
                                        <p:tgtEl>
                                          <p:spTgt spid="4117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82" grpId="0" animBg="1"/>
      <p:bldP spid="411683" grpId="0" animBg="1"/>
      <p:bldP spid="411684" grpId="0" animBg="1"/>
      <p:bldP spid="411685" grpId="0" animBg="1"/>
      <p:bldP spid="411686" grpId="0" animBg="1"/>
      <p:bldP spid="411687" grpId="0" animBg="1"/>
      <p:bldP spid="411688" grpId="0" animBg="1"/>
      <p:bldP spid="411689" grpId="0" animBg="1"/>
      <p:bldP spid="411690" grpId="0" animBg="1"/>
      <p:bldP spid="411691" grpId="0" animBg="1"/>
      <p:bldP spid="411692" grpId="0" animBg="1"/>
      <p:bldP spid="411693" grpId="0" animBg="1"/>
      <p:bldP spid="411694" grpId="0" animBg="1"/>
      <p:bldP spid="411695" grpId="0" animBg="1"/>
      <p:bldP spid="411696" grpId="0" animBg="1"/>
      <p:bldP spid="411697" grpId="0" animBg="1"/>
      <p:bldP spid="411698" grpId="0" animBg="1"/>
      <p:bldP spid="411699" grpId="0" animBg="1"/>
      <p:bldP spid="411700" grpId="0" animBg="1"/>
      <p:bldP spid="411701" grpId="0" animBg="1"/>
      <p:bldP spid="411702" grpId="0" animBg="1"/>
      <p:bldP spid="411703" grpId="0" animBg="1"/>
      <p:bldP spid="411704" grpId="0" animBg="1"/>
      <p:bldP spid="411705" grpId="0" animBg="1"/>
      <p:bldP spid="411706" grpId="0" animBg="1"/>
      <p:bldP spid="411706" grpId="1" animBg="1"/>
      <p:bldP spid="411707" grpId="0" animBg="1"/>
      <p:bldP spid="411708" grpId="0" animBg="1"/>
      <p:bldP spid="411709" grpId="0" animBg="1"/>
      <p:bldP spid="411710" grpId="0" animBg="1"/>
      <p:bldP spid="411711" grpId="0" animBg="1"/>
      <p:bldP spid="411711" grpId="1" animBg="1"/>
      <p:bldP spid="411712" grpId="0" animBg="1"/>
      <p:bldP spid="411712" grpId="1" animBg="1"/>
      <p:bldP spid="411713" grpId="0" animBg="1"/>
      <p:bldP spid="411713" grpId="1" animBg="1"/>
      <p:bldP spid="411714" grpId="0" animBg="1"/>
      <p:bldP spid="411714" grpId="1" animBg="1"/>
      <p:bldP spid="411715" grpId="0" animBg="1"/>
      <p:bldP spid="411715" grpId="1" animBg="1"/>
      <p:bldP spid="411716" grpId="0" animBg="1"/>
      <p:bldP spid="411716" grpId="1" animBg="1"/>
      <p:bldP spid="411717" grpId="0" animBg="1"/>
      <p:bldP spid="411717" grpId="1" animBg="1"/>
      <p:bldP spid="411718" grpId="0" animBg="1"/>
      <p:bldP spid="41171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half" idx="1"/>
          </p:nvPr>
        </p:nvSpPr>
        <p:spPr>
          <a:xfrm>
            <a:off x="567447" y="477838"/>
            <a:ext cx="5490453" cy="742950"/>
          </a:xfrm>
        </p:spPr>
        <p:txBody>
          <a:bodyPr/>
          <a:lstStyle/>
          <a:p>
            <a:pPr algn="ctr" eaLnBrk="1" hangingPunct="1">
              <a:buFontTx/>
              <a:buNone/>
            </a:pPr>
            <a:r>
              <a:rPr lang="zh-CN" altLang="en-US" sz="5400" b="1" dirty="0">
                <a:solidFill>
                  <a:srgbClr val="002060"/>
                </a:solidFill>
                <a:ea typeface="大黑体" charset="-122"/>
              </a:rPr>
              <a:t>如何观察眼图？</a:t>
            </a:r>
          </a:p>
          <a:p>
            <a:pPr eaLnBrk="1" hangingPunct="1"/>
            <a:endParaRPr lang="zh-CN" altLang="en-US" b="1" dirty="0">
              <a:ea typeface="大黑体" charset="-122"/>
            </a:endParaRPr>
          </a:p>
          <a:p>
            <a:pPr eaLnBrk="1" hangingPunct="1">
              <a:buFontTx/>
              <a:buNone/>
            </a:pPr>
            <a:endParaRPr lang="en-US" altLang="zh-CN" sz="2800" b="1" dirty="0">
              <a:ea typeface="大黑体" charset="-122"/>
            </a:endParaRPr>
          </a:p>
        </p:txBody>
      </p:sp>
      <p:sp>
        <p:nvSpPr>
          <p:cNvPr id="7171" name="Rectangle 2"/>
          <p:cNvSpPr>
            <a:spLocks noGrp="1" noChangeArrowheads="1"/>
          </p:cNvSpPr>
          <p:nvPr>
            <p:ph type="body" sz="half" idx="4294967295"/>
          </p:nvPr>
        </p:nvSpPr>
        <p:spPr>
          <a:xfrm>
            <a:off x="0" y="1485900"/>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sp>
        <p:nvSpPr>
          <p:cNvPr id="7173" name="Rectangle 4"/>
          <p:cNvSpPr>
            <a:spLocks noChangeArrowheads="1"/>
          </p:cNvSpPr>
          <p:nvPr/>
        </p:nvSpPr>
        <p:spPr bwMode="auto">
          <a:xfrm>
            <a:off x="1447800" y="3962400"/>
            <a:ext cx="914400"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174" name="Group 5"/>
          <p:cNvGrpSpPr>
            <a:grpSpLocks/>
          </p:cNvGrpSpPr>
          <p:nvPr/>
        </p:nvGrpSpPr>
        <p:grpSpPr bwMode="auto">
          <a:xfrm>
            <a:off x="460375" y="1809750"/>
            <a:ext cx="4286250" cy="3087688"/>
            <a:chOff x="1550" y="1248"/>
            <a:chExt cx="2700" cy="1945"/>
          </a:xfrm>
        </p:grpSpPr>
        <p:graphicFrame>
          <p:nvGraphicFramePr>
            <p:cNvPr id="7170" name="Object 6"/>
            <p:cNvGraphicFramePr>
              <a:graphicFrameLocks noChangeAspect="1"/>
            </p:cNvGraphicFramePr>
            <p:nvPr/>
          </p:nvGraphicFramePr>
          <p:xfrm>
            <a:off x="2844" y="2092"/>
            <a:ext cx="71" cy="135"/>
          </p:xfrm>
          <a:graphic>
            <a:graphicData uri="http://schemas.openxmlformats.org/presentationml/2006/ole">
              <mc:AlternateContent xmlns:mc="http://schemas.openxmlformats.org/markup-compatibility/2006">
                <mc:Choice xmlns:v="urn:schemas-microsoft-com:vml" Requires="v">
                  <p:oleObj spid="_x0000_s47309" name="公式" r:id="rId3" imgW="114151" imgH="215619" progId="Equation.3">
                    <p:embed/>
                  </p:oleObj>
                </mc:Choice>
                <mc:Fallback>
                  <p:oleObj name="公式" r:id="rId3" imgW="114151" imgH="215619" progId="Equation.3">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 y="2092"/>
                          <a:ext cx="71" cy="1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2" name="Rectangle 7"/>
            <p:cNvSpPr>
              <a:spLocks noChangeArrowheads="1"/>
            </p:cNvSpPr>
            <p:nvPr/>
          </p:nvSpPr>
          <p:spPr bwMode="auto">
            <a:xfrm>
              <a:off x="2255" y="1248"/>
              <a:ext cx="1333" cy="1945"/>
            </a:xfrm>
            <a:prstGeom prst="rect">
              <a:avLst/>
            </a:prstGeom>
            <a:solidFill>
              <a:schemeClr val="bg1"/>
            </a:solidFill>
            <a:ln w="38100">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7183" name="Oval 8"/>
            <p:cNvSpPr>
              <a:spLocks noChangeArrowheads="1"/>
            </p:cNvSpPr>
            <p:nvPr/>
          </p:nvSpPr>
          <p:spPr bwMode="auto">
            <a:xfrm>
              <a:off x="2568" y="1488"/>
              <a:ext cx="744" cy="708"/>
            </a:xfrm>
            <a:prstGeom prst="ellipse">
              <a:avLst/>
            </a:prstGeom>
            <a:solidFill>
              <a:schemeClr val="bg1"/>
            </a:solidFill>
            <a:ln w="381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184" name="AutoShape 9"/>
            <p:cNvSpPr>
              <a:spLocks noChangeArrowheads="1"/>
            </p:cNvSpPr>
            <p:nvPr/>
          </p:nvSpPr>
          <p:spPr bwMode="auto">
            <a:xfrm>
              <a:off x="2460" y="2736"/>
              <a:ext cx="15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85 w 21600"/>
                <a:gd name="T25" fmla="*/ 3150 h 21600"/>
                <a:gd name="T26" fmla="*/ 18415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solidFill>
            <a:ln w="9525">
              <a:solidFill>
                <a:schemeClr val="tx1"/>
              </a:solidFill>
              <a:round/>
              <a:headEnd/>
              <a:tailEnd/>
            </a:ln>
          </p:spPr>
          <p:txBody>
            <a:bodyPr wrap="none" anchor="ctr"/>
            <a:lstStyle/>
            <a:p>
              <a:endParaRPr lang="zh-CN" altLang="en-US"/>
            </a:p>
          </p:txBody>
        </p:sp>
        <p:sp>
          <p:nvSpPr>
            <p:cNvPr id="7185" name="AutoShape 10"/>
            <p:cNvSpPr>
              <a:spLocks noChangeArrowheads="1"/>
            </p:cNvSpPr>
            <p:nvPr/>
          </p:nvSpPr>
          <p:spPr bwMode="auto">
            <a:xfrm>
              <a:off x="3120" y="2736"/>
              <a:ext cx="156"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85 w 21600"/>
                <a:gd name="T25" fmla="*/ 3176 h 21600"/>
                <a:gd name="T26" fmla="*/ 18415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solidFill>
            <a:ln w="9525">
              <a:solidFill>
                <a:schemeClr val="tx1"/>
              </a:solidFill>
              <a:round/>
              <a:headEnd/>
              <a:tailEnd/>
            </a:ln>
          </p:spPr>
          <p:txBody>
            <a:bodyPr wrap="none" anchor="ctr"/>
            <a:lstStyle/>
            <a:p>
              <a:endParaRPr lang="zh-CN" altLang="en-US"/>
            </a:p>
          </p:txBody>
        </p:sp>
        <p:sp>
          <p:nvSpPr>
            <p:cNvPr id="7186" name="Line 11"/>
            <p:cNvSpPr>
              <a:spLocks noChangeShapeType="1"/>
            </p:cNvSpPr>
            <p:nvPr/>
          </p:nvSpPr>
          <p:spPr bwMode="auto">
            <a:xfrm>
              <a:off x="1992" y="2844"/>
              <a:ext cx="4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7187" name="Line 12"/>
            <p:cNvSpPr>
              <a:spLocks noChangeShapeType="1"/>
            </p:cNvSpPr>
            <p:nvPr/>
          </p:nvSpPr>
          <p:spPr bwMode="auto">
            <a:xfrm flipH="1">
              <a:off x="3216" y="2856"/>
              <a:ext cx="5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7188" name="Text Box 13"/>
            <p:cNvSpPr txBox="1">
              <a:spLocks noChangeArrowheads="1"/>
            </p:cNvSpPr>
            <p:nvPr/>
          </p:nvSpPr>
          <p:spPr bwMode="auto">
            <a:xfrm>
              <a:off x="2450" y="2439"/>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t>Y</a:t>
              </a:r>
            </a:p>
          </p:txBody>
        </p:sp>
        <p:sp>
          <p:nvSpPr>
            <p:cNvPr id="7189" name="Text Box 14"/>
            <p:cNvSpPr txBox="1">
              <a:spLocks noChangeArrowheads="1"/>
            </p:cNvSpPr>
            <p:nvPr/>
          </p:nvSpPr>
          <p:spPr bwMode="auto">
            <a:xfrm>
              <a:off x="3062" y="2451"/>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t>X</a:t>
              </a:r>
            </a:p>
          </p:txBody>
        </p:sp>
        <p:sp>
          <p:nvSpPr>
            <p:cNvPr id="7190" name="Text Box 15"/>
            <p:cNvSpPr txBox="1">
              <a:spLocks noChangeArrowheads="1"/>
            </p:cNvSpPr>
            <p:nvPr/>
          </p:nvSpPr>
          <p:spPr bwMode="auto">
            <a:xfrm>
              <a:off x="1550" y="2618"/>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b="1">
                  <a:solidFill>
                    <a:srgbClr val="000066"/>
                  </a:solidFill>
                  <a:ea typeface="大黑体" charset="-122"/>
                </a:rPr>
                <a:t>基带信号</a:t>
              </a:r>
            </a:p>
          </p:txBody>
        </p:sp>
        <p:sp>
          <p:nvSpPr>
            <p:cNvPr id="7191" name="Text Box 16"/>
            <p:cNvSpPr txBox="1">
              <a:spLocks noChangeArrowheads="1"/>
            </p:cNvSpPr>
            <p:nvPr/>
          </p:nvSpPr>
          <p:spPr bwMode="auto">
            <a:xfrm>
              <a:off x="3554" y="2618"/>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b="1">
                  <a:solidFill>
                    <a:srgbClr val="000066"/>
                  </a:solidFill>
                  <a:ea typeface="大黑体" charset="-122"/>
                </a:rPr>
                <a:t>时钟信号</a:t>
              </a:r>
            </a:p>
          </p:txBody>
        </p:sp>
      </p:grpSp>
      <p:sp>
        <p:nvSpPr>
          <p:cNvPr id="7175" name="Text Box 17"/>
          <p:cNvSpPr txBox="1">
            <a:spLocks noChangeArrowheads="1"/>
          </p:cNvSpPr>
          <p:nvPr/>
        </p:nvSpPr>
        <p:spPr bwMode="auto">
          <a:xfrm>
            <a:off x="2574925" y="51641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zh-CN">
              <a:solidFill>
                <a:srgbClr val="000066"/>
              </a:solidFill>
            </a:endParaRPr>
          </a:p>
        </p:txBody>
      </p:sp>
      <p:sp>
        <p:nvSpPr>
          <p:cNvPr id="7176" name="Text Box 18"/>
          <p:cNvSpPr txBox="1">
            <a:spLocks noChangeArrowheads="1"/>
          </p:cNvSpPr>
          <p:nvPr/>
        </p:nvSpPr>
        <p:spPr bwMode="auto">
          <a:xfrm>
            <a:off x="2727325" y="49355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zh-CN">
              <a:solidFill>
                <a:srgbClr val="000066"/>
              </a:solidFill>
            </a:endParaRPr>
          </a:p>
        </p:txBody>
      </p:sp>
      <p:sp>
        <p:nvSpPr>
          <p:cNvPr id="7177" name="Text Box 19"/>
          <p:cNvSpPr txBox="1">
            <a:spLocks noChangeArrowheads="1"/>
          </p:cNvSpPr>
          <p:nvPr/>
        </p:nvSpPr>
        <p:spPr bwMode="auto">
          <a:xfrm>
            <a:off x="2022475" y="5126038"/>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solidFill>
                  <a:srgbClr val="000066"/>
                </a:solidFill>
                <a:ea typeface="大黑体" charset="-122"/>
              </a:rPr>
              <a:t>示波器</a:t>
            </a:r>
          </a:p>
        </p:txBody>
      </p:sp>
      <p:pic>
        <p:nvPicPr>
          <p:cNvPr id="7178" name="Picture 20" descr="未标题2 拷贝"/>
          <p:cNvPicPr>
            <a:picLocks noChangeAspect="1" noChangeArrowheads="1"/>
          </p:cNvPicPr>
          <p:nvPr/>
        </p:nvPicPr>
        <p:blipFill>
          <a:blip r:embed="rId5" cstate="print">
            <a:lum contrast="24000"/>
            <a:extLst>
              <a:ext uri="{28A0092B-C50C-407E-A947-70E740481C1C}">
                <a14:useLocalDpi xmlns:a14="http://schemas.microsoft.com/office/drawing/2010/main" val="0"/>
              </a:ext>
            </a:extLst>
          </a:blip>
          <a:srcRect/>
          <a:stretch>
            <a:fillRect/>
          </a:stretch>
        </p:blipFill>
        <p:spPr bwMode="auto">
          <a:xfrm>
            <a:off x="4848225" y="1987550"/>
            <a:ext cx="394335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21" descr="未标题3"/>
          <p:cNvPicPr>
            <a:picLocks noChangeAspect="1" noChangeArrowheads="1"/>
          </p:cNvPicPr>
          <p:nvPr/>
        </p:nvPicPr>
        <p:blipFill>
          <a:blip r:embed="rId6" cstate="print">
            <a:lum contrast="24000"/>
            <a:extLst>
              <a:ext uri="{28A0092B-C50C-407E-A947-70E740481C1C}">
                <a14:useLocalDpi xmlns:a14="http://schemas.microsoft.com/office/drawing/2010/main" val="0"/>
              </a:ext>
            </a:extLst>
          </a:blip>
          <a:srcRect/>
          <a:stretch>
            <a:fillRect/>
          </a:stretch>
        </p:blipFill>
        <p:spPr bwMode="auto">
          <a:xfrm>
            <a:off x="4918075" y="3886200"/>
            <a:ext cx="388302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0" name="Rectangle 22"/>
          <p:cNvSpPr>
            <a:spLocks noChangeArrowheads="1"/>
          </p:cNvSpPr>
          <p:nvPr/>
        </p:nvSpPr>
        <p:spPr bwMode="auto">
          <a:xfrm>
            <a:off x="6000750" y="2998788"/>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b="1">
                <a:solidFill>
                  <a:srgbClr val="000066"/>
                </a:solidFill>
                <a:ea typeface="大黑体" charset="-122"/>
              </a:rPr>
              <a:t>基带信号</a:t>
            </a:r>
          </a:p>
        </p:txBody>
      </p:sp>
      <p:sp>
        <p:nvSpPr>
          <p:cNvPr id="7181" name="Rectangle 23"/>
          <p:cNvSpPr>
            <a:spLocks noChangeArrowheads="1"/>
          </p:cNvSpPr>
          <p:nvPr/>
        </p:nvSpPr>
        <p:spPr bwMode="auto">
          <a:xfrm>
            <a:off x="6057900" y="4541838"/>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b="1">
                <a:solidFill>
                  <a:srgbClr val="000066"/>
                </a:solidFill>
                <a:ea typeface="大黑体" charset="-122"/>
              </a:rPr>
              <a:t>时钟信号</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35</a:t>
            </a:fld>
            <a:endParaRPr lang="en-US" altLang="zh-CN"/>
          </a:p>
        </p:txBody>
      </p:sp>
    </p:spTree>
    <p:extLst>
      <p:ext uri="{BB962C8B-B14F-4D97-AF65-F5344CB8AC3E}">
        <p14:creationId xmlns:p14="http://schemas.microsoft.com/office/powerpoint/2010/main" val="900542540"/>
      </p:ext>
    </p:extLst>
  </p:cSld>
  <p:clrMapOvr>
    <a:masterClrMapping/>
  </p:clrMapOvr>
  <p:transition>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ChangeArrowheads="1"/>
          </p:cNvSpPr>
          <p:nvPr/>
        </p:nvSpPr>
        <p:spPr bwMode="auto">
          <a:xfrm>
            <a:off x="990600" y="1276350"/>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8197" name="Rectangle 5"/>
          <p:cNvSpPr>
            <a:spLocks noGrp="1" noChangeArrowheads="1"/>
          </p:cNvSpPr>
          <p:nvPr>
            <p:ph type="body" sz="half" idx="1"/>
          </p:nvPr>
        </p:nvSpPr>
        <p:spPr>
          <a:xfrm>
            <a:off x="5105400" y="2000250"/>
            <a:ext cx="3657600" cy="3181350"/>
          </a:xfrm>
        </p:spPr>
        <p:txBody>
          <a:bodyPr/>
          <a:lstStyle/>
          <a:p>
            <a:pPr eaLnBrk="1" hangingPunct="1">
              <a:buFontTx/>
              <a:buNone/>
            </a:pPr>
            <a:r>
              <a:rPr lang="zh-CN" altLang="en-US" sz="2800" b="1">
                <a:ea typeface="大黑体" charset="-122"/>
              </a:rPr>
              <a:t>眼图质量的几个重要参数：</a:t>
            </a:r>
          </a:p>
          <a:p>
            <a:pPr eaLnBrk="1" hangingPunct="1">
              <a:buFontTx/>
              <a:buNone/>
            </a:pPr>
            <a:r>
              <a:rPr lang="zh-CN" altLang="en-US" sz="2800" b="1">
                <a:ea typeface="大黑体" charset="-122"/>
              </a:rPr>
              <a:t>－眼图开启度</a:t>
            </a:r>
            <a:r>
              <a:rPr lang="en-US" altLang="zh-CN" sz="2800" b="1">
                <a:ea typeface="大黑体" charset="-122"/>
              </a:rPr>
              <a:t>U</a:t>
            </a:r>
            <a:r>
              <a:rPr lang="en-US" altLang="zh-CN" sz="2800" b="1" baseline="-25000">
                <a:ea typeface="大黑体" charset="-122"/>
              </a:rPr>
              <a:t>0</a:t>
            </a:r>
            <a:r>
              <a:rPr lang="en-US" altLang="zh-CN" sz="2800" b="1">
                <a:ea typeface="大黑体" charset="-122"/>
              </a:rPr>
              <a:t>/U</a:t>
            </a:r>
            <a:r>
              <a:rPr lang="en-US" altLang="zh-CN" sz="2800" b="1" baseline="-25000">
                <a:ea typeface="大黑体" charset="-122"/>
              </a:rPr>
              <a:t>m</a:t>
            </a:r>
            <a:endParaRPr lang="en-US" altLang="zh-CN" sz="2800" b="1">
              <a:ea typeface="大黑体" charset="-122"/>
            </a:endParaRPr>
          </a:p>
          <a:p>
            <a:pPr eaLnBrk="1" hangingPunct="1">
              <a:buFontTx/>
              <a:buNone/>
            </a:pPr>
            <a:r>
              <a:rPr lang="zh-CN" altLang="en-US" sz="2800" b="1">
                <a:ea typeface="大黑体" charset="-122"/>
              </a:rPr>
              <a:t>－眼皮厚度</a:t>
            </a:r>
            <a:r>
              <a:rPr lang="zh-CN" altLang="en-US" sz="2800" b="1">
                <a:ea typeface="大黑体" charset="-122"/>
                <a:sym typeface="Symbol" panose="05050102010706020507" pitchFamily="18" charset="2"/>
              </a:rPr>
              <a:t></a:t>
            </a:r>
            <a:r>
              <a:rPr lang="en-US" altLang="zh-CN" sz="2800" b="1">
                <a:ea typeface="大黑体" charset="-122"/>
              </a:rPr>
              <a:t>u/U</a:t>
            </a:r>
            <a:r>
              <a:rPr lang="en-US" altLang="zh-CN" sz="2800" b="1" baseline="-25000">
                <a:ea typeface="大黑体" charset="-122"/>
              </a:rPr>
              <a:t>m</a:t>
            </a:r>
            <a:endParaRPr lang="en-US" altLang="zh-CN" sz="2800" b="1">
              <a:ea typeface="大黑体" charset="-122"/>
            </a:endParaRPr>
          </a:p>
          <a:p>
            <a:pPr eaLnBrk="1" hangingPunct="1">
              <a:buFontTx/>
              <a:buNone/>
            </a:pPr>
            <a:r>
              <a:rPr lang="zh-CN" altLang="en-US" sz="2800" b="1">
                <a:ea typeface="大黑体" charset="-122"/>
              </a:rPr>
              <a:t>－交叉点发散度</a:t>
            </a:r>
            <a:r>
              <a:rPr lang="zh-CN" altLang="en-US" sz="2800" b="1">
                <a:ea typeface="大黑体" charset="-122"/>
                <a:sym typeface="Symbol" panose="05050102010706020507" pitchFamily="18" charset="2"/>
              </a:rPr>
              <a:t></a:t>
            </a:r>
            <a:r>
              <a:rPr lang="en-US" altLang="zh-CN" sz="2800" b="1">
                <a:ea typeface="大黑体" charset="-122"/>
              </a:rPr>
              <a:t>T/T</a:t>
            </a:r>
            <a:r>
              <a:rPr lang="en-US" altLang="zh-CN" sz="2800" b="1" baseline="-25000">
                <a:ea typeface="大黑体" charset="-122"/>
              </a:rPr>
              <a:t>s</a:t>
            </a:r>
          </a:p>
        </p:txBody>
      </p:sp>
      <p:sp>
        <p:nvSpPr>
          <p:cNvPr id="8196" name="Rectangle 3"/>
          <p:cNvSpPr>
            <a:spLocks noGrp="1" noChangeArrowheads="1"/>
          </p:cNvSpPr>
          <p:nvPr>
            <p:ph type="body" sz="half" idx="4294967295"/>
          </p:nvPr>
        </p:nvSpPr>
        <p:spPr>
          <a:xfrm>
            <a:off x="0" y="1485900"/>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graphicFrame>
        <p:nvGraphicFramePr>
          <p:cNvPr id="8194" name="Object 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48333" name="公式" r:id="rId3" imgW="114151" imgH="215619" progId="Equation.3">
                  <p:embed/>
                </p:oleObj>
              </mc:Choice>
              <mc:Fallback>
                <p:oleObj name="公式" r:id="rId3" imgW="114151" imgH="215619" progId="Equation.3">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8" name="Rectangle 6"/>
          <p:cNvSpPr>
            <a:spLocks noChangeArrowheads="1"/>
          </p:cNvSpPr>
          <p:nvPr/>
        </p:nvSpPr>
        <p:spPr bwMode="auto">
          <a:xfrm>
            <a:off x="1447800" y="3962400"/>
            <a:ext cx="914400"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199" name="Rectangle 7"/>
          <p:cNvSpPr>
            <a:spLocks noChangeArrowheads="1"/>
          </p:cNvSpPr>
          <p:nvPr/>
        </p:nvSpPr>
        <p:spPr bwMode="auto">
          <a:xfrm>
            <a:off x="488205" y="403225"/>
            <a:ext cx="644599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5400" b="1" dirty="0">
                <a:solidFill>
                  <a:srgbClr val="002060"/>
                </a:solidFill>
                <a:ea typeface="大黑体" charset="-122"/>
              </a:rPr>
              <a:t>眼图质量如何描述？</a:t>
            </a:r>
          </a:p>
        </p:txBody>
      </p:sp>
      <p:pic>
        <p:nvPicPr>
          <p:cNvPr id="8200" name="Picture 8" descr="Image4"/>
          <p:cNvPicPr>
            <a:picLocks noChangeAspect="1" noChangeArrowheads="1"/>
          </p:cNvPicPr>
          <p:nvPr/>
        </p:nvPicPr>
        <p:blipFill>
          <a:blip r:embed="rId5" cstate="print">
            <a:lum contrast="24000"/>
            <a:extLst>
              <a:ext uri="{28A0092B-C50C-407E-A947-70E740481C1C}">
                <a14:useLocalDpi xmlns:a14="http://schemas.microsoft.com/office/drawing/2010/main" val="0"/>
              </a:ext>
            </a:extLst>
          </a:blip>
          <a:srcRect/>
          <a:stretch>
            <a:fillRect/>
          </a:stretch>
        </p:blipFill>
        <p:spPr bwMode="auto">
          <a:xfrm>
            <a:off x="652463" y="1412875"/>
            <a:ext cx="4219575"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A52A425A-566B-4A8B-9020-754C9765E48E}" type="slidenum">
              <a:rPr lang="en-US" altLang="zh-CN" smtClean="0"/>
              <a:pPr/>
              <a:t>36</a:t>
            </a:fld>
            <a:endParaRPr lang="en-US" altLang="zh-CN"/>
          </a:p>
        </p:txBody>
      </p:sp>
    </p:spTree>
    <p:extLst>
      <p:ext uri="{BB962C8B-B14F-4D97-AF65-F5344CB8AC3E}">
        <p14:creationId xmlns:p14="http://schemas.microsoft.com/office/powerpoint/2010/main" val="3056755374"/>
      </p:ext>
    </p:extLst>
  </p:cSld>
  <p:clrMapOvr>
    <a:masterClrMapping/>
  </p:clrMapOvr>
  <p:transition>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ChangeArrowheads="1"/>
          </p:cNvSpPr>
          <p:nvPr/>
        </p:nvSpPr>
        <p:spPr bwMode="auto">
          <a:xfrm>
            <a:off x="990600" y="1276350"/>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9221" name="Rectangle 5"/>
          <p:cNvSpPr>
            <a:spLocks noGrp="1" noChangeArrowheads="1"/>
          </p:cNvSpPr>
          <p:nvPr>
            <p:ph type="body" sz="half" idx="1"/>
          </p:nvPr>
        </p:nvSpPr>
        <p:spPr>
          <a:xfrm>
            <a:off x="5105400" y="476250"/>
            <a:ext cx="3752850" cy="4914900"/>
          </a:xfrm>
        </p:spPr>
        <p:txBody>
          <a:bodyPr/>
          <a:lstStyle/>
          <a:p>
            <a:pPr algn="ctr" eaLnBrk="1" hangingPunct="1">
              <a:buFontTx/>
              <a:buNone/>
            </a:pPr>
            <a:r>
              <a:rPr lang="zh-CN" altLang="en-US" b="1">
                <a:solidFill>
                  <a:srgbClr val="CC0000"/>
                </a:solidFill>
                <a:latin typeface="大黑体" charset="-122"/>
                <a:ea typeface="大黑体" charset="-122"/>
              </a:rPr>
              <a:t>比特差错率（</a:t>
            </a:r>
            <a:r>
              <a:rPr lang="en-US" altLang="zh-CN" b="1">
                <a:solidFill>
                  <a:srgbClr val="CC0000"/>
                </a:solidFill>
                <a:latin typeface="大黑体" charset="-122"/>
                <a:ea typeface="大黑体" charset="-122"/>
              </a:rPr>
              <a:t>BER</a:t>
            </a:r>
            <a:r>
              <a:rPr lang="zh-CN" altLang="en-US" b="1">
                <a:solidFill>
                  <a:srgbClr val="CC0000"/>
                </a:solidFill>
                <a:latin typeface="大黑体" charset="-122"/>
                <a:ea typeface="大黑体" charset="-122"/>
              </a:rPr>
              <a:t>）</a:t>
            </a:r>
          </a:p>
          <a:p>
            <a:pPr eaLnBrk="1" hangingPunct="1">
              <a:buFontTx/>
              <a:buNone/>
            </a:pPr>
            <a:r>
              <a:rPr lang="zh-CN" altLang="en-US" sz="2800" b="1">
                <a:latin typeface="大黑体" charset="-122"/>
                <a:ea typeface="大黑体" charset="-122"/>
              </a:rPr>
              <a:t>－各种叫法：误码率、误字率、码元差错率、比特差错率、符号差错率</a:t>
            </a:r>
          </a:p>
          <a:p>
            <a:pPr eaLnBrk="1" hangingPunct="1">
              <a:buFontTx/>
              <a:buNone/>
            </a:pPr>
            <a:r>
              <a:rPr lang="zh-CN" altLang="en-US" sz="2800" b="1">
                <a:latin typeface="大黑体" charset="-122"/>
                <a:ea typeface="大黑体" charset="-122"/>
              </a:rPr>
              <a:t>－发生差错的原因</a:t>
            </a:r>
          </a:p>
          <a:p>
            <a:pPr eaLnBrk="1" hangingPunct="1">
              <a:buFontTx/>
              <a:buNone/>
            </a:pPr>
            <a:r>
              <a:rPr lang="zh-CN" altLang="en-US" sz="2800" b="1">
                <a:latin typeface="大黑体" charset="-122"/>
                <a:ea typeface="大黑体" charset="-122"/>
              </a:rPr>
              <a:t>－差错的计算及测量</a:t>
            </a:r>
          </a:p>
          <a:p>
            <a:pPr eaLnBrk="1" hangingPunct="1">
              <a:buFontTx/>
              <a:buNone/>
            </a:pPr>
            <a:r>
              <a:rPr lang="zh-CN" altLang="en-US" sz="2800" b="1">
                <a:latin typeface="大黑体" charset="-122"/>
                <a:ea typeface="大黑体" charset="-122"/>
              </a:rPr>
              <a:t>－</a:t>
            </a:r>
            <a:r>
              <a:rPr lang="en-US" altLang="zh-CN" sz="2800" b="1">
                <a:latin typeface="大黑体" charset="-122"/>
                <a:ea typeface="大黑体" charset="-122"/>
              </a:rPr>
              <a:t>BER</a:t>
            </a:r>
            <a:r>
              <a:rPr lang="zh-CN" altLang="en-US" sz="2800" b="1">
                <a:latin typeface="大黑体" charset="-122"/>
                <a:ea typeface="大黑体" charset="-122"/>
              </a:rPr>
              <a:t>和</a:t>
            </a:r>
            <a:r>
              <a:rPr lang="en-US" altLang="zh-CN" sz="2800" b="1">
                <a:latin typeface="大黑体" charset="-122"/>
                <a:ea typeface="大黑体" charset="-122"/>
              </a:rPr>
              <a:t>E</a:t>
            </a:r>
            <a:r>
              <a:rPr lang="en-US" altLang="zh-CN" sz="2800" b="1" baseline="-25000">
                <a:latin typeface="大黑体" charset="-122"/>
                <a:ea typeface="大黑体" charset="-122"/>
              </a:rPr>
              <a:t>b</a:t>
            </a:r>
            <a:r>
              <a:rPr lang="en-US" altLang="zh-CN" sz="2800" b="1">
                <a:latin typeface="大黑体" charset="-122"/>
                <a:ea typeface="大黑体" charset="-122"/>
              </a:rPr>
              <a:t>/N</a:t>
            </a:r>
            <a:r>
              <a:rPr lang="en-US" altLang="zh-CN" sz="2800" b="1" baseline="-25000">
                <a:latin typeface="大黑体" charset="-122"/>
                <a:ea typeface="大黑体" charset="-122"/>
              </a:rPr>
              <a:t>0</a:t>
            </a:r>
            <a:r>
              <a:rPr lang="zh-CN" altLang="en-US" sz="2800" b="1">
                <a:latin typeface="大黑体" charset="-122"/>
                <a:ea typeface="大黑体" charset="-122"/>
              </a:rPr>
              <a:t>的关系曲线</a:t>
            </a:r>
          </a:p>
          <a:p>
            <a:pPr eaLnBrk="1" hangingPunct="1">
              <a:buFontTx/>
              <a:buNone/>
            </a:pPr>
            <a:r>
              <a:rPr lang="zh-CN" altLang="en-US" sz="2800" b="1">
                <a:latin typeface="大黑体" charset="-122"/>
                <a:ea typeface="大黑体" charset="-122"/>
              </a:rPr>
              <a:t>	</a:t>
            </a:r>
          </a:p>
        </p:txBody>
      </p:sp>
      <p:pic>
        <p:nvPicPr>
          <p:cNvPr id="9222" name="Picture 6" descr="广州讲稿06"/>
          <p:cNvPicPr>
            <a:picLocks noGrp="1" noChangeAspect="1" noChangeArrowheads="1"/>
          </p:cNvPicPr>
          <p:nvPr>
            <p:ph type="clipArt" sz="half" idx="2"/>
          </p:nvPr>
        </p:nvPicPr>
        <p:blipFill>
          <a:blip r:embed="rId3" cstate="print">
            <a:lum contrast="54000"/>
            <a:extLst>
              <a:ext uri="{28A0092B-C50C-407E-A947-70E740481C1C}">
                <a14:useLocalDpi xmlns:a14="http://schemas.microsoft.com/office/drawing/2010/main" val="0"/>
              </a:ext>
            </a:extLst>
          </a:blip>
          <a:srcRect/>
          <a:stretch>
            <a:fillRect/>
          </a:stretch>
        </p:blipFill>
        <p:spPr>
          <a:xfrm>
            <a:off x="247650" y="265113"/>
            <a:ext cx="4552950" cy="5546725"/>
          </a:xfrm>
        </p:spPr>
      </p:pic>
      <p:sp>
        <p:nvSpPr>
          <p:cNvPr id="9220" name="Rectangle 3"/>
          <p:cNvSpPr>
            <a:spLocks noGrp="1" noChangeArrowheads="1"/>
          </p:cNvSpPr>
          <p:nvPr>
            <p:ph type="body" sz="half" idx="4294967295"/>
          </p:nvPr>
        </p:nvSpPr>
        <p:spPr>
          <a:xfrm>
            <a:off x="0" y="1485900"/>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graphicFrame>
        <p:nvGraphicFramePr>
          <p:cNvPr id="9218" name="Object 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49357" name="公式" r:id="rId4" imgW="114151" imgH="215619" progId="Equation.3">
                  <p:embed/>
                </p:oleObj>
              </mc:Choice>
              <mc:Fallback>
                <p:oleObj name="公式" r:id="rId4" imgW="114151" imgH="215619" progId="Equation.3">
                  <p:embed/>
                  <p:pic>
                    <p:nvPicPr>
                      <p:cNvPr id="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3" name="Rectangle 7"/>
          <p:cNvSpPr>
            <a:spLocks noChangeArrowheads="1"/>
          </p:cNvSpPr>
          <p:nvPr/>
        </p:nvSpPr>
        <p:spPr bwMode="auto">
          <a:xfrm>
            <a:off x="4533900" y="323850"/>
            <a:ext cx="438150" cy="5524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37</a:t>
            </a:fld>
            <a:endParaRPr lang="en-US" altLang="zh-CN"/>
          </a:p>
        </p:txBody>
      </p:sp>
    </p:spTree>
    <p:extLst>
      <p:ext uri="{BB962C8B-B14F-4D97-AF65-F5344CB8AC3E}">
        <p14:creationId xmlns:p14="http://schemas.microsoft.com/office/powerpoint/2010/main" val="2678981851"/>
      </p:ext>
    </p:extLst>
  </p:cSld>
  <p:clrMapOvr>
    <a:masterClrMapping/>
  </p:clrMapOvr>
  <p:transition>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b="1">
              <a:ea typeface="仿宋_GB2312" pitchFamily="49" charset="-122"/>
            </a:endParaRPr>
          </a:p>
        </p:txBody>
      </p:sp>
      <p:sp>
        <p:nvSpPr>
          <p:cNvPr id="47107" name="Rectangle 3"/>
          <p:cNvSpPr>
            <a:spLocks noGrp="1" noChangeArrowheads="1"/>
          </p:cNvSpPr>
          <p:nvPr>
            <p:ph type="ctrTitle"/>
          </p:nvPr>
        </p:nvSpPr>
        <p:spPr>
          <a:xfrm>
            <a:off x="990600" y="590343"/>
            <a:ext cx="7772400" cy="952500"/>
          </a:xfrm>
        </p:spPr>
        <p:txBody>
          <a:bodyPr/>
          <a:lstStyle/>
          <a:p>
            <a:pPr eaLnBrk="1" hangingPunct="1"/>
            <a:r>
              <a:rPr lang="zh-CN" altLang="en-US" b="1" dirty="0">
                <a:ea typeface="大黑体" charset="-122"/>
              </a:rPr>
              <a:t>功率谱密度</a:t>
            </a:r>
          </a:p>
        </p:txBody>
      </p:sp>
      <p:sp>
        <p:nvSpPr>
          <p:cNvPr id="2" name="灯片编号占位符 1"/>
          <p:cNvSpPr>
            <a:spLocks noGrp="1"/>
          </p:cNvSpPr>
          <p:nvPr>
            <p:ph type="sldNum" sz="quarter" idx="12"/>
          </p:nvPr>
        </p:nvSpPr>
        <p:spPr/>
        <p:txBody>
          <a:bodyPr/>
          <a:lstStyle/>
          <a:p>
            <a:pPr>
              <a:defRPr/>
            </a:pPr>
            <a:fld id="{72B440EF-8F2B-4DC1-A99A-4D5E5739E338}" type="slidenum">
              <a:rPr lang="zh-CN" altLang="en-GB" smtClean="0"/>
              <a:pPr>
                <a:defRPr/>
              </a:pPr>
              <a:t>38</a:t>
            </a:fld>
            <a:endParaRPr lang="en-GB" altLang="zh-CN"/>
          </a:p>
        </p:txBody>
      </p:sp>
      <p:sp>
        <p:nvSpPr>
          <p:cNvPr id="5" name="Rectangle 3"/>
          <p:cNvSpPr txBox="1">
            <a:spLocks noChangeArrowheads="1"/>
          </p:cNvSpPr>
          <p:nvPr/>
        </p:nvSpPr>
        <p:spPr bwMode="auto">
          <a:xfrm>
            <a:off x="685800" y="1542843"/>
            <a:ext cx="7772400" cy="41148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hlink"/>
              </a:buClr>
              <a:buSzPct val="110000"/>
              <a:buFont typeface="Wingdings"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lvl="1"/>
            <a:r>
              <a:rPr lang="zh-CN" altLang="en-US" b="0" kern="0" dirty="0"/>
              <a:t>数字基带信号一般是随机信号。因此不能用确定信号的频谱计算方式。随机信号的频谱特性要用功率谱密度来描述。</a:t>
            </a:r>
          </a:p>
          <a:p>
            <a:pPr lvl="1" algn="just"/>
            <a:endParaRPr lang="zh-CN" altLang="en-US" b="0" kern="0" dirty="0"/>
          </a:p>
          <a:p>
            <a:pPr lvl="1" algn="just"/>
            <a:r>
              <a:rPr lang="zh-CN" altLang="en-US" b="0" kern="0" dirty="0"/>
              <a:t>分析数字基带随机信号功率谱的目的</a:t>
            </a:r>
          </a:p>
          <a:p>
            <a:pPr lvl="2" algn="just"/>
            <a:r>
              <a:rPr lang="zh-CN" altLang="en-US" b="0" kern="0" dirty="0"/>
              <a:t>1. 根据功率谱的特点</a:t>
            </a:r>
            <a:r>
              <a:rPr lang="zh-CN" altLang="en-US" b="0" kern="0" dirty="0">
                <a:solidFill>
                  <a:srgbClr val="FF0000"/>
                </a:solidFill>
              </a:rPr>
              <a:t>匹配传输信道</a:t>
            </a:r>
            <a:r>
              <a:rPr lang="zh-CN" altLang="en-US" b="0" kern="0" dirty="0"/>
              <a:t>以及</a:t>
            </a:r>
            <a:r>
              <a:rPr lang="zh-CN" altLang="en-US" b="0" kern="0" dirty="0">
                <a:solidFill>
                  <a:srgbClr val="FF0000"/>
                </a:solidFill>
              </a:rPr>
              <a:t>设计合理的传输方式</a:t>
            </a:r>
          </a:p>
          <a:p>
            <a:pPr lvl="2" algn="just"/>
            <a:r>
              <a:rPr lang="zh-CN" altLang="en-US" b="0" kern="0" dirty="0"/>
              <a:t>2. 是否含有定时信号，作为同步的基础</a:t>
            </a:r>
            <a:r>
              <a:rPr lang="en-US" altLang="zh-CN" b="0" kern="0" dirty="0"/>
              <a:t>(</a:t>
            </a:r>
            <a:r>
              <a:rPr lang="zh-CN" altLang="en-US" b="0" kern="0" dirty="0"/>
              <a:t>时钟从哪来？</a:t>
            </a:r>
            <a:r>
              <a:rPr lang="en-US" altLang="zh-CN" b="0" kern="0" dirty="0"/>
              <a:t>)</a:t>
            </a:r>
            <a:r>
              <a:rPr lang="zh-CN" altLang="en-US" b="0" kern="0" dirty="0"/>
              <a:t>。</a:t>
            </a:r>
          </a:p>
        </p:txBody>
      </p:sp>
    </p:spTree>
    <p:extLst>
      <p:ext uri="{BB962C8B-B14F-4D97-AF65-F5344CB8AC3E}">
        <p14:creationId xmlns:p14="http://schemas.microsoft.com/office/powerpoint/2010/main" val="1962554233"/>
      </p:ext>
    </p:extLst>
  </p:cSld>
  <p:clrMapOvr>
    <a:masterClrMapping/>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864870" y="1817370"/>
            <a:ext cx="7772400" cy="952500"/>
          </a:xfrm>
        </p:spPr>
        <p:txBody>
          <a:bodyPr/>
          <a:lstStyle/>
          <a:p>
            <a:pPr eaLnBrk="1" hangingPunct="1"/>
            <a:r>
              <a:rPr lang="zh-CN" altLang="en-US" sz="6600" b="1" dirty="0">
                <a:solidFill>
                  <a:srgbClr val="C00000"/>
                </a:solidFill>
                <a:latin typeface="大黑体" charset="-122"/>
                <a:ea typeface="大黑体" charset="-122"/>
              </a:rPr>
              <a:t>引 言</a:t>
            </a:r>
            <a:endParaRPr lang="zh-CN" altLang="en-US" sz="6600" b="1" dirty="0">
              <a:solidFill>
                <a:srgbClr val="C00000"/>
              </a:solidFill>
              <a:ea typeface="大黑体" charset="-122"/>
            </a:endParaRPr>
          </a:p>
        </p:txBody>
      </p:sp>
      <p:sp>
        <p:nvSpPr>
          <p:cNvPr id="2" name="灯片编号占位符 1"/>
          <p:cNvSpPr>
            <a:spLocks noGrp="1"/>
          </p:cNvSpPr>
          <p:nvPr>
            <p:ph type="sldNum" sz="quarter" idx="12"/>
          </p:nvPr>
        </p:nvSpPr>
        <p:spPr/>
        <p:txBody>
          <a:bodyPr/>
          <a:lstStyle/>
          <a:p>
            <a:pPr>
              <a:defRPr/>
            </a:pPr>
            <a:fld id="{72B440EF-8F2B-4DC1-A99A-4D5E5739E338}" type="slidenum">
              <a:rPr lang="zh-CN" altLang="en-GB" smtClean="0"/>
              <a:pPr>
                <a:defRPr/>
              </a:pPr>
              <a:t>3</a:t>
            </a:fld>
            <a:endParaRPr lang="en-GB" altLang="zh-CN"/>
          </a:p>
        </p:txBody>
      </p:sp>
    </p:spTree>
    <p:extLst>
      <p:ext uri="{BB962C8B-B14F-4D97-AF65-F5344CB8AC3E}">
        <p14:creationId xmlns:p14="http://schemas.microsoft.com/office/powerpoint/2010/main" val="1236656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ChangeArrowheads="1"/>
          </p:cNvSpPr>
          <p:nvPr/>
        </p:nvSpPr>
        <p:spPr bwMode="auto">
          <a:xfrm>
            <a:off x="1418618" y="1529266"/>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10247" name="Rectangle 5"/>
          <p:cNvSpPr>
            <a:spLocks noGrp="1" noChangeArrowheads="1"/>
          </p:cNvSpPr>
          <p:nvPr>
            <p:ph type="title"/>
          </p:nvPr>
        </p:nvSpPr>
        <p:spPr>
          <a:xfrm>
            <a:off x="642331" y="595816"/>
            <a:ext cx="7772400" cy="685800"/>
          </a:xfrm>
        </p:spPr>
        <p:txBody>
          <a:bodyPr/>
          <a:lstStyle/>
          <a:p>
            <a:pPr eaLnBrk="1" hangingPunct="1"/>
            <a:r>
              <a:rPr lang="zh-CN" altLang="en-US" b="1" dirty="0">
                <a:latin typeface="大黑体" charset="-122"/>
                <a:ea typeface="大黑体" charset="-122"/>
              </a:rPr>
              <a:t>定义</a:t>
            </a:r>
          </a:p>
        </p:txBody>
      </p:sp>
      <p:sp>
        <p:nvSpPr>
          <p:cNvPr id="10248" name="Rectangle 6"/>
          <p:cNvSpPr>
            <a:spLocks noGrp="1" noChangeArrowheads="1"/>
          </p:cNvSpPr>
          <p:nvPr>
            <p:ph type="body" sz="half" idx="1"/>
          </p:nvPr>
        </p:nvSpPr>
        <p:spPr>
          <a:xfrm>
            <a:off x="642331" y="1351226"/>
            <a:ext cx="4114800" cy="5200650"/>
          </a:xfrm>
        </p:spPr>
        <p:txBody>
          <a:bodyPr/>
          <a:lstStyle/>
          <a:p>
            <a:pPr eaLnBrk="1" hangingPunct="1">
              <a:lnSpc>
                <a:spcPct val="130000"/>
              </a:lnSpc>
              <a:buClr>
                <a:srgbClr val="002060"/>
              </a:buClr>
              <a:buFont typeface="Wingdings" panose="05000000000000000000" pitchFamily="2" charset="2"/>
              <a:buChar char="l"/>
            </a:pPr>
            <a:r>
              <a:rPr lang="zh-CN" altLang="en-US" sz="2000" b="1" dirty="0">
                <a:latin typeface="大黑体" charset="-122"/>
                <a:ea typeface="大黑体" charset="-122"/>
              </a:rPr>
              <a:t>平稳随机过程的功率谱密度可以定义为</a:t>
            </a:r>
            <a:r>
              <a:rPr lang="zh-CN" altLang="en-US" sz="2000" b="1" dirty="0">
                <a:solidFill>
                  <a:srgbClr val="FF0000"/>
                </a:solidFill>
                <a:latin typeface="大黑体" charset="-122"/>
                <a:ea typeface="大黑体" charset="-122"/>
              </a:rPr>
              <a:t>自相关函数的傅里叶变换</a:t>
            </a:r>
            <a:r>
              <a:rPr lang="zh-CN" altLang="en-US" sz="2000" b="1" dirty="0">
                <a:latin typeface="大黑体" charset="-122"/>
                <a:ea typeface="大黑体" charset="-122"/>
              </a:rPr>
              <a:t>。</a:t>
            </a:r>
          </a:p>
          <a:p>
            <a:pPr eaLnBrk="1" hangingPunct="1">
              <a:lnSpc>
                <a:spcPct val="130000"/>
              </a:lnSpc>
              <a:buClr>
                <a:srgbClr val="002060"/>
              </a:buClr>
              <a:buFont typeface="Wingdings" panose="05000000000000000000" pitchFamily="2" charset="2"/>
              <a:buChar char="l"/>
            </a:pPr>
            <a:r>
              <a:rPr lang="zh-CN" altLang="en-US" sz="2000" b="1" dirty="0">
                <a:latin typeface="大黑体" charset="-122"/>
                <a:ea typeface="大黑体" charset="-122"/>
              </a:rPr>
              <a:t>数字信息的抽象代码是平稳的随机序列，</a:t>
            </a:r>
            <a:r>
              <a:rPr lang="zh-CN" altLang="en-US" sz="2000" b="1" dirty="0">
                <a:solidFill>
                  <a:srgbClr val="C0051C"/>
                </a:solidFill>
                <a:latin typeface="大黑体" charset="-122"/>
                <a:ea typeface="大黑体" charset="-122"/>
              </a:rPr>
              <a:t>但映射成传输代码，却不是平稳的随机过程</a:t>
            </a:r>
            <a:r>
              <a:rPr lang="zh-CN" altLang="en-US" sz="2000" b="1" dirty="0">
                <a:latin typeface="大黑体" charset="-122"/>
                <a:ea typeface="大黑体" charset="-122"/>
              </a:rPr>
              <a:t>。</a:t>
            </a:r>
            <a:endParaRPr lang="en-US" altLang="zh-CN" sz="2000" b="1" dirty="0">
              <a:latin typeface="大黑体" charset="-122"/>
              <a:ea typeface="大黑体" charset="-122"/>
            </a:endParaRPr>
          </a:p>
          <a:p>
            <a:pPr eaLnBrk="1" hangingPunct="1">
              <a:lnSpc>
                <a:spcPct val="130000"/>
              </a:lnSpc>
              <a:buClr>
                <a:srgbClr val="002060"/>
              </a:buClr>
              <a:buFont typeface="Wingdings" panose="05000000000000000000" pitchFamily="2" charset="2"/>
              <a:buChar char="l"/>
            </a:pPr>
            <a:r>
              <a:rPr lang="zh-CN" altLang="en-US" sz="2000" b="1" dirty="0">
                <a:solidFill>
                  <a:srgbClr val="FF0000"/>
                </a:solidFill>
                <a:latin typeface="大黑体" charset="-122"/>
                <a:ea typeface="大黑体" charset="-122"/>
              </a:rPr>
              <a:t>严平稳？</a:t>
            </a:r>
            <a:endParaRPr lang="en-US" altLang="zh-CN" sz="2000" b="1" dirty="0">
              <a:solidFill>
                <a:srgbClr val="FF0000"/>
              </a:solidFill>
              <a:latin typeface="大黑体" charset="-122"/>
              <a:ea typeface="大黑体" charset="-122"/>
            </a:endParaRPr>
          </a:p>
          <a:p>
            <a:pPr eaLnBrk="1" hangingPunct="1">
              <a:lnSpc>
                <a:spcPct val="130000"/>
              </a:lnSpc>
              <a:buClr>
                <a:srgbClr val="002060"/>
              </a:buClr>
              <a:buFont typeface="Wingdings" panose="05000000000000000000" pitchFamily="2" charset="2"/>
              <a:buChar char="l"/>
            </a:pPr>
            <a:r>
              <a:rPr lang="zh-CN" altLang="en-US" sz="2000" b="1" dirty="0">
                <a:solidFill>
                  <a:srgbClr val="FF0000"/>
                </a:solidFill>
                <a:latin typeface="大黑体" charset="-122"/>
                <a:ea typeface="大黑体" charset="-122"/>
              </a:rPr>
              <a:t>宽平稳？</a:t>
            </a:r>
          </a:p>
          <a:p>
            <a:pPr eaLnBrk="1" hangingPunct="1">
              <a:lnSpc>
                <a:spcPct val="130000"/>
              </a:lnSpc>
              <a:buClr>
                <a:srgbClr val="002060"/>
              </a:buClr>
              <a:buFont typeface="Wingdings" panose="05000000000000000000" pitchFamily="2" charset="2"/>
              <a:buChar char="l"/>
            </a:pPr>
            <a:r>
              <a:rPr lang="zh-CN" altLang="en-US" sz="2000" b="1" dirty="0">
                <a:latin typeface="大黑体" charset="-122"/>
                <a:ea typeface="大黑体" charset="-122"/>
              </a:rPr>
              <a:t>传输代码的自相关函数在一个码元内和时间起点有关，即：</a:t>
            </a:r>
          </a:p>
          <a:p>
            <a:pPr eaLnBrk="1" hangingPunct="1">
              <a:lnSpc>
                <a:spcPct val="130000"/>
              </a:lnSpc>
              <a:buFontTx/>
              <a:buNone/>
            </a:pPr>
            <a:r>
              <a:rPr lang="zh-CN" altLang="en-US" sz="2000" b="1" dirty="0">
                <a:latin typeface="大黑体" charset="-122"/>
                <a:ea typeface="大黑体" charset="-122"/>
              </a:rPr>
              <a:t>  </a:t>
            </a:r>
            <a:r>
              <a:rPr lang="en-US" altLang="zh-CN" sz="2000" b="1" dirty="0">
                <a:latin typeface="大黑体" charset="-122"/>
                <a:ea typeface="大黑体" charset="-122"/>
              </a:rPr>
              <a:t>R(t</a:t>
            </a:r>
            <a:r>
              <a:rPr lang="en-US" altLang="zh-CN" sz="2000" b="1" baseline="-25000" dirty="0">
                <a:latin typeface="大黑体" charset="-122"/>
                <a:ea typeface="大黑体" charset="-122"/>
              </a:rPr>
              <a:t>1</a:t>
            </a:r>
            <a:r>
              <a:rPr lang="en-US" altLang="zh-CN" sz="2000" b="1" dirty="0">
                <a:latin typeface="大黑体" charset="-122"/>
                <a:ea typeface="大黑体" charset="-122"/>
              </a:rPr>
              <a:t>+kT</a:t>
            </a:r>
            <a:r>
              <a:rPr lang="en-US" altLang="zh-CN" sz="2000" b="1" baseline="-25000" dirty="0">
                <a:latin typeface="大黑体" charset="-122"/>
                <a:ea typeface="大黑体" charset="-122"/>
              </a:rPr>
              <a:t>s</a:t>
            </a:r>
            <a:r>
              <a:rPr lang="en-US" altLang="zh-CN" sz="2000" b="1" dirty="0">
                <a:latin typeface="大黑体" charset="-122"/>
                <a:ea typeface="大黑体" charset="-122"/>
              </a:rPr>
              <a:t>, t</a:t>
            </a:r>
            <a:r>
              <a:rPr lang="en-US" altLang="zh-CN" sz="2000" b="1" baseline="-25000" dirty="0">
                <a:latin typeface="大黑体" charset="-122"/>
                <a:ea typeface="大黑体" charset="-122"/>
              </a:rPr>
              <a:t>2</a:t>
            </a:r>
            <a:r>
              <a:rPr lang="en-US" altLang="zh-CN" sz="2000" b="1" dirty="0">
                <a:latin typeface="大黑体" charset="-122"/>
                <a:ea typeface="大黑体" charset="-122"/>
              </a:rPr>
              <a:t>+KT</a:t>
            </a:r>
            <a:r>
              <a:rPr lang="en-US" altLang="zh-CN" sz="2000" b="1" baseline="-25000" dirty="0">
                <a:latin typeface="大黑体" charset="-122"/>
                <a:ea typeface="大黑体" charset="-122"/>
              </a:rPr>
              <a:t>s</a:t>
            </a:r>
            <a:r>
              <a:rPr lang="en-US" altLang="zh-CN" sz="2000" b="1" dirty="0">
                <a:latin typeface="大黑体" charset="-122"/>
                <a:ea typeface="大黑体" charset="-122"/>
              </a:rPr>
              <a:t>)</a:t>
            </a:r>
            <a:r>
              <a:rPr lang="zh-CN" altLang="en-US" sz="2000" b="1" dirty="0">
                <a:latin typeface="大黑体" charset="-122"/>
                <a:ea typeface="大黑体" charset="-122"/>
              </a:rPr>
              <a:t>＝</a:t>
            </a:r>
            <a:r>
              <a:rPr lang="en-US" altLang="zh-CN" sz="2000" b="1" dirty="0">
                <a:latin typeface="大黑体" charset="-122"/>
                <a:ea typeface="大黑体" charset="-122"/>
              </a:rPr>
              <a:t>R(t</a:t>
            </a:r>
            <a:r>
              <a:rPr lang="en-US" altLang="zh-CN" sz="2000" b="1" baseline="-25000" dirty="0">
                <a:latin typeface="大黑体" charset="-122"/>
                <a:ea typeface="大黑体" charset="-122"/>
              </a:rPr>
              <a:t>1</a:t>
            </a:r>
            <a:r>
              <a:rPr lang="en-US" altLang="zh-CN" sz="2000" b="1" dirty="0">
                <a:latin typeface="大黑体" charset="-122"/>
                <a:ea typeface="大黑体" charset="-122"/>
              </a:rPr>
              <a:t>, t</a:t>
            </a:r>
            <a:r>
              <a:rPr lang="en-US" altLang="zh-CN" sz="2000" b="1" baseline="-25000" dirty="0">
                <a:latin typeface="大黑体" charset="-122"/>
                <a:ea typeface="大黑体" charset="-122"/>
              </a:rPr>
              <a:t>2</a:t>
            </a:r>
            <a:r>
              <a:rPr lang="en-US" altLang="zh-CN" sz="2000" b="1" dirty="0">
                <a:latin typeface="大黑体" charset="-122"/>
                <a:ea typeface="大黑体" charset="-122"/>
              </a:rPr>
              <a:t>)</a:t>
            </a:r>
          </a:p>
          <a:p>
            <a:pPr eaLnBrk="1" hangingPunct="1">
              <a:lnSpc>
                <a:spcPct val="130000"/>
              </a:lnSpc>
              <a:buFontTx/>
              <a:buNone/>
            </a:pPr>
            <a:r>
              <a:rPr lang="en-US" altLang="zh-CN" sz="2000" b="1" dirty="0">
                <a:latin typeface="大黑体" charset="-122"/>
                <a:ea typeface="大黑体" charset="-122"/>
              </a:rPr>
              <a:t>	</a:t>
            </a:r>
            <a:r>
              <a:rPr lang="zh-CN" altLang="en-US" sz="2000" b="1" dirty="0">
                <a:latin typeface="大黑体" charset="-122"/>
                <a:ea typeface="大黑体" charset="-122"/>
              </a:rPr>
              <a:t>并呈现周期性，称为</a:t>
            </a:r>
            <a:r>
              <a:rPr lang="zh-CN" altLang="en-US" sz="2000" b="1" dirty="0">
                <a:solidFill>
                  <a:srgbClr val="FF0000"/>
                </a:solidFill>
                <a:latin typeface="大黑体" charset="-122"/>
                <a:ea typeface="大黑体" charset="-122"/>
              </a:rPr>
              <a:t>广义周期平稳</a:t>
            </a:r>
            <a:r>
              <a:rPr lang="zh-CN" altLang="en-US" sz="2000" b="1" dirty="0">
                <a:latin typeface="大黑体" charset="-122"/>
                <a:ea typeface="大黑体" charset="-122"/>
              </a:rPr>
              <a:t>随机过程。</a:t>
            </a:r>
          </a:p>
          <a:p>
            <a:pPr eaLnBrk="1" hangingPunct="1">
              <a:lnSpc>
                <a:spcPct val="130000"/>
              </a:lnSpc>
            </a:pPr>
            <a:endParaRPr lang="en-US" altLang="zh-CN" sz="2000" b="1" dirty="0">
              <a:latin typeface="大黑体" charset="-122"/>
              <a:ea typeface="大黑体" charset="-122"/>
            </a:endParaRPr>
          </a:p>
        </p:txBody>
      </p:sp>
      <p:sp>
        <p:nvSpPr>
          <p:cNvPr id="10246" name="Rectangle 3"/>
          <p:cNvSpPr>
            <a:spLocks noGrp="1" noChangeArrowheads="1"/>
          </p:cNvSpPr>
          <p:nvPr>
            <p:ph type="body" sz="half" idx="4294967295"/>
          </p:nvPr>
        </p:nvSpPr>
        <p:spPr>
          <a:xfrm>
            <a:off x="428018" y="1281616"/>
            <a:ext cx="3810000" cy="5067300"/>
          </a:xfrm>
        </p:spPr>
        <p:txBody>
          <a:bodyPr/>
          <a:lstStyle/>
          <a:p>
            <a:pPr eaLnBrk="1" hangingPunct="1"/>
            <a:endParaRPr lang="en-US" altLang="zh-CN" sz="2400" b="1" dirty="0"/>
          </a:p>
          <a:p>
            <a:pPr eaLnBrk="1" hangingPunct="1">
              <a:buClr>
                <a:schemeClr val="tx1"/>
              </a:buClr>
              <a:buFont typeface="Monotype Sorts" pitchFamily="2" charset="2"/>
              <a:buChar char="l"/>
            </a:pPr>
            <a:endParaRPr lang="en-US" altLang="zh-CN" sz="2400" b="1" dirty="0"/>
          </a:p>
        </p:txBody>
      </p:sp>
      <p:graphicFrame>
        <p:nvGraphicFramePr>
          <p:cNvPr id="10242" name="Object 4"/>
          <p:cNvGraphicFramePr>
            <a:graphicFrameLocks noChangeAspect="1"/>
          </p:cNvGraphicFramePr>
          <p:nvPr>
            <p:extLst>
              <p:ext uri="{D42A27DB-BD31-4B8C-83A1-F6EECF244321}">
                <p14:modId xmlns:p14="http://schemas.microsoft.com/office/powerpoint/2010/main" val="539553470"/>
              </p:ext>
            </p:extLst>
          </p:nvPr>
        </p:nvGraphicFramePr>
        <p:xfrm>
          <a:off x="4942868" y="3573966"/>
          <a:ext cx="112713" cy="214313"/>
        </p:xfrm>
        <a:graphic>
          <a:graphicData uri="http://schemas.openxmlformats.org/presentationml/2006/ole">
            <mc:AlternateContent xmlns:mc="http://schemas.openxmlformats.org/markup-compatibility/2006">
              <mc:Choice xmlns:v="urn:schemas-microsoft-com:vml" Requires="v">
                <p:oleObj spid="_x0000_s50787" name="公式" r:id="rId3" imgW="114151" imgH="215619" progId="Equation.3">
                  <p:embed/>
                </p:oleObj>
              </mc:Choice>
              <mc:Fallback>
                <p:oleObj name="公式" r:id="rId3" imgW="114151" imgH="215619"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868" y="3573966"/>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9" name="Rectangle 7"/>
          <p:cNvSpPr>
            <a:spLocks noChangeArrowheads="1"/>
          </p:cNvSpPr>
          <p:nvPr/>
        </p:nvSpPr>
        <p:spPr bwMode="auto">
          <a:xfrm>
            <a:off x="5087331" y="1513391"/>
            <a:ext cx="3760834"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rgbClr val="000066"/>
                </a:solidFill>
                <a:latin typeface="大黑体" charset="-122"/>
                <a:ea typeface="大黑体" charset="-122"/>
              </a:rPr>
              <a:t>求出平均自相关函数：</a:t>
            </a:r>
          </a:p>
          <a:p>
            <a:endParaRPr lang="zh-CN" altLang="en-US" b="1" dirty="0">
              <a:solidFill>
                <a:srgbClr val="000066"/>
              </a:solidFill>
              <a:latin typeface="大黑体" charset="-122"/>
              <a:ea typeface="大黑体" charset="-122"/>
            </a:endParaRPr>
          </a:p>
          <a:p>
            <a:endParaRPr lang="zh-CN" altLang="en-US" b="1" dirty="0">
              <a:solidFill>
                <a:srgbClr val="000066"/>
              </a:solidFill>
              <a:latin typeface="大黑体" charset="-122"/>
              <a:ea typeface="大黑体" charset="-122"/>
            </a:endParaRPr>
          </a:p>
          <a:p>
            <a:endParaRPr lang="zh-CN" altLang="en-US" b="1" dirty="0">
              <a:solidFill>
                <a:srgbClr val="000066"/>
              </a:solidFill>
              <a:latin typeface="大黑体" charset="-122"/>
              <a:ea typeface="大黑体" charset="-122"/>
            </a:endParaRPr>
          </a:p>
          <a:p>
            <a:endParaRPr lang="zh-CN" altLang="en-US" b="1" dirty="0">
              <a:solidFill>
                <a:srgbClr val="000066"/>
              </a:solidFill>
              <a:latin typeface="大黑体" charset="-122"/>
              <a:ea typeface="大黑体" charset="-122"/>
            </a:endParaRPr>
          </a:p>
          <a:p>
            <a:r>
              <a:rPr lang="zh-CN" altLang="en-US" b="1" dirty="0">
                <a:solidFill>
                  <a:srgbClr val="000066"/>
                </a:solidFill>
                <a:latin typeface="大黑体" charset="-122"/>
                <a:ea typeface="大黑体" charset="-122"/>
              </a:rPr>
              <a:t>其中</a:t>
            </a:r>
            <a:r>
              <a:rPr lang="en-US" altLang="zh-CN" b="1" dirty="0">
                <a:solidFill>
                  <a:srgbClr val="000066"/>
                </a:solidFill>
                <a:latin typeface="大黑体" charset="-122"/>
                <a:ea typeface="大黑体" charset="-122"/>
              </a:rPr>
              <a:t>: t=t</a:t>
            </a:r>
            <a:r>
              <a:rPr lang="en-US" altLang="zh-CN" b="1" baseline="-25000" dirty="0">
                <a:solidFill>
                  <a:srgbClr val="000066"/>
                </a:solidFill>
                <a:latin typeface="大黑体" charset="-122"/>
                <a:ea typeface="大黑体" charset="-122"/>
              </a:rPr>
              <a:t>1</a:t>
            </a:r>
            <a:r>
              <a:rPr lang="en-US" altLang="zh-CN" b="1" dirty="0">
                <a:solidFill>
                  <a:srgbClr val="000066"/>
                </a:solidFill>
                <a:latin typeface="大黑体" charset="-122"/>
                <a:ea typeface="大黑体" charset="-122"/>
              </a:rPr>
              <a:t>, </a:t>
            </a:r>
            <a:r>
              <a:rPr lang="en-US" altLang="zh-CN" b="1" dirty="0">
                <a:solidFill>
                  <a:srgbClr val="000066"/>
                </a:solidFill>
                <a:latin typeface="大黑体" charset="-122"/>
                <a:ea typeface="大黑体" charset="-122"/>
                <a:sym typeface="Symbol" panose="05050102010706020507" pitchFamily="18" charset="2"/>
              </a:rPr>
              <a:t>=t</a:t>
            </a:r>
            <a:r>
              <a:rPr lang="en-US" altLang="zh-CN" b="1" baseline="-25000" dirty="0">
                <a:solidFill>
                  <a:srgbClr val="000066"/>
                </a:solidFill>
                <a:latin typeface="大黑体" charset="-122"/>
                <a:ea typeface="大黑体" charset="-122"/>
                <a:sym typeface="Symbol" panose="05050102010706020507" pitchFamily="18" charset="2"/>
              </a:rPr>
              <a:t>2</a:t>
            </a:r>
            <a:r>
              <a:rPr lang="en-US" altLang="zh-CN" b="1" dirty="0">
                <a:solidFill>
                  <a:srgbClr val="000066"/>
                </a:solidFill>
                <a:latin typeface="大黑体" charset="-122"/>
                <a:ea typeface="大黑体" charset="-122"/>
                <a:sym typeface="Symbol" panose="05050102010706020507" pitchFamily="18" charset="2"/>
              </a:rPr>
              <a:t>-t</a:t>
            </a:r>
            <a:r>
              <a:rPr lang="en-US" altLang="zh-CN" b="1" baseline="-25000" dirty="0">
                <a:solidFill>
                  <a:srgbClr val="000066"/>
                </a:solidFill>
                <a:latin typeface="大黑体" charset="-122"/>
                <a:ea typeface="大黑体" charset="-122"/>
              </a:rPr>
              <a:t>1</a:t>
            </a:r>
            <a:r>
              <a:rPr lang="zh-CN" altLang="en-US" b="1" dirty="0">
                <a:solidFill>
                  <a:srgbClr val="000066"/>
                </a:solidFill>
                <a:latin typeface="大黑体" charset="-122"/>
                <a:ea typeface="大黑体" charset="-122"/>
              </a:rPr>
              <a:t>。</a:t>
            </a:r>
          </a:p>
          <a:p>
            <a:r>
              <a:rPr lang="zh-CN" altLang="en-US" b="1" dirty="0">
                <a:solidFill>
                  <a:srgbClr val="000066"/>
                </a:solidFill>
                <a:latin typeface="大黑体" charset="-122"/>
                <a:ea typeface="大黑体" charset="-122"/>
              </a:rPr>
              <a:t>	</a:t>
            </a:r>
          </a:p>
          <a:p>
            <a:r>
              <a:rPr lang="zh-CN" altLang="zh-CN" b="1" dirty="0">
                <a:solidFill>
                  <a:srgbClr val="000066"/>
                </a:solidFill>
                <a:latin typeface="大黑体" charset="-122"/>
                <a:ea typeface="大黑体" charset="-122"/>
              </a:rPr>
              <a:t>对此进行傅里叶变换，得到平均的功率谱密度:</a:t>
            </a:r>
          </a:p>
          <a:p>
            <a:endParaRPr lang="en-US" altLang="zh-CN" b="1" dirty="0">
              <a:solidFill>
                <a:srgbClr val="000066"/>
              </a:solidFill>
              <a:latin typeface="大黑体" charset="-122"/>
              <a:ea typeface="大黑体" charset="-122"/>
            </a:endParaRPr>
          </a:p>
          <a:p>
            <a:endParaRPr lang="en-US" altLang="zh-CN" b="1" dirty="0">
              <a:solidFill>
                <a:srgbClr val="000066"/>
              </a:solidFill>
              <a:latin typeface="大黑体" charset="-122"/>
              <a:ea typeface="大黑体" charset="-122"/>
            </a:endParaRPr>
          </a:p>
        </p:txBody>
      </p:sp>
      <p:graphicFrame>
        <p:nvGraphicFramePr>
          <p:cNvPr id="10243" name="Object 8"/>
          <p:cNvGraphicFramePr>
            <a:graphicFrameLocks noChangeAspect="1"/>
          </p:cNvGraphicFramePr>
          <p:nvPr>
            <p:extLst>
              <p:ext uri="{D42A27DB-BD31-4B8C-83A1-F6EECF244321}">
                <p14:modId xmlns:p14="http://schemas.microsoft.com/office/powerpoint/2010/main" val="1826119386"/>
              </p:ext>
            </p:extLst>
          </p:nvPr>
        </p:nvGraphicFramePr>
        <p:xfrm>
          <a:off x="5339743" y="2299204"/>
          <a:ext cx="3155950" cy="939800"/>
        </p:xfrm>
        <a:graphic>
          <a:graphicData uri="http://schemas.openxmlformats.org/presentationml/2006/ole">
            <mc:AlternateContent xmlns:mc="http://schemas.openxmlformats.org/markup-compatibility/2006">
              <mc:Choice xmlns:v="urn:schemas-microsoft-com:vml" Requires="v">
                <p:oleObj spid="_x0000_s50788" name="公式" r:id="rId5" imgW="1307532" imgH="495085" progId="Equation.3">
                  <p:embed/>
                </p:oleObj>
              </mc:Choice>
              <mc:Fallback>
                <p:oleObj name="公式" r:id="rId5" imgW="1307532" imgH="495085" progId="Equation.3">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9743" y="2299204"/>
                        <a:ext cx="315595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9"/>
          <p:cNvGraphicFramePr>
            <a:graphicFrameLocks noChangeAspect="1"/>
          </p:cNvGraphicFramePr>
          <p:nvPr>
            <p:extLst>
              <p:ext uri="{D42A27DB-BD31-4B8C-83A1-F6EECF244321}">
                <p14:modId xmlns:p14="http://schemas.microsoft.com/office/powerpoint/2010/main" val="3574272666"/>
              </p:ext>
            </p:extLst>
          </p:nvPr>
        </p:nvGraphicFramePr>
        <p:xfrm>
          <a:off x="5533418" y="5199566"/>
          <a:ext cx="2908300" cy="889000"/>
        </p:xfrm>
        <a:graphic>
          <a:graphicData uri="http://schemas.openxmlformats.org/presentationml/2006/ole">
            <mc:AlternateContent xmlns:mc="http://schemas.openxmlformats.org/markup-compatibility/2006">
              <mc:Choice xmlns:v="urn:schemas-microsoft-com:vml" Requires="v">
                <p:oleObj spid="_x0000_s50789" name="公式" r:id="rId7" imgW="1536700" imgH="469900" progId="Equation.3">
                  <p:embed/>
                </p:oleObj>
              </mc:Choice>
              <mc:Fallback>
                <p:oleObj name="公式" r:id="rId7" imgW="1536700" imgH="469900" progId="Equation.3">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3418" y="5199566"/>
                        <a:ext cx="29083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39</a:t>
            </a:fld>
            <a:endParaRPr lang="en-US" altLang="zh-CN"/>
          </a:p>
        </p:txBody>
      </p:sp>
    </p:spTree>
    <p:extLst>
      <p:ext uri="{BB962C8B-B14F-4D97-AF65-F5344CB8AC3E}">
        <p14:creationId xmlns:p14="http://schemas.microsoft.com/office/powerpoint/2010/main" val="3348172950"/>
      </p:ext>
    </p:extLst>
  </p:cSld>
  <p:clrMapOvr>
    <a:masterClrMapping/>
  </p:clrMapOvr>
  <p:transition>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a:spLocks noGrp="1" noChangeArrowheads="1"/>
          </p:cNvSpPr>
          <p:nvPr>
            <p:ph type="title"/>
          </p:nvPr>
        </p:nvSpPr>
        <p:spPr>
          <a:xfrm>
            <a:off x="635000" y="254000"/>
            <a:ext cx="7772400" cy="1143000"/>
          </a:xfrm>
        </p:spPr>
        <p:txBody>
          <a:bodyPr/>
          <a:lstStyle/>
          <a:p>
            <a:pPr eaLnBrk="1" hangingPunct="1"/>
            <a:r>
              <a:rPr lang="zh-CN" altLang="en-US" sz="3600" b="1">
                <a:latin typeface="大黑体" charset="-122"/>
                <a:ea typeface="大黑体" charset="-122"/>
              </a:rPr>
              <a:t>非平稳的图示</a:t>
            </a:r>
          </a:p>
        </p:txBody>
      </p:sp>
      <p:sp>
        <p:nvSpPr>
          <p:cNvPr id="11269" name="Rectangle 7"/>
          <p:cNvSpPr>
            <a:spLocks noChangeArrowheads="1"/>
          </p:cNvSpPr>
          <p:nvPr/>
        </p:nvSpPr>
        <p:spPr bwMode="auto">
          <a:xfrm>
            <a:off x="4659313" y="1260475"/>
            <a:ext cx="417195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zh-CN" b="1">
              <a:solidFill>
                <a:srgbClr val="000066"/>
              </a:solidFill>
              <a:latin typeface="大黑体" charset="-122"/>
              <a:ea typeface="大黑体" charset="-122"/>
            </a:endParaRPr>
          </a:p>
        </p:txBody>
      </p:sp>
      <p:grpSp>
        <p:nvGrpSpPr>
          <p:cNvPr id="11270" name="Group 102"/>
          <p:cNvGrpSpPr>
            <a:grpSpLocks/>
          </p:cNvGrpSpPr>
          <p:nvPr/>
        </p:nvGrpSpPr>
        <p:grpSpPr bwMode="auto">
          <a:xfrm>
            <a:off x="1725613" y="1592263"/>
            <a:ext cx="5730875" cy="3984625"/>
            <a:chOff x="1343" y="1155"/>
            <a:chExt cx="3035" cy="2230"/>
          </a:xfrm>
        </p:grpSpPr>
        <p:sp>
          <p:nvSpPr>
            <p:cNvPr id="11271" name="Line 15"/>
            <p:cNvSpPr>
              <a:spLocks noChangeShapeType="1"/>
            </p:cNvSpPr>
            <p:nvPr/>
          </p:nvSpPr>
          <p:spPr bwMode="auto">
            <a:xfrm>
              <a:off x="1365" y="1597"/>
              <a:ext cx="2920" cy="1"/>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 name="Freeform 16"/>
            <p:cNvSpPr>
              <a:spLocks/>
            </p:cNvSpPr>
            <p:nvPr/>
          </p:nvSpPr>
          <p:spPr bwMode="auto">
            <a:xfrm>
              <a:off x="4278" y="1578"/>
              <a:ext cx="49" cy="38"/>
            </a:xfrm>
            <a:custGeom>
              <a:avLst/>
              <a:gdLst>
                <a:gd name="T0" fmla="*/ 0 w 49"/>
                <a:gd name="T1" fmla="*/ 0 h 38"/>
                <a:gd name="T2" fmla="*/ 49 w 49"/>
                <a:gd name="T3" fmla="*/ 19 h 38"/>
                <a:gd name="T4" fmla="*/ 0 w 49"/>
                <a:gd name="T5" fmla="*/ 38 h 38"/>
                <a:gd name="T6" fmla="*/ 0 w 49"/>
                <a:gd name="T7" fmla="*/ 0 h 38"/>
                <a:gd name="T8" fmla="*/ 0 60000 65536"/>
                <a:gd name="T9" fmla="*/ 0 60000 65536"/>
                <a:gd name="T10" fmla="*/ 0 60000 65536"/>
                <a:gd name="T11" fmla="*/ 0 60000 65536"/>
                <a:gd name="T12" fmla="*/ 0 w 49"/>
                <a:gd name="T13" fmla="*/ 0 h 38"/>
                <a:gd name="T14" fmla="*/ 49 w 49"/>
                <a:gd name="T15" fmla="*/ 38 h 38"/>
              </a:gdLst>
              <a:ahLst/>
              <a:cxnLst>
                <a:cxn ang="T8">
                  <a:pos x="T0" y="T1"/>
                </a:cxn>
                <a:cxn ang="T9">
                  <a:pos x="T2" y="T3"/>
                </a:cxn>
                <a:cxn ang="T10">
                  <a:pos x="T4" y="T5"/>
                </a:cxn>
                <a:cxn ang="T11">
                  <a:pos x="T6" y="T7"/>
                </a:cxn>
              </a:cxnLst>
              <a:rect l="T12" t="T13" r="T14" b="T15"/>
              <a:pathLst>
                <a:path w="49" h="38">
                  <a:moveTo>
                    <a:pt x="0" y="0"/>
                  </a:moveTo>
                  <a:lnTo>
                    <a:pt x="49" y="19"/>
                  </a:lnTo>
                  <a:lnTo>
                    <a:pt x="0"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73" name="Line 17"/>
            <p:cNvSpPr>
              <a:spLocks noChangeShapeType="1"/>
            </p:cNvSpPr>
            <p:nvPr/>
          </p:nvSpPr>
          <p:spPr bwMode="auto">
            <a:xfrm flipV="1">
              <a:off x="1367" y="1278"/>
              <a:ext cx="1" cy="571"/>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4" name="Freeform 18"/>
            <p:cNvSpPr>
              <a:spLocks/>
            </p:cNvSpPr>
            <p:nvPr/>
          </p:nvSpPr>
          <p:spPr bwMode="auto">
            <a:xfrm>
              <a:off x="1343" y="1245"/>
              <a:ext cx="48" cy="38"/>
            </a:xfrm>
            <a:custGeom>
              <a:avLst/>
              <a:gdLst>
                <a:gd name="T0" fmla="*/ 0 w 48"/>
                <a:gd name="T1" fmla="*/ 38 h 38"/>
                <a:gd name="T2" fmla="*/ 24 w 48"/>
                <a:gd name="T3" fmla="*/ 0 h 38"/>
                <a:gd name="T4" fmla="*/ 48 w 48"/>
                <a:gd name="T5" fmla="*/ 38 h 38"/>
                <a:gd name="T6" fmla="*/ 0 w 48"/>
                <a:gd name="T7" fmla="*/ 38 h 38"/>
                <a:gd name="T8" fmla="*/ 0 60000 65536"/>
                <a:gd name="T9" fmla="*/ 0 60000 65536"/>
                <a:gd name="T10" fmla="*/ 0 60000 65536"/>
                <a:gd name="T11" fmla="*/ 0 60000 65536"/>
                <a:gd name="T12" fmla="*/ 0 w 48"/>
                <a:gd name="T13" fmla="*/ 0 h 38"/>
                <a:gd name="T14" fmla="*/ 48 w 48"/>
                <a:gd name="T15" fmla="*/ 38 h 38"/>
              </a:gdLst>
              <a:ahLst/>
              <a:cxnLst>
                <a:cxn ang="T8">
                  <a:pos x="T0" y="T1"/>
                </a:cxn>
                <a:cxn ang="T9">
                  <a:pos x="T2" y="T3"/>
                </a:cxn>
                <a:cxn ang="T10">
                  <a:pos x="T4" y="T5"/>
                </a:cxn>
                <a:cxn ang="T11">
                  <a:pos x="T6" y="T7"/>
                </a:cxn>
              </a:cxnLst>
              <a:rect l="T12" t="T13" r="T14" b="T15"/>
              <a:pathLst>
                <a:path w="48" h="38">
                  <a:moveTo>
                    <a:pt x="0" y="38"/>
                  </a:moveTo>
                  <a:lnTo>
                    <a:pt x="24" y="0"/>
                  </a:lnTo>
                  <a:lnTo>
                    <a:pt x="48"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75" name="Rectangle 19"/>
            <p:cNvSpPr>
              <a:spLocks noChangeArrowheads="1"/>
            </p:cNvSpPr>
            <p:nvPr/>
          </p:nvSpPr>
          <p:spPr bwMode="auto">
            <a:xfrm>
              <a:off x="1408" y="1155"/>
              <a:ext cx="5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s </a:t>
              </a:r>
              <a:endParaRPr lang="en-US" altLang="zh-CN"/>
            </a:p>
          </p:txBody>
        </p:sp>
        <p:sp>
          <p:nvSpPr>
            <p:cNvPr id="11276" name="Rectangle 20"/>
            <p:cNvSpPr>
              <a:spLocks noChangeArrowheads="1"/>
            </p:cNvSpPr>
            <p:nvPr/>
          </p:nvSpPr>
          <p:spPr bwMode="auto">
            <a:xfrm>
              <a:off x="1491" y="1155"/>
              <a:ext cx="29"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a:t>
              </a:r>
              <a:endParaRPr lang="en-US" altLang="zh-CN"/>
            </a:p>
          </p:txBody>
        </p:sp>
        <p:sp>
          <p:nvSpPr>
            <p:cNvPr id="11277" name="Rectangle 21"/>
            <p:cNvSpPr>
              <a:spLocks noChangeArrowheads="1"/>
            </p:cNvSpPr>
            <p:nvPr/>
          </p:nvSpPr>
          <p:spPr bwMode="auto">
            <a:xfrm>
              <a:off x="1535" y="1155"/>
              <a:ext cx="24"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t</a:t>
              </a:r>
              <a:endParaRPr lang="en-US" altLang="zh-CN"/>
            </a:p>
          </p:txBody>
        </p:sp>
        <p:sp>
          <p:nvSpPr>
            <p:cNvPr id="11278" name="Rectangle 22"/>
            <p:cNvSpPr>
              <a:spLocks noChangeArrowheads="1"/>
            </p:cNvSpPr>
            <p:nvPr/>
          </p:nvSpPr>
          <p:spPr bwMode="auto">
            <a:xfrm>
              <a:off x="1574" y="1155"/>
              <a:ext cx="30"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a:t>
              </a:r>
              <a:endParaRPr lang="en-US" altLang="zh-CN"/>
            </a:p>
          </p:txBody>
        </p:sp>
        <p:grpSp>
          <p:nvGrpSpPr>
            <p:cNvPr id="11279" name="Group 82"/>
            <p:cNvGrpSpPr>
              <a:grpSpLocks/>
            </p:cNvGrpSpPr>
            <p:nvPr/>
          </p:nvGrpSpPr>
          <p:grpSpPr bwMode="auto">
            <a:xfrm>
              <a:off x="1359" y="2080"/>
              <a:ext cx="3011" cy="569"/>
              <a:chOff x="1359" y="2080"/>
              <a:chExt cx="3011" cy="569"/>
            </a:xfrm>
          </p:grpSpPr>
          <p:graphicFrame>
            <p:nvGraphicFramePr>
              <p:cNvPr id="11267" name="Object 4"/>
              <p:cNvGraphicFramePr>
                <a:graphicFrameLocks noChangeAspect="1"/>
              </p:cNvGraphicFramePr>
              <p:nvPr/>
            </p:nvGraphicFramePr>
            <p:xfrm>
              <a:off x="2860" y="2204"/>
              <a:ext cx="71" cy="135"/>
            </p:xfrm>
            <a:graphic>
              <a:graphicData uri="http://schemas.openxmlformats.org/presentationml/2006/ole">
                <mc:AlternateContent xmlns:mc="http://schemas.openxmlformats.org/markup-compatibility/2006">
                  <mc:Choice xmlns:v="urn:schemas-microsoft-com:vml" Requires="v">
                    <p:oleObj spid="_x0000_s51608" name="公式" r:id="rId3" imgW="114151" imgH="215619" progId="Equation.3">
                      <p:embed/>
                    </p:oleObj>
                  </mc:Choice>
                  <mc:Fallback>
                    <p:oleObj name="公式" r:id="rId3" imgW="114151" imgH="215619" progId="Equation.3">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 y="2204"/>
                            <a:ext cx="71" cy="1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15" name="Line 23"/>
              <p:cNvSpPr>
                <a:spLocks noChangeShapeType="1"/>
              </p:cNvSpPr>
              <p:nvPr/>
            </p:nvSpPr>
            <p:spPr bwMode="auto">
              <a:xfrm>
                <a:off x="1383" y="2382"/>
                <a:ext cx="2907" cy="1"/>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6" name="Freeform 24"/>
              <p:cNvSpPr>
                <a:spLocks/>
              </p:cNvSpPr>
              <p:nvPr/>
            </p:nvSpPr>
            <p:spPr bwMode="auto">
              <a:xfrm>
                <a:off x="4284" y="2362"/>
                <a:ext cx="48" cy="39"/>
              </a:xfrm>
              <a:custGeom>
                <a:avLst/>
                <a:gdLst>
                  <a:gd name="T0" fmla="*/ 0 w 48"/>
                  <a:gd name="T1" fmla="*/ 0 h 39"/>
                  <a:gd name="T2" fmla="*/ 48 w 48"/>
                  <a:gd name="T3" fmla="*/ 20 h 39"/>
                  <a:gd name="T4" fmla="*/ 0 w 48"/>
                  <a:gd name="T5" fmla="*/ 39 h 39"/>
                  <a:gd name="T6" fmla="*/ 0 w 48"/>
                  <a:gd name="T7" fmla="*/ 0 h 39"/>
                  <a:gd name="T8" fmla="*/ 0 60000 65536"/>
                  <a:gd name="T9" fmla="*/ 0 60000 65536"/>
                  <a:gd name="T10" fmla="*/ 0 60000 65536"/>
                  <a:gd name="T11" fmla="*/ 0 60000 65536"/>
                  <a:gd name="T12" fmla="*/ 0 w 48"/>
                  <a:gd name="T13" fmla="*/ 0 h 39"/>
                  <a:gd name="T14" fmla="*/ 48 w 48"/>
                  <a:gd name="T15" fmla="*/ 39 h 39"/>
                </a:gdLst>
                <a:ahLst/>
                <a:cxnLst>
                  <a:cxn ang="T8">
                    <a:pos x="T0" y="T1"/>
                  </a:cxn>
                  <a:cxn ang="T9">
                    <a:pos x="T2" y="T3"/>
                  </a:cxn>
                  <a:cxn ang="T10">
                    <a:pos x="T4" y="T5"/>
                  </a:cxn>
                  <a:cxn ang="T11">
                    <a:pos x="T6" y="T7"/>
                  </a:cxn>
                </a:cxnLst>
                <a:rect l="T12" t="T13" r="T14" b="T15"/>
                <a:pathLst>
                  <a:path w="48" h="39">
                    <a:moveTo>
                      <a:pt x="0" y="0"/>
                    </a:moveTo>
                    <a:lnTo>
                      <a:pt x="48" y="20"/>
                    </a:lnTo>
                    <a:lnTo>
                      <a:pt x="0"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7" name="Line 25"/>
              <p:cNvSpPr>
                <a:spLocks noChangeShapeType="1"/>
              </p:cNvSpPr>
              <p:nvPr/>
            </p:nvSpPr>
            <p:spPr bwMode="auto">
              <a:xfrm flipV="1">
                <a:off x="1383" y="2113"/>
                <a:ext cx="1" cy="536"/>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8" name="Freeform 26"/>
              <p:cNvSpPr>
                <a:spLocks/>
              </p:cNvSpPr>
              <p:nvPr/>
            </p:nvSpPr>
            <p:spPr bwMode="auto">
              <a:xfrm>
                <a:off x="1359" y="2080"/>
                <a:ext cx="48" cy="38"/>
              </a:xfrm>
              <a:custGeom>
                <a:avLst/>
                <a:gdLst>
                  <a:gd name="T0" fmla="*/ 0 w 48"/>
                  <a:gd name="T1" fmla="*/ 38 h 38"/>
                  <a:gd name="T2" fmla="*/ 24 w 48"/>
                  <a:gd name="T3" fmla="*/ 0 h 38"/>
                  <a:gd name="T4" fmla="*/ 48 w 48"/>
                  <a:gd name="T5" fmla="*/ 38 h 38"/>
                  <a:gd name="T6" fmla="*/ 0 w 48"/>
                  <a:gd name="T7" fmla="*/ 38 h 38"/>
                  <a:gd name="T8" fmla="*/ 0 60000 65536"/>
                  <a:gd name="T9" fmla="*/ 0 60000 65536"/>
                  <a:gd name="T10" fmla="*/ 0 60000 65536"/>
                  <a:gd name="T11" fmla="*/ 0 60000 65536"/>
                  <a:gd name="T12" fmla="*/ 0 w 48"/>
                  <a:gd name="T13" fmla="*/ 0 h 38"/>
                  <a:gd name="T14" fmla="*/ 48 w 48"/>
                  <a:gd name="T15" fmla="*/ 38 h 38"/>
                </a:gdLst>
                <a:ahLst/>
                <a:cxnLst>
                  <a:cxn ang="T8">
                    <a:pos x="T0" y="T1"/>
                  </a:cxn>
                  <a:cxn ang="T9">
                    <a:pos x="T2" y="T3"/>
                  </a:cxn>
                  <a:cxn ang="T10">
                    <a:pos x="T4" y="T5"/>
                  </a:cxn>
                  <a:cxn ang="T11">
                    <a:pos x="T6" y="T7"/>
                  </a:cxn>
                </a:cxnLst>
                <a:rect l="T12" t="T13" r="T14" b="T15"/>
                <a:pathLst>
                  <a:path w="48" h="38">
                    <a:moveTo>
                      <a:pt x="0" y="38"/>
                    </a:moveTo>
                    <a:lnTo>
                      <a:pt x="24" y="0"/>
                    </a:lnTo>
                    <a:lnTo>
                      <a:pt x="48"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9" name="Rectangle 32"/>
              <p:cNvSpPr>
                <a:spLocks noChangeArrowheads="1"/>
              </p:cNvSpPr>
              <p:nvPr/>
            </p:nvSpPr>
            <p:spPr bwMode="auto">
              <a:xfrm>
                <a:off x="4345" y="2439"/>
                <a:ext cx="2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t</a:t>
                </a:r>
                <a:endParaRPr lang="en-US" altLang="zh-CN"/>
              </a:p>
            </p:txBody>
          </p:sp>
        </p:grpSp>
        <p:sp>
          <p:nvSpPr>
            <p:cNvPr id="11280" name="Rectangle 33"/>
            <p:cNvSpPr>
              <a:spLocks noChangeArrowheads="1"/>
            </p:cNvSpPr>
            <p:nvPr/>
          </p:nvSpPr>
          <p:spPr bwMode="auto">
            <a:xfrm>
              <a:off x="1367" y="1430"/>
              <a:ext cx="419" cy="167"/>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1" name="Rectangle 34"/>
            <p:cNvSpPr>
              <a:spLocks noChangeArrowheads="1"/>
            </p:cNvSpPr>
            <p:nvPr/>
          </p:nvSpPr>
          <p:spPr bwMode="auto">
            <a:xfrm>
              <a:off x="1786" y="1597"/>
              <a:ext cx="420" cy="16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2" name="Freeform 35"/>
            <p:cNvSpPr>
              <a:spLocks/>
            </p:cNvSpPr>
            <p:nvPr/>
          </p:nvSpPr>
          <p:spPr bwMode="auto">
            <a:xfrm>
              <a:off x="3886" y="1430"/>
              <a:ext cx="1" cy="167"/>
            </a:xfrm>
            <a:custGeom>
              <a:avLst/>
              <a:gdLst>
                <a:gd name="T0" fmla="*/ 0 w 1"/>
                <a:gd name="T1" fmla="*/ 0 h 167"/>
                <a:gd name="T2" fmla="*/ 0 w 1"/>
                <a:gd name="T3" fmla="*/ 167 h 167"/>
                <a:gd name="T4" fmla="*/ 0 w 1"/>
                <a:gd name="T5" fmla="*/ 167 h 167"/>
                <a:gd name="T6" fmla="*/ 0 60000 65536"/>
                <a:gd name="T7" fmla="*/ 0 60000 65536"/>
                <a:gd name="T8" fmla="*/ 0 60000 65536"/>
                <a:gd name="T9" fmla="*/ 0 w 1"/>
                <a:gd name="T10" fmla="*/ 0 h 167"/>
                <a:gd name="T11" fmla="*/ 1 w 1"/>
                <a:gd name="T12" fmla="*/ 167 h 167"/>
              </a:gdLst>
              <a:ahLst/>
              <a:cxnLst>
                <a:cxn ang="T6">
                  <a:pos x="T0" y="T1"/>
                </a:cxn>
                <a:cxn ang="T7">
                  <a:pos x="T2" y="T3"/>
                </a:cxn>
                <a:cxn ang="T8">
                  <a:pos x="T4" y="T5"/>
                </a:cxn>
              </a:cxnLst>
              <a:rect l="T9" t="T10" r="T11" b="T12"/>
              <a:pathLst>
                <a:path w="1" h="167">
                  <a:moveTo>
                    <a:pt x="0" y="0"/>
                  </a:moveTo>
                  <a:lnTo>
                    <a:pt x="0" y="167"/>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3" name="Freeform 36"/>
            <p:cNvSpPr>
              <a:spLocks/>
            </p:cNvSpPr>
            <p:nvPr/>
          </p:nvSpPr>
          <p:spPr bwMode="auto">
            <a:xfrm>
              <a:off x="3886" y="1430"/>
              <a:ext cx="210" cy="1"/>
            </a:xfrm>
            <a:custGeom>
              <a:avLst/>
              <a:gdLst>
                <a:gd name="T0" fmla="*/ 0 w 210"/>
                <a:gd name="T1" fmla="*/ 0 h 1"/>
                <a:gd name="T2" fmla="*/ 210 w 210"/>
                <a:gd name="T3" fmla="*/ 0 h 1"/>
                <a:gd name="T4" fmla="*/ 210 w 210"/>
                <a:gd name="T5" fmla="*/ 0 h 1"/>
                <a:gd name="T6" fmla="*/ 0 60000 65536"/>
                <a:gd name="T7" fmla="*/ 0 60000 65536"/>
                <a:gd name="T8" fmla="*/ 0 60000 65536"/>
                <a:gd name="T9" fmla="*/ 0 w 210"/>
                <a:gd name="T10" fmla="*/ 0 h 1"/>
                <a:gd name="T11" fmla="*/ 210 w 210"/>
                <a:gd name="T12" fmla="*/ 1 h 1"/>
              </a:gdLst>
              <a:ahLst/>
              <a:cxnLst>
                <a:cxn ang="T6">
                  <a:pos x="T0" y="T1"/>
                </a:cxn>
                <a:cxn ang="T7">
                  <a:pos x="T2" y="T3"/>
                </a:cxn>
                <a:cxn ang="T8">
                  <a:pos x="T4" y="T5"/>
                </a:cxn>
              </a:cxnLst>
              <a:rect l="T9" t="T10" r="T11" b="T12"/>
              <a:pathLst>
                <a:path w="210" h="1">
                  <a:moveTo>
                    <a:pt x="0" y="0"/>
                  </a:moveTo>
                  <a:lnTo>
                    <a:pt x="210"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4" name="Rectangle 37"/>
            <p:cNvSpPr>
              <a:spLocks noChangeArrowheads="1"/>
            </p:cNvSpPr>
            <p:nvPr/>
          </p:nvSpPr>
          <p:spPr bwMode="auto">
            <a:xfrm>
              <a:off x="4329" y="1599"/>
              <a:ext cx="2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t</a:t>
              </a:r>
              <a:endParaRPr lang="en-US" altLang="zh-CN"/>
            </a:p>
          </p:txBody>
        </p:sp>
        <p:sp>
          <p:nvSpPr>
            <p:cNvPr id="11285" name="Rectangle 38"/>
            <p:cNvSpPr>
              <a:spLocks noChangeArrowheads="1"/>
            </p:cNvSpPr>
            <p:nvPr/>
          </p:nvSpPr>
          <p:spPr bwMode="auto">
            <a:xfrm>
              <a:off x="1541" y="1306"/>
              <a:ext cx="44"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0</a:t>
              </a:r>
              <a:endParaRPr lang="en-US" altLang="zh-CN"/>
            </a:p>
          </p:txBody>
        </p:sp>
        <p:sp>
          <p:nvSpPr>
            <p:cNvPr id="11286" name="Rectangle 39"/>
            <p:cNvSpPr>
              <a:spLocks noChangeArrowheads="1"/>
            </p:cNvSpPr>
            <p:nvPr/>
          </p:nvSpPr>
          <p:spPr bwMode="auto">
            <a:xfrm>
              <a:off x="1963" y="1306"/>
              <a:ext cx="4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1</a:t>
              </a:r>
              <a:endParaRPr lang="en-US" altLang="zh-CN"/>
            </a:p>
          </p:txBody>
        </p:sp>
        <p:sp>
          <p:nvSpPr>
            <p:cNvPr id="11287" name="Rectangle 40"/>
            <p:cNvSpPr>
              <a:spLocks noChangeArrowheads="1"/>
            </p:cNvSpPr>
            <p:nvPr/>
          </p:nvSpPr>
          <p:spPr bwMode="auto">
            <a:xfrm>
              <a:off x="2385" y="1306"/>
              <a:ext cx="4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0</a:t>
              </a:r>
              <a:endParaRPr lang="en-US" altLang="zh-CN"/>
            </a:p>
          </p:txBody>
        </p:sp>
        <p:sp>
          <p:nvSpPr>
            <p:cNvPr id="11288" name="Rectangle 41"/>
            <p:cNvSpPr>
              <a:spLocks noChangeArrowheads="1"/>
            </p:cNvSpPr>
            <p:nvPr/>
          </p:nvSpPr>
          <p:spPr bwMode="auto">
            <a:xfrm>
              <a:off x="2802" y="1306"/>
              <a:ext cx="4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0</a:t>
              </a:r>
              <a:endParaRPr lang="en-US" altLang="zh-CN"/>
            </a:p>
          </p:txBody>
        </p:sp>
        <p:sp>
          <p:nvSpPr>
            <p:cNvPr id="11289" name="Rectangle 42"/>
            <p:cNvSpPr>
              <a:spLocks noChangeArrowheads="1"/>
            </p:cNvSpPr>
            <p:nvPr/>
          </p:nvSpPr>
          <p:spPr bwMode="auto">
            <a:xfrm>
              <a:off x="3229" y="1306"/>
              <a:ext cx="4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1</a:t>
              </a:r>
              <a:endParaRPr lang="en-US" altLang="zh-CN"/>
            </a:p>
          </p:txBody>
        </p:sp>
        <p:sp>
          <p:nvSpPr>
            <p:cNvPr id="11290" name="Rectangle 43"/>
            <p:cNvSpPr>
              <a:spLocks noChangeArrowheads="1"/>
            </p:cNvSpPr>
            <p:nvPr/>
          </p:nvSpPr>
          <p:spPr bwMode="auto">
            <a:xfrm>
              <a:off x="3646" y="1306"/>
              <a:ext cx="4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1</a:t>
              </a:r>
              <a:endParaRPr lang="en-US" altLang="zh-CN"/>
            </a:p>
          </p:txBody>
        </p:sp>
        <p:sp>
          <p:nvSpPr>
            <p:cNvPr id="11291" name="Rectangle 44"/>
            <p:cNvSpPr>
              <a:spLocks noChangeArrowheads="1"/>
            </p:cNvSpPr>
            <p:nvPr/>
          </p:nvSpPr>
          <p:spPr bwMode="auto">
            <a:xfrm>
              <a:off x="4001" y="1306"/>
              <a:ext cx="44"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0</a:t>
              </a:r>
              <a:endParaRPr lang="en-US" altLang="zh-CN"/>
            </a:p>
          </p:txBody>
        </p:sp>
        <p:sp>
          <p:nvSpPr>
            <p:cNvPr id="11292" name="Freeform 77"/>
            <p:cNvSpPr>
              <a:spLocks/>
            </p:cNvSpPr>
            <p:nvPr/>
          </p:nvSpPr>
          <p:spPr bwMode="auto">
            <a:xfrm>
              <a:off x="2206" y="1430"/>
              <a:ext cx="840" cy="1"/>
            </a:xfrm>
            <a:custGeom>
              <a:avLst/>
              <a:gdLst>
                <a:gd name="T0" fmla="*/ 840 w 840"/>
                <a:gd name="T1" fmla="*/ 0 h 1"/>
                <a:gd name="T2" fmla="*/ 0 w 840"/>
                <a:gd name="T3" fmla="*/ 0 h 1"/>
                <a:gd name="T4" fmla="*/ 0 w 840"/>
                <a:gd name="T5" fmla="*/ 0 h 1"/>
                <a:gd name="T6" fmla="*/ 0 60000 65536"/>
                <a:gd name="T7" fmla="*/ 0 60000 65536"/>
                <a:gd name="T8" fmla="*/ 0 60000 65536"/>
                <a:gd name="T9" fmla="*/ 0 w 840"/>
                <a:gd name="T10" fmla="*/ 0 h 1"/>
                <a:gd name="T11" fmla="*/ 840 w 840"/>
                <a:gd name="T12" fmla="*/ 1 h 1"/>
              </a:gdLst>
              <a:ahLst/>
              <a:cxnLst>
                <a:cxn ang="T6">
                  <a:pos x="T0" y="T1"/>
                </a:cxn>
                <a:cxn ang="T7">
                  <a:pos x="T2" y="T3"/>
                </a:cxn>
                <a:cxn ang="T8">
                  <a:pos x="T4" y="T5"/>
                </a:cxn>
              </a:cxnLst>
              <a:rect l="T9" t="T10" r="T11" b="T12"/>
              <a:pathLst>
                <a:path w="840" h="1">
                  <a:moveTo>
                    <a:pt x="840" y="0"/>
                  </a:moveTo>
                  <a:lnTo>
                    <a:pt x="0"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3" name="Freeform 78"/>
            <p:cNvSpPr>
              <a:spLocks/>
            </p:cNvSpPr>
            <p:nvPr/>
          </p:nvSpPr>
          <p:spPr bwMode="auto">
            <a:xfrm>
              <a:off x="2206" y="1430"/>
              <a:ext cx="1" cy="167"/>
            </a:xfrm>
            <a:custGeom>
              <a:avLst/>
              <a:gdLst>
                <a:gd name="T0" fmla="*/ 0 w 1"/>
                <a:gd name="T1" fmla="*/ 167 h 167"/>
                <a:gd name="T2" fmla="*/ 0 w 1"/>
                <a:gd name="T3" fmla="*/ 0 h 167"/>
                <a:gd name="T4" fmla="*/ 0 w 1"/>
                <a:gd name="T5" fmla="*/ 0 h 167"/>
                <a:gd name="T6" fmla="*/ 0 60000 65536"/>
                <a:gd name="T7" fmla="*/ 0 60000 65536"/>
                <a:gd name="T8" fmla="*/ 0 60000 65536"/>
                <a:gd name="T9" fmla="*/ 0 w 1"/>
                <a:gd name="T10" fmla="*/ 0 h 167"/>
                <a:gd name="T11" fmla="*/ 1 w 1"/>
                <a:gd name="T12" fmla="*/ 167 h 167"/>
              </a:gdLst>
              <a:ahLst/>
              <a:cxnLst>
                <a:cxn ang="T6">
                  <a:pos x="T0" y="T1"/>
                </a:cxn>
                <a:cxn ang="T7">
                  <a:pos x="T2" y="T3"/>
                </a:cxn>
                <a:cxn ang="T8">
                  <a:pos x="T4" y="T5"/>
                </a:cxn>
              </a:cxnLst>
              <a:rect l="T9" t="T10" r="T11" b="T12"/>
              <a:pathLst>
                <a:path w="1" h="167">
                  <a:moveTo>
                    <a:pt x="0" y="167"/>
                  </a:moveTo>
                  <a:lnTo>
                    <a:pt x="0"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4" name="Freeform 79"/>
            <p:cNvSpPr>
              <a:spLocks/>
            </p:cNvSpPr>
            <p:nvPr/>
          </p:nvSpPr>
          <p:spPr bwMode="auto">
            <a:xfrm>
              <a:off x="3046" y="1430"/>
              <a:ext cx="1" cy="335"/>
            </a:xfrm>
            <a:custGeom>
              <a:avLst/>
              <a:gdLst>
                <a:gd name="T0" fmla="*/ 0 w 1"/>
                <a:gd name="T1" fmla="*/ 335 h 335"/>
                <a:gd name="T2" fmla="*/ 0 w 1"/>
                <a:gd name="T3" fmla="*/ 0 h 335"/>
                <a:gd name="T4" fmla="*/ 0 w 1"/>
                <a:gd name="T5" fmla="*/ 0 h 335"/>
                <a:gd name="T6" fmla="*/ 0 60000 65536"/>
                <a:gd name="T7" fmla="*/ 0 60000 65536"/>
                <a:gd name="T8" fmla="*/ 0 60000 65536"/>
                <a:gd name="T9" fmla="*/ 0 w 1"/>
                <a:gd name="T10" fmla="*/ 0 h 335"/>
                <a:gd name="T11" fmla="*/ 1 w 1"/>
                <a:gd name="T12" fmla="*/ 335 h 335"/>
              </a:gdLst>
              <a:ahLst/>
              <a:cxnLst>
                <a:cxn ang="T6">
                  <a:pos x="T0" y="T1"/>
                </a:cxn>
                <a:cxn ang="T7">
                  <a:pos x="T2" y="T3"/>
                </a:cxn>
                <a:cxn ang="T8">
                  <a:pos x="T4" y="T5"/>
                </a:cxn>
              </a:cxnLst>
              <a:rect l="T9" t="T10" r="T11" b="T12"/>
              <a:pathLst>
                <a:path w="1" h="335">
                  <a:moveTo>
                    <a:pt x="0" y="335"/>
                  </a:moveTo>
                  <a:lnTo>
                    <a:pt x="0"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5" name="Freeform 80"/>
            <p:cNvSpPr>
              <a:spLocks/>
            </p:cNvSpPr>
            <p:nvPr/>
          </p:nvSpPr>
          <p:spPr bwMode="auto">
            <a:xfrm>
              <a:off x="3046" y="1765"/>
              <a:ext cx="840" cy="1"/>
            </a:xfrm>
            <a:custGeom>
              <a:avLst/>
              <a:gdLst>
                <a:gd name="T0" fmla="*/ 0 w 840"/>
                <a:gd name="T1" fmla="*/ 0 h 1"/>
                <a:gd name="T2" fmla="*/ 840 w 840"/>
                <a:gd name="T3" fmla="*/ 0 h 1"/>
                <a:gd name="T4" fmla="*/ 840 w 840"/>
                <a:gd name="T5" fmla="*/ 0 h 1"/>
                <a:gd name="T6" fmla="*/ 0 60000 65536"/>
                <a:gd name="T7" fmla="*/ 0 60000 65536"/>
                <a:gd name="T8" fmla="*/ 0 60000 65536"/>
                <a:gd name="T9" fmla="*/ 0 w 840"/>
                <a:gd name="T10" fmla="*/ 0 h 1"/>
                <a:gd name="T11" fmla="*/ 840 w 840"/>
                <a:gd name="T12" fmla="*/ 1 h 1"/>
              </a:gdLst>
              <a:ahLst/>
              <a:cxnLst>
                <a:cxn ang="T6">
                  <a:pos x="T0" y="T1"/>
                </a:cxn>
                <a:cxn ang="T7">
                  <a:pos x="T2" y="T3"/>
                </a:cxn>
                <a:cxn ang="T8">
                  <a:pos x="T4" y="T5"/>
                </a:cxn>
              </a:cxnLst>
              <a:rect l="T9" t="T10" r="T11" b="T12"/>
              <a:pathLst>
                <a:path w="840" h="1">
                  <a:moveTo>
                    <a:pt x="0" y="0"/>
                  </a:moveTo>
                  <a:lnTo>
                    <a:pt x="840"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6" name="Freeform 81"/>
            <p:cNvSpPr>
              <a:spLocks/>
            </p:cNvSpPr>
            <p:nvPr/>
          </p:nvSpPr>
          <p:spPr bwMode="auto">
            <a:xfrm>
              <a:off x="3886" y="1597"/>
              <a:ext cx="1" cy="168"/>
            </a:xfrm>
            <a:custGeom>
              <a:avLst/>
              <a:gdLst>
                <a:gd name="T0" fmla="*/ 0 w 1"/>
                <a:gd name="T1" fmla="*/ 168 h 168"/>
                <a:gd name="T2" fmla="*/ 0 w 1"/>
                <a:gd name="T3" fmla="*/ 0 h 168"/>
                <a:gd name="T4" fmla="*/ 0 w 1"/>
                <a:gd name="T5" fmla="*/ 0 h 168"/>
                <a:gd name="T6" fmla="*/ 0 60000 65536"/>
                <a:gd name="T7" fmla="*/ 0 60000 65536"/>
                <a:gd name="T8" fmla="*/ 0 60000 65536"/>
                <a:gd name="T9" fmla="*/ 0 w 1"/>
                <a:gd name="T10" fmla="*/ 0 h 168"/>
                <a:gd name="T11" fmla="*/ 1 w 1"/>
                <a:gd name="T12" fmla="*/ 168 h 168"/>
              </a:gdLst>
              <a:ahLst/>
              <a:cxnLst>
                <a:cxn ang="T6">
                  <a:pos x="T0" y="T1"/>
                </a:cxn>
                <a:cxn ang="T7">
                  <a:pos x="T2" y="T3"/>
                </a:cxn>
                <a:cxn ang="T8">
                  <a:pos x="T4" y="T5"/>
                </a:cxn>
              </a:cxnLst>
              <a:rect l="T9" t="T10" r="T11" b="T12"/>
              <a:pathLst>
                <a:path w="1" h="168">
                  <a:moveTo>
                    <a:pt x="0" y="168"/>
                  </a:moveTo>
                  <a:lnTo>
                    <a:pt x="0"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297" name="Group 83"/>
            <p:cNvGrpSpPr>
              <a:grpSpLocks/>
            </p:cNvGrpSpPr>
            <p:nvPr/>
          </p:nvGrpSpPr>
          <p:grpSpPr bwMode="auto">
            <a:xfrm>
              <a:off x="1367" y="2816"/>
              <a:ext cx="3011" cy="569"/>
              <a:chOff x="1359" y="2080"/>
              <a:chExt cx="3011" cy="569"/>
            </a:xfrm>
          </p:grpSpPr>
          <p:graphicFrame>
            <p:nvGraphicFramePr>
              <p:cNvPr id="11266" name="Object 84"/>
              <p:cNvGraphicFramePr>
                <a:graphicFrameLocks noChangeAspect="1"/>
              </p:cNvGraphicFramePr>
              <p:nvPr/>
            </p:nvGraphicFramePr>
            <p:xfrm>
              <a:off x="2860" y="2204"/>
              <a:ext cx="71" cy="135"/>
            </p:xfrm>
            <a:graphic>
              <a:graphicData uri="http://schemas.openxmlformats.org/presentationml/2006/ole">
                <mc:AlternateContent xmlns:mc="http://schemas.openxmlformats.org/markup-compatibility/2006">
                  <mc:Choice xmlns:v="urn:schemas-microsoft-com:vml" Requires="v">
                    <p:oleObj spid="_x0000_s51609" name="公式" r:id="rId5" imgW="114151" imgH="215619" progId="Equation.3">
                      <p:embed/>
                    </p:oleObj>
                  </mc:Choice>
                  <mc:Fallback>
                    <p:oleObj name="公式" r:id="rId5" imgW="114151" imgH="215619" progId="Equation.3">
                      <p:embed/>
                      <p:pic>
                        <p:nvPicPr>
                          <p:cNvPr id="0"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 y="2204"/>
                            <a:ext cx="71" cy="1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10" name="Line 85"/>
              <p:cNvSpPr>
                <a:spLocks noChangeShapeType="1"/>
              </p:cNvSpPr>
              <p:nvPr/>
            </p:nvSpPr>
            <p:spPr bwMode="auto">
              <a:xfrm>
                <a:off x="1383" y="2382"/>
                <a:ext cx="2907" cy="1"/>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1" name="Freeform 86"/>
              <p:cNvSpPr>
                <a:spLocks/>
              </p:cNvSpPr>
              <p:nvPr/>
            </p:nvSpPr>
            <p:spPr bwMode="auto">
              <a:xfrm>
                <a:off x="4284" y="2362"/>
                <a:ext cx="48" cy="39"/>
              </a:xfrm>
              <a:custGeom>
                <a:avLst/>
                <a:gdLst>
                  <a:gd name="T0" fmla="*/ 0 w 48"/>
                  <a:gd name="T1" fmla="*/ 0 h 39"/>
                  <a:gd name="T2" fmla="*/ 48 w 48"/>
                  <a:gd name="T3" fmla="*/ 20 h 39"/>
                  <a:gd name="T4" fmla="*/ 0 w 48"/>
                  <a:gd name="T5" fmla="*/ 39 h 39"/>
                  <a:gd name="T6" fmla="*/ 0 w 48"/>
                  <a:gd name="T7" fmla="*/ 0 h 39"/>
                  <a:gd name="T8" fmla="*/ 0 60000 65536"/>
                  <a:gd name="T9" fmla="*/ 0 60000 65536"/>
                  <a:gd name="T10" fmla="*/ 0 60000 65536"/>
                  <a:gd name="T11" fmla="*/ 0 60000 65536"/>
                  <a:gd name="T12" fmla="*/ 0 w 48"/>
                  <a:gd name="T13" fmla="*/ 0 h 39"/>
                  <a:gd name="T14" fmla="*/ 48 w 48"/>
                  <a:gd name="T15" fmla="*/ 39 h 39"/>
                </a:gdLst>
                <a:ahLst/>
                <a:cxnLst>
                  <a:cxn ang="T8">
                    <a:pos x="T0" y="T1"/>
                  </a:cxn>
                  <a:cxn ang="T9">
                    <a:pos x="T2" y="T3"/>
                  </a:cxn>
                  <a:cxn ang="T10">
                    <a:pos x="T4" y="T5"/>
                  </a:cxn>
                  <a:cxn ang="T11">
                    <a:pos x="T6" y="T7"/>
                  </a:cxn>
                </a:cxnLst>
                <a:rect l="T12" t="T13" r="T14" b="T15"/>
                <a:pathLst>
                  <a:path w="48" h="39">
                    <a:moveTo>
                      <a:pt x="0" y="0"/>
                    </a:moveTo>
                    <a:lnTo>
                      <a:pt x="48" y="20"/>
                    </a:lnTo>
                    <a:lnTo>
                      <a:pt x="0"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2" name="Line 87"/>
              <p:cNvSpPr>
                <a:spLocks noChangeShapeType="1"/>
              </p:cNvSpPr>
              <p:nvPr/>
            </p:nvSpPr>
            <p:spPr bwMode="auto">
              <a:xfrm flipV="1">
                <a:off x="1383" y="2113"/>
                <a:ext cx="1" cy="536"/>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3" name="Freeform 88"/>
              <p:cNvSpPr>
                <a:spLocks/>
              </p:cNvSpPr>
              <p:nvPr/>
            </p:nvSpPr>
            <p:spPr bwMode="auto">
              <a:xfrm>
                <a:off x="1359" y="2080"/>
                <a:ext cx="48" cy="38"/>
              </a:xfrm>
              <a:custGeom>
                <a:avLst/>
                <a:gdLst>
                  <a:gd name="T0" fmla="*/ 0 w 48"/>
                  <a:gd name="T1" fmla="*/ 38 h 38"/>
                  <a:gd name="T2" fmla="*/ 24 w 48"/>
                  <a:gd name="T3" fmla="*/ 0 h 38"/>
                  <a:gd name="T4" fmla="*/ 48 w 48"/>
                  <a:gd name="T5" fmla="*/ 38 h 38"/>
                  <a:gd name="T6" fmla="*/ 0 w 48"/>
                  <a:gd name="T7" fmla="*/ 38 h 38"/>
                  <a:gd name="T8" fmla="*/ 0 60000 65536"/>
                  <a:gd name="T9" fmla="*/ 0 60000 65536"/>
                  <a:gd name="T10" fmla="*/ 0 60000 65536"/>
                  <a:gd name="T11" fmla="*/ 0 60000 65536"/>
                  <a:gd name="T12" fmla="*/ 0 w 48"/>
                  <a:gd name="T13" fmla="*/ 0 h 38"/>
                  <a:gd name="T14" fmla="*/ 48 w 48"/>
                  <a:gd name="T15" fmla="*/ 38 h 38"/>
                </a:gdLst>
                <a:ahLst/>
                <a:cxnLst>
                  <a:cxn ang="T8">
                    <a:pos x="T0" y="T1"/>
                  </a:cxn>
                  <a:cxn ang="T9">
                    <a:pos x="T2" y="T3"/>
                  </a:cxn>
                  <a:cxn ang="T10">
                    <a:pos x="T4" y="T5"/>
                  </a:cxn>
                  <a:cxn ang="T11">
                    <a:pos x="T6" y="T7"/>
                  </a:cxn>
                </a:cxnLst>
                <a:rect l="T12" t="T13" r="T14" b="T15"/>
                <a:pathLst>
                  <a:path w="48" h="38">
                    <a:moveTo>
                      <a:pt x="0" y="38"/>
                    </a:moveTo>
                    <a:lnTo>
                      <a:pt x="24" y="0"/>
                    </a:lnTo>
                    <a:lnTo>
                      <a:pt x="48"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4" name="Rectangle 89"/>
              <p:cNvSpPr>
                <a:spLocks noChangeArrowheads="1"/>
              </p:cNvSpPr>
              <p:nvPr/>
            </p:nvSpPr>
            <p:spPr bwMode="auto">
              <a:xfrm>
                <a:off x="4345" y="2439"/>
                <a:ext cx="2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300">
                    <a:solidFill>
                      <a:srgbClr val="000000"/>
                    </a:solidFill>
                  </a:rPr>
                  <a:t>t</a:t>
                </a:r>
                <a:endParaRPr lang="en-US" altLang="zh-CN"/>
              </a:p>
            </p:txBody>
          </p:sp>
        </p:grpSp>
        <p:sp>
          <p:nvSpPr>
            <p:cNvPr id="11298" name="Line 90"/>
            <p:cNvSpPr>
              <a:spLocks noChangeShapeType="1"/>
            </p:cNvSpPr>
            <p:nvPr/>
          </p:nvSpPr>
          <p:spPr bwMode="auto">
            <a:xfrm flipV="1">
              <a:off x="1880" y="2080"/>
              <a:ext cx="0" cy="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11299" name="Line 91"/>
            <p:cNvSpPr>
              <a:spLocks noChangeShapeType="1"/>
            </p:cNvSpPr>
            <p:nvPr/>
          </p:nvSpPr>
          <p:spPr bwMode="auto">
            <a:xfrm flipV="1">
              <a:off x="2088" y="2080"/>
              <a:ext cx="0" cy="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11300" name="Line 92"/>
            <p:cNvSpPr>
              <a:spLocks noChangeShapeType="1"/>
            </p:cNvSpPr>
            <p:nvPr/>
          </p:nvSpPr>
          <p:spPr bwMode="auto">
            <a:xfrm flipV="1">
              <a:off x="2968" y="2816"/>
              <a:ext cx="0" cy="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11301" name="Line 93"/>
            <p:cNvSpPr>
              <a:spLocks noChangeShapeType="1"/>
            </p:cNvSpPr>
            <p:nvPr/>
          </p:nvSpPr>
          <p:spPr bwMode="auto">
            <a:xfrm flipV="1">
              <a:off x="3200" y="2808"/>
              <a:ext cx="0" cy="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11302" name="Line 94"/>
            <p:cNvSpPr>
              <a:spLocks noChangeShapeType="1"/>
            </p:cNvSpPr>
            <p:nvPr/>
          </p:nvSpPr>
          <p:spPr bwMode="auto">
            <a:xfrm flipV="1">
              <a:off x="1880" y="1600"/>
              <a:ext cx="0" cy="4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1303" name="Line 95"/>
            <p:cNvSpPr>
              <a:spLocks noChangeShapeType="1"/>
            </p:cNvSpPr>
            <p:nvPr/>
          </p:nvSpPr>
          <p:spPr bwMode="auto">
            <a:xfrm flipV="1">
              <a:off x="2088" y="1616"/>
              <a:ext cx="0" cy="4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1304" name="Line 96"/>
            <p:cNvSpPr>
              <a:spLocks noChangeShapeType="1"/>
            </p:cNvSpPr>
            <p:nvPr/>
          </p:nvSpPr>
          <p:spPr bwMode="auto">
            <a:xfrm flipH="1" flipV="1">
              <a:off x="2960" y="1584"/>
              <a:ext cx="8" cy="12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1305" name="Line 97"/>
            <p:cNvSpPr>
              <a:spLocks noChangeShapeType="1"/>
            </p:cNvSpPr>
            <p:nvPr/>
          </p:nvSpPr>
          <p:spPr bwMode="auto">
            <a:xfrm flipH="1" flipV="1">
              <a:off x="3192" y="1576"/>
              <a:ext cx="8" cy="12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1306" name="Text Box 98"/>
            <p:cNvSpPr txBox="1">
              <a:spLocks noChangeArrowheads="1"/>
            </p:cNvSpPr>
            <p:nvPr/>
          </p:nvSpPr>
          <p:spPr bwMode="auto">
            <a:xfrm>
              <a:off x="1830" y="2474"/>
              <a:ext cx="6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a:t>t</a:t>
              </a:r>
              <a:r>
                <a:rPr lang="en-US" altLang="zh-CN" sz="1600" baseline="-25000"/>
                <a:t>1</a:t>
              </a:r>
              <a:endParaRPr lang="en-US" altLang="zh-CN" sz="1600"/>
            </a:p>
          </p:txBody>
        </p:sp>
        <p:sp>
          <p:nvSpPr>
            <p:cNvPr id="11307" name="Text Box 99"/>
            <p:cNvSpPr txBox="1">
              <a:spLocks noChangeArrowheads="1"/>
            </p:cNvSpPr>
            <p:nvPr/>
          </p:nvSpPr>
          <p:spPr bwMode="auto">
            <a:xfrm>
              <a:off x="2918" y="3210"/>
              <a:ext cx="68"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a:t>t</a:t>
              </a:r>
              <a:r>
                <a:rPr lang="en-US" altLang="zh-CN" sz="1600" baseline="-25000"/>
                <a:t>1</a:t>
              </a:r>
              <a:endParaRPr lang="en-US" altLang="zh-CN" sz="1600"/>
            </a:p>
          </p:txBody>
        </p:sp>
        <p:sp>
          <p:nvSpPr>
            <p:cNvPr id="11308" name="Text Box 100"/>
            <p:cNvSpPr txBox="1">
              <a:spLocks noChangeArrowheads="1"/>
            </p:cNvSpPr>
            <p:nvPr/>
          </p:nvSpPr>
          <p:spPr bwMode="auto">
            <a:xfrm>
              <a:off x="2070" y="2466"/>
              <a:ext cx="6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a:t>t</a:t>
              </a:r>
              <a:r>
                <a:rPr lang="en-US" altLang="zh-CN" sz="1600" baseline="-25000"/>
                <a:t>2</a:t>
              </a:r>
              <a:endParaRPr lang="en-US" altLang="zh-CN" sz="1600"/>
            </a:p>
          </p:txBody>
        </p:sp>
        <p:sp>
          <p:nvSpPr>
            <p:cNvPr id="11309" name="Text Box 101"/>
            <p:cNvSpPr txBox="1">
              <a:spLocks noChangeArrowheads="1"/>
            </p:cNvSpPr>
            <p:nvPr/>
          </p:nvSpPr>
          <p:spPr bwMode="auto">
            <a:xfrm>
              <a:off x="3214" y="3186"/>
              <a:ext cx="68"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a:t>t</a:t>
              </a:r>
              <a:r>
                <a:rPr lang="en-US" altLang="zh-CN" sz="1600" baseline="-25000"/>
                <a:t>2</a:t>
              </a:r>
              <a:endParaRPr lang="en-US" altLang="zh-CN" sz="1600"/>
            </a:p>
          </p:txBody>
        </p:sp>
      </p:grpSp>
    </p:spTree>
    <p:extLst>
      <p:ext uri="{BB962C8B-B14F-4D97-AF65-F5344CB8AC3E}">
        <p14:creationId xmlns:p14="http://schemas.microsoft.com/office/powerpoint/2010/main" val="3519128133"/>
      </p:ext>
    </p:extLst>
  </p:cSld>
  <p:clrMapOvr>
    <a:masterClrMapping/>
  </p:clrMapOvr>
  <p:transition>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ChangeArrowheads="1"/>
          </p:cNvSpPr>
          <p:nvPr/>
        </p:nvSpPr>
        <p:spPr bwMode="auto">
          <a:xfrm>
            <a:off x="1010055" y="1665454"/>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12296" name="Rectangle 5"/>
          <p:cNvSpPr>
            <a:spLocks noGrp="1" noChangeArrowheads="1"/>
          </p:cNvSpPr>
          <p:nvPr>
            <p:ph type="title"/>
          </p:nvPr>
        </p:nvSpPr>
        <p:spPr>
          <a:xfrm>
            <a:off x="533805" y="627229"/>
            <a:ext cx="7772400" cy="571500"/>
          </a:xfrm>
        </p:spPr>
        <p:txBody>
          <a:bodyPr/>
          <a:lstStyle/>
          <a:p>
            <a:pPr eaLnBrk="1" hangingPunct="1"/>
            <a:r>
              <a:rPr lang="zh-CN" altLang="en-US" b="1" dirty="0">
                <a:latin typeface="大黑体" charset="-122"/>
                <a:ea typeface="大黑体" charset="-122"/>
              </a:rPr>
              <a:t>计算方法之一</a:t>
            </a:r>
            <a:endParaRPr lang="zh-CN" altLang="en-US" sz="8000" b="1" dirty="0">
              <a:latin typeface="大黑体" charset="-122"/>
              <a:ea typeface="大黑体" charset="-122"/>
            </a:endParaRPr>
          </a:p>
        </p:txBody>
      </p:sp>
      <p:sp>
        <p:nvSpPr>
          <p:cNvPr id="12297" name="Rectangle 6"/>
          <p:cNvSpPr>
            <a:spLocks noGrp="1" noChangeArrowheads="1"/>
          </p:cNvSpPr>
          <p:nvPr>
            <p:ph type="body" sz="half" idx="1"/>
          </p:nvPr>
        </p:nvSpPr>
        <p:spPr>
          <a:xfrm>
            <a:off x="4572405" y="1500354"/>
            <a:ext cx="3994150" cy="4883150"/>
          </a:xfrm>
        </p:spPr>
        <p:txBody>
          <a:bodyPr/>
          <a:lstStyle/>
          <a:p>
            <a:pPr eaLnBrk="1" hangingPunct="1">
              <a:lnSpc>
                <a:spcPct val="120000"/>
              </a:lnSpc>
              <a:buFontTx/>
              <a:buNone/>
            </a:pPr>
            <a:r>
              <a:rPr lang="en-US" altLang="zh-CN" sz="2000" b="1">
                <a:latin typeface="大黑体" charset="-122"/>
                <a:ea typeface="大黑体" charset="-122"/>
              </a:rPr>
              <a:t>u(t)</a:t>
            </a:r>
            <a:r>
              <a:rPr lang="zh-CN" altLang="en-US" sz="2000" b="1">
                <a:latin typeface="大黑体" charset="-122"/>
                <a:ea typeface="大黑体" charset="-122"/>
              </a:rPr>
              <a:t>的自相关函数：</a:t>
            </a:r>
          </a:p>
          <a:p>
            <a:pPr eaLnBrk="1" hangingPunct="1">
              <a:lnSpc>
                <a:spcPct val="120000"/>
              </a:lnSpc>
              <a:buFontTx/>
              <a:buNone/>
            </a:pPr>
            <a:r>
              <a:rPr lang="zh-CN" altLang="en-US" sz="2000" b="1">
                <a:latin typeface="大黑体" charset="-122"/>
                <a:ea typeface="大黑体" charset="-122"/>
              </a:rPr>
              <a:t>	</a:t>
            </a:r>
            <a:r>
              <a:rPr lang="en-US" altLang="zh-CN" sz="2000" b="1">
                <a:latin typeface="大黑体" charset="-122"/>
                <a:ea typeface="大黑体" charset="-122"/>
              </a:rPr>
              <a:t>R</a:t>
            </a:r>
            <a:r>
              <a:rPr lang="en-US" altLang="zh-CN" sz="2000" b="1" baseline="-25000">
                <a:latin typeface="大黑体" charset="-122"/>
                <a:ea typeface="大黑体" charset="-122"/>
              </a:rPr>
              <a:t>u</a:t>
            </a:r>
            <a:r>
              <a:rPr lang="en-US" altLang="zh-CN" sz="2000" b="1">
                <a:latin typeface="大黑体" charset="-122"/>
                <a:ea typeface="大黑体" charset="-122"/>
              </a:rPr>
              <a:t>(t,t+</a:t>
            </a:r>
            <a:r>
              <a:rPr lang="en-US" altLang="zh-CN" sz="2000" b="1">
                <a:latin typeface="大黑体" charset="-122"/>
                <a:ea typeface="大黑体" charset="-122"/>
                <a:sym typeface="Symbol" panose="05050102010706020507" pitchFamily="18" charset="2"/>
              </a:rPr>
              <a:t>) = E(u</a:t>
            </a:r>
            <a:r>
              <a:rPr lang="en-US" altLang="zh-CN" sz="2000" b="1" baseline="30000">
                <a:latin typeface="大黑体" charset="-122"/>
                <a:ea typeface="大黑体" charset="-122"/>
                <a:sym typeface="Symbol" panose="05050102010706020507" pitchFamily="18" charset="2"/>
              </a:rPr>
              <a:t>*</a:t>
            </a:r>
            <a:r>
              <a:rPr lang="en-US" altLang="zh-CN" sz="2000" b="1">
                <a:latin typeface="大黑体" charset="-122"/>
                <a:ea typeface="大黑体" charset="-122"/>
                <a:sym typeface="Symbol" panose="05050102010706020507" pitchFamily="18" charset="2"/>
              </a:rPr>
              <a:t>(t)u(t+ ))</a:t>
            </a:r>
          </a:p>
          <a:p>
            <a:pPr eaLnBrk="1" hangingPunct="1">
              <a:lnSpc>
                <a:spcPct val="120000"/>
              </a:lnSpc>
              <a:buFontTx/>
              <a:buNone/>
            </a:pPr>
            <a:r>
              <a:rPr lang="zh-CN" altLang="en-US" sz="2000" b="1">
                <a:latin typeface="大黑体" charset="-122"/>
                <a:ea typeface="大黑体" charset="-122"/>
              </a:rPr>
              <a:t>在一个周期中求平均：</a:t>
            </a:r>
          </a:p>
          <a:p>
            <a:pPr eaLnBrk="1" hangingPunct="1">
              <a:lnSpc>
                <a:spcPct val="120000"/>
              </a:lnSpc>
            </a:pPr>
            <a:endParaRPr lang="zh-CN" altLang="en-US" sz="2000" b="1">
              <a:latin typeface="大黑体" charset="-122"/>
              <a:ea typeface="大黑体" charset="-122"/>
            </a:endParaRPr>
          </a:p>
          <a:p>
            <a:pPr eaLnBrk="1" hangingPunct="1">
              <a:lnSpc>
                <a:spcPct val="120000"/>
              </a:lnSpc>
            </a:pPr>
            <a:endParaRPr lang="zh-CN" altLang="en-US" sz="2000" b="1">
              <a:latin typeface="大黑体" charset="-122"/>
              <a:ea typeface="大黑体" charset="-122"/>
            </a:endParaRPr>
          </a:p>
          <a:p>
            <a:pPr eaLnBrk="1" hangingPunct="1">
              <a:lnSpc>
                <a:spcPct val="120000"/>
              </a:lnSpc>
              <a:buFontTx/>
              <a:buNone/>
            </a:pPr>
            <a:r>
              <a:rPr lang="zh-CN" altLang="en-US" sz="2000" b="1">
                <a:latin typeface="大黑体" charset="-122"/>
                <a:ea typeface="大黑体" charset="-122"/>
              </a:rPr>
              <a:t>进行傅里叶变换：</a:t>
            </a:r>
          </a:p>
          <a:p>
            <a:pPr eaLnBrk="1" hangingPunct="1">
              <a:lnSpc>
                <a:spcPct val="120000"/>
              </a:lnSpc>
            </a:pPr>
            <a:endParaRPr lang="zh-CN" altLang="en-US" sz="2000" b="1">
              <a:latin typeface="大黑体" charset="-122"/>
              <a:ea typeface="大黑体" charset="-122"/>
            </a:endParaRPr>
          </a:p>
          <a:p>
            <a:pPr eaLnBrk="1" hangingPunct="1">
              <a:lnSpc>
                <a:spcPct val="120000"/>
              </a:lnSpc>
            </a:pPr>
            <a:endParaRPr lang="zh-CN" altLang="en-US" sz="2000" b="1">
              <a:latin typeface="大黑体" charset="-122"/>
              <a:ea typeface="大黑体" charset="-122"/>
            </a:endParaRPr>
          </a:p>
          <a:p>
            <a:pPr eaLnBrk="1" hangingPunct="1">
              <a:lnSpc>
                <a:spcPct val="120000"/>
              </a:lnSpc>
              <a:buFontTx/>
              <a:buNone/>
            </a:pPr>
            <a:r>
              <a:rPr lang="zh-CN" altLang="en-US" sz="2000" b="1">
                <a:latin typeface="大黑体" charset="-122"/>
                <a:ea typeface="大黑体" charset="-122"/>
              </a:rPr>
              <a:t>其中</a:t>
            </a:r>
            <a:r>
              <a:rPr lang="en-US" altLang="zh-CN" sz="2000" b="1">
                <a:latin typeface="大黑体" charset="-122"/>
                <a:ea typeface="大黑体" charset="-122"/>
              </a:rPr>
              <a:t>G</a:t>
            </a:r>
            <a:r>
              <a:rPr lang="en-US" altLang="zh-CN" sz="2000" b="1" baseline="-25000">
                <a:latin typeface="大黑体" charset="-122"/>
                <a:ea typeface="大黑体" charset="-122"/>
              </a:rPr>
              <a:t>i</a:t>
            </a:r>
            <a:r>
              <a:rPr lang="en-US" altLang="zh-CN" sz="2000" b="1">
                <a:latin typeface="大黑体" charset="-122"/>
                <a:ea typeface="大黑体" charset="-122"/>
              </a:rPr>
              <a:t>(f)</a:t>
            </a:r>
            <a:r>
              <a:rPr lang="zh-CN" altLang="en-US" sz="2000" b="1">
                <a:latin typeface="大黑体" charset="-122"/>
                <a:ea typeface="大黑体" charset="-122"/>
              </a:rPr>
              <a:t>为</a:t>
            </a:r>
            <a:r>
              <a:rPr lang="en-US" altLang="zh-CN" sz="2000" b="1">
                <a:latin typeface="大黑体" charset="-122"/>
                <a:ea typeface="大黑体" charset="-122"/>
              </a:rPr>
              <a:t>g</a:t>
            </a:r>
            <a:r>
              <a:rPr lang="en-US" altLang="zh-CN" sz="2000" b="1" baseline="-25000">
                <a:latin typeface="大黑体" charset="-122"/>
                <a:ea typeface="大黑体" charset="-122"/>
              </a:rPr>
              <a:t>i</a:t>
            </a:r>
            <a:r>
              <a:rPr lang="en-US" altLang="zh-CN" sz="2000" b="1">
                <a:latin typeface="大黑体" charset="-122"/>
                <a:ea typeface="大黑体" charset="-122"/>
              </a:rPr>
              <a:t>(t)</a:t>
            </a:r>
            <a:r>
              <a:rPr lang="zh-CN" altLang="en-US" sz="2000" b="1">
                <a:latin typeface="大黑体" charset="-122"/>
                <a:ea typeface="大黑体" charset="-122"/>
              </a:rPr>
              <a:t>的傅里叶变换，</a:t>
            </a:r>
            <a:r>
              <a:rPr lang="en-US" altLang="zh-CN" sz="2000" b="1">
                <a:latin typeface="大黑体" charset="-122"/>
                <a:ea typeface="大黑体" charset="-122"/>
              </a:rPr>
              <a:t>R</a:t>
            </a:r>
            <a:r>
              <a:rPr lang="en-US" altLang="zh-CN" sz="2000" b="1" baseline="-25000">
                <a:latin typeface="大黑体" charset="-122"/>
                <a:ea typeface="大黑体" charset="-122"/>
              </a:rPr>
              <a:t>ik</a:t>
            </a:r>
            <a:r>
              <a:rPr lang="en-US" altLang="zh-CN" sz="2000" b="1">
                <a:latin typeface="大黑体" charset="-122"/>
                <a:ea typeface="大黑体" charset="-122"/>
              </a:rPr>
              <a:t>(l)</a:t>
            </a:r>
            <a:r>
              <a:rPr lang="zh-CN" altLang="en-US" sz="2000" b="1">
                <a:latin typeface="大黑体" charset="-122"/>
                <a:ea typeface="大黑体" charset="-122"/>
              </a:rPr>
              <a:t>为</a:t>
            </a:r>
            <a:r>
              <a:rPr lang="en-US" altLang="zh-CN" sz="2000" b="1">
                <a:latin typeface="大黑体" charset="-122"/>
                <a:ea typeface="大黑体" charset="-122"/>
              </a:rPr>
              <a:t>a</a:t>
            </a:r>
            <a:r>
              <a:rPr lang="en-US" altLang="zh-CN" sz="2000" b="1" baseline="-25000">
                <a:latin typeface="大黑体" charset="-122"/>
                <a:ea typeface="大黑体" charset="-122"/>
              </a:rPr>
              <a:t>im</a:t>
            </a:r>
            <a:r>
              <a:rPr lang="zh-CN" altLang="en-US" sz="2000" b="1">
                <a:latin typeface="大黑体" charset="-122"/>
                <a:ea typeface="大黑体" charset="-122"/>
              </a:rPr>
              <a:t>和</a:t>
            </a:r>
            <a:r>
              <a:rPr lang="en-US" altLang="zh-CN" sz="2000" b="1">
                <a:latin typeface="大黑体" charset="-122"/>
                <a:ea typeface="大黑体" charset="-122"/>
              </a:rPr>
              <a:t>a</a:t>
            </a:r>
            <a:r>
              <a:rPr lang="en-US" altLang="zh-CN" sz="2000" b="1" baseline="-25000">
                <a:latin typeface="大黑体" charset="-122"/>
                <a:ea typeface="大黑体" charset="-122"/>
              </a:rPr>
              <a:t>i(m+l)</a:t>
            </a:r>
            <a:r>
              <a:rPr lang="zh-CN" altLang="en-US" sz="2000" b="1">
                <a:latin typeface="大黑体" charset="-122"/>
                <a:ea typeface="大黑体" charset="-122"/>
              </a:rPr>
              <a:t>的互相关。</a:t>
            </a:r>
          </a:p>
          <a:p>
            <a:pPr eaLnBrk="1" hangingPunct="1">
              <a:lnSpc>
                <a:spcPct val="120000"/>
              </a:lnSpc>
              <a:buFontTx/>
              <a:buNone/>
            </a:pPr>
            <a:r>
              <a:rPr lang="zh-CN" altLang="en-US" sz="2000" b="1">
                <a:latin typeface="大黑体" charset="-122"/>
                <a:ea typeface="大黑体" charset="-122"/>
              </a:rPr>
              <a:t>	</a:t>
            </a:r>
          </a:p>
          <a:p>
            <a:pPr eaLnBrk="1" hangingPunct="1">
              <a:lnSpc>
                <a:spcPct val="120000"/>
              </a:lnSpc>
              <a:buFontTx/>
              <a:buNone/>
            </a:pPr>
            <a:r>
              <a:rPr lang="zh-CN" altLang="en-US" sz="2000" b="1">
                <a:latin typeface="大黑体" charset="-122"/>
                <a:ea typeface="大黑体" charset="-122"/>
              </a:rPr>
              <a:t>	</a:t>
            </a:r>
          </a:p>
          <a:p>
            <a:pPr eaLnBrk="1" hangingPunct="1">
              <a:lnSpc>
                <a:spcPct val="120000"/>
              </a:lnSpc>
            </a:pPr>
            <a:endParaRPr lang="en-US" altLang="zh-CN" sz="2000" b="1">
              <a:latin typeface="大黑体" charset="-122"/>
              <a:ea typeface="大黑体" charset="-122"/>
            </a:endParaRPr>
          </a:p>
        </p:txBody>
      </p:sp>
      <p:sp>
        <p:nvSpPr>
          <p:cNvPr id="12295" name="Rectangle 3"/>
          <p:cNvSpPr>
            <a:spLocks noGrp="1" noChangeArrowheads="1"/>
          </p:cNvSpPr>
          <p:nvPr>
            <p:ph type="body" sz="half" idx="4294967295"/>
          </p:nvPr>
        </p:nvSpPr>
        <p:spPr>
          <a:xfrm>
            <a:off x="19455" y="1875004"/>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graphicFrame>
        <p:nvGraphicFramePr>
          <p:cNvPr id="12290" name="Object 4"/>
          <p:cNvGraphicFramePr>
            <a:graphicFrameLocks noChangeAspect="1"/>
          </p:cNvGraphicFramePr>
          <p:nvPr>
            <p:extLst>
              <p:ext uri="{D42A27DB-BD31-4B8C-83A1-F6EECF244321}">
                <p14:modId xmlns:p14="http://schemas.microsoft.com/office/powerpoint/2010/main" val="2547910693"/>
              </p:ext>
            </p:extLst>
          </p:nvPr>
        </p:nvGraphicFramePr>
        <p:xfrm>
          <a:off x="4534305" y="3710154"/>
          <a:ext cx="112713" cy="214313"/>
        </p:xfrm>
        <a:graphic>
          <a:graphicData uri="http://schemas.openxmlformats.org/presentationml/2006/ole">
            <mc:AlternateContent xmlns:mc="http://schemas.openxmlformats.org/markup-compatibility/2006">
              <mc:Choice xmlns:v="urn:schemas-microsoft-com:vml" Requires="v">
                <p:oleObj spid="_x0000_s53038" name="公式" r:id="rId3" imgW="114151" imgH="215619" progId="Equation.3">
                  <p:embed/>
                </p:oleObj>
              </mc:Choice>
              <mc:Fallback>
                <p:oleObj name="公式" r:id="rId3" imgW="114151" imgH="215619" progId="Equation.3">
                  <p:embed/>
                  <p:pic>
                    <p:nvPicPr>
                      <p:cNvPr id="0"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4305" y="3710154"/>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8" name="Rectangle 7"/>
          <p:cNvSpPr>
            <a:spLocks noChangeArrowheads="1"/>
          </p:cNvSpPr>
          <p:nvPr/>
        </p:nvSpPr>
        <p:spPr bwMode="auto">
          <a:xfrm>
            <a:off x="543330" y="1420172"/>
            <a:ext cx="381000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dirty="0">
                <a:solidFill>
                  <a:srgbClr val="FF0000"/>
                </a:solidFill>
                <a:latin typeface="大黑体" charset="-122"/>
                <a:ea typeface="大黑体" charset="-122"/>
              </a:rPr>
              <a:t>自相关函数法</a:t>
            </a:r>
          </a:p>
          <a:p>
            <a:r>
              <a:rPr lang="zh-CN" altLang="en-US" b="1" dirty="0">
                <a:solidFill>
                  <a:srgbClr val="000066"/>
                </a:solidFill>
                <a:latin typeface="大黑体" charset="-122"/>
                <a:ea typeface="大黑体" charset="-122"/>
              </a:rPr>
              <a:t>  </a:t>
            </a:r>
            <a:r>
              <a:rPr lang="zh-CN" altLang="en-US" sz="2000" b="1" dirty="0">
                <a:solidFill>
                  <a:srgbClr val="000066"/>
                </a:solidFill>
                <a:latin typeface="大黑体" charset="-122"/>
                <a:ea typeface="大黑体" charset="-122"/>
              </a:rPr>
              <a:t>多进制数字信号可以写成：</a:t>
            </a:r>
          </a:p>
          <a:p>
            <a:endParaRPr lang="zh-CN" altLang="en-US" sz="2000" b="1" dirty="0">
              <a:solidFill>
                <a:srgbClr val="000066"/>
              </a:solidFill>
              <a:latin typeface="大黑体" charset="-122"/>
              <a:ea typeface="大黑体" charset="-122"/>
            </a:endParaRPr>
          </a:p>
          <a:p>
            <a:endParaRPr lang="zh-CN" altLang="en-US" sz="1800" b="1" dirty="0">
              <a:solidFill>
                <a:srgbClr val="000066"/>
              </a:solidFill>
              <a:latin typeface="大黑体" charset="-122"/>
              <a:ea typeface="大黑体" charset="-122"/>
            </a:endParaRPr>
          </a:p>
          <a:p>
            <a:pPr>
              <a:lnSpc>
                <a:spcPct val="120000"/>
              </a:lnSpc>
            </a:pPr>
            <a:endParaRPr lang="zh-CN" altLang="en-US" sz="2000" b="1" dirty="0">
              <a:solidFill>
                <a:srgbClr val="000066"/>
              </a:solidFill>
              <a:latin typeface="大黑体" charset="-122"/>
              <a:ea typeface="大黑体" charset="-122"/>
            </a:endParaRPr>
          </a:p>
          <a:p>
            <a:pPr>
              <a:lnSpc>
                <a:spcPct val="120000"/>
              </a:lnSpc>
            </a:pPr>
            <a:r>
              <a:rPr lang="zh-CN" altLang="en-US" sz="2000" b="1" dirty="0">
                <a:solidFill>
                  <a:srgbClr val="000066"/>
                </a:solidFill>
                <a:latin typeface="大黑体" charset="-122"/>
                <a:ea typeface="大黑体" charset="-122"/>
              </a:rPr>
              <a:t>其中（</a:t>
            </a:r>
            <a:r>
              <a:rPr lang="en-US" altLang="zh-CN" sz="2000" b="1" dirty="0">
                <a:solidFill>
                  <a:srgbClr val="000066"/>
                </a:solidFill>
                <a:latin typeface="大黑体" charset="-122"/>
                <a:ea typeface="大黑体" charset="-122"/>
              </a:rPr>
              <a:t>a</a:t>
            </a:r>
            <a:r>
              <a:rPr lang="en-US" altLang="zh-CN" sz="2000" b="1" baseline="-25000" dirty="0">
                <a:solidFill>
                  <a:srgbClr val="000066"/>
                </a:solidFill>
                <a:latin typeface="大黑体" charset="-122"/>
                <a:ea typeface="大黑体" charset="-122"/>
              </a:rPr>
              <a:t>1n</a:t>
            </a:r>
            <a:r>
              <a:rPr lang="en-US" altLang="zh-CN" sz="2000" b="1" dirty="0">
                <a:solidFill>
                  <a:srgbClr val="000066"/>
                </a:solidFill>
                <a:latin typeface="大黑体" charset="-122"/>
                <a:ea typeface="大黑体" charset="-122"/>
              </a:rPr>
              <a:t>,a</a:t>
            </a:r>
            <a:r>
              <a:rPr lang="en-US" altLang="zh-CN" sz="2000" b="1" baseline="-25000" dirty="0">
                <a:solidFill>
                  <a:srgbClr val="000066"/>
                </a:solidFill>
                <a:latin typeface="大黑体" charset="-122"/>
                <a:ea typeface="大黑体" charset="-122"/>
              </a:rPr>
              <a:t>2n</a:t>
            </a:r>
            <a:r>
              <a:rPr lang="en-US" altLang="zh-CN" sz="2000" b="1" dirty="0">
                <a:solidFill>
                  <a:srgbClr val="000066"/>
                </a:solidFill>
                <a:latin typeface="大黑体" charset="-122"/>
                <a:ea typeface="大黑体" charset="-122"/>
              </a:rPr>
              <a:t>,</a:t>
            </a:r>
            <a:r>
              <a:rPr lang="en-US" altLang="zh-CN" sz="2000" b="1" dirty="0">
                <a:solidFill>
                  <a:srgbClr val="000066"/>
                </a:solidFill>
                <a:ea typeface="大黑体" charset="-122"/>
              </a:rPr>
              <a:t>……</a:t>
            </a:r>
            <a:r>
              <a:rPr lang="en-US" altLang="zh-CN" sz="2000" b="1" dirty="0">
                <a:solidFill>
                  <a:srgbClr val="000066"/>
                </a:solidFill>
                <a:latin typeface="大黑体" charset="-122"/>
                <a:ea typeface="大黑体" charset="-122"/>
              </a:rPr>
              <a:t>,</a:t>
            </a:r>
            <a:r>
              <a:rPr lang="en-US" altLang="zh-CN" sz="2000" b="1" dirty="0" err="1">
                <a:solidFill>
                  <a:srgbClr val="000066"/>
                </a:solidFill>
                <a:latin typeface="大黑体" charset="-122"/>
                <a:ea typeface="大黑体" charset="-122"/>
              </a:rPr>
              <a:t>a</a:t>
            </a:r>
            <a:r>
              <a:rPr lang="en-US" altLang="zh-CN" sz="2000" b="1" baseline="-25000" dirty="0" err="1">
                <a:solidFill>
                  <a:srgbClr val="000066"/>
                </a:solidFill>
                <a:latin typeface="大黑体" charset="-122"/>
                <a:ea typeface="大黑体" charset="-122"/>
              </a:rPr>
              <a:t>Mn</a:t>
            </a:r>
            <a:r>
              <a:rPr lang="en-US" altLang="zh-CN" sz="2000" b="1" dirty="0">
                <a:solidFill>
                  <a:srgbClr val="000066"/>
                </a:solidFill>
                <a:latin typeface="大黑体" charset="-122"/>
                <a:ea typeface="大黑体" charset="-122"/>
              </a:rPr>
              <a:t>)</a:t>
            </a:r>
            <a:r>
              <a:rPr lang="zh-CN" altLang="en-US" sz="2000" b="1" dirty="0">
                <a:solidFill>
                  <a:srgbClr val="000066"/>
                </a:solidFill>
                <a:latin typeface="大黑体" charset="-122"/>
                <a:ea typeface="大黑体" charset="-122"/>
              </a:rPr>
              <a:t>是抽象代码</a:t>
            </a:r>
            <a:r>
              <a:rPr lang="en-US" altLang="zh-CN" sz="2000" b="1" dirty="0">
                <a:solidFill>
                  <a:srgbClr val="000066"/>
                </a:solidFill>
                <a:latin typeface="大黑体" charset="-122"/>
                <a:ea typeface="大黑体" charset="-122"/>
              </a:rPr>
              <a:t>I</a:t>
            </a:r>
            <a:r>
              <a:rPr lang="en-US" altLang="zh-CN" sz="2000" b="1" baseline="-25000" dirty="0">
                <a:solidFill>
                  <a:srgbClr val="000066"/>
                </a:solidFill>
                <a:latin typeface="大黑体" charset="-122"/>
                <a:ea typeface="大黑体" charset="-122"/>
              </a:rPr>
              <a:t>n</a:t>
            </a:r>
            <a:r>
              <a:rPr lang="zh-CN" altLang="zh-CN" sz="2000" b="1" dirty="0">
                <a:solidFill>
                  <a:srgbClr val="000066"/>
                </a:solidFill>
                <a:latin typeface="大黑体" charset="-122"/>
                <a:ea typeface="大黑体" charset="-122"/>
              </a:rPr>
              <a:t>对应的随机变量组，</a:t>
            </a:r>
            <a:r>
              <a:rPr lang="en-US" altLang="zh-CN" sz="2000" b="1" dirty="0" err="1">
                <a:solidFill>
                  <a:srgbClr val="000066"/>
                </a:solidFill>
                <a:latin typeface="大黑体" charset="-122"/>
                <a:ea typeface="大黑体" charset="-122"/>
              </a:rPr>
              <a:t>g</a:t>
            </a:r>
            <a:r>
              <a:rPr lang="en-US" altLang="zh-CN" sz="2000" b="1" baseline="-25000" dirty="0" err="1">
                <a:solidFill>
                  <a:srgbClr val="000066"/>
                </a:solidFill>
                <a:latin typeface="大黑体" charset="-122"/>
                <a:ea typeface="大黑体" charset="-122"/>
              </a:rPr>
              <a:t>i</a:t>
            </a:r>
            <a:r>
              <a:rPr lang="en-US" altLang="zh-CN" sz="2000" b="1" dirty="0">
                <a:solidFill>
                  <a:srgbClr val="000066"/>
                </a:solidFill>
                <a:latin typeface="大黑体" charset="-122"/>
                <a:ea typeface="大黑体" charset="-122"/>
              </a:rPr>
              <a:t>(t), </a:t>
            </a:r>
            <a:r>
              <a:rPr lang="en-US" altLang="zh-CN" sz="2000" b="1" dirty="0" err="1">
                <a:solidFill>
                  <a:srgbClr val="000066"/>
                </a:solidFill>
                <a:latin typeface="大黑体" charset="-122"/>
                <a:ea typeface="大黑体" charset="-122"/>
              </a:rPr>
              <a:t>i</a:t>
            </a:r>
            <a:r>
              <a:rPr lang="en-US" altLang="zh-CN" sz="2000" b="1" dirty="0">
                <a:solidFill>
                  <a:srgbClr val="000066"/>
                </a:solidFill>
                <a:latin typeface="大黑体" charset="-122"/>
                <a:ea typeface="大黑体" charset="-122"/>
              </a:rPr>
              <a:t>=1,2,</a:t>
            </a:r>
            <a:r>
              <a:rPr lang="en-US" altLang="zh-CN" sz="2000" b="1" dirty="0">
                <a:solidFill>
                  <a:srgbClr val="000066"/>
                </a:solidFill>
                <a:ea typeface="大黑体" charset="-122"/>
              </a:rPr>
              <a:t>…</a:t>
            </a:r>
            <a:r>
              <a:rPr lang="en-US" altLang="zh-CN" sz="2000" b="1" dirty="0">
                <a:solidFill>
                  <a:srgbClr val="000066"/>
                </a:solidFill>
                <a:latin typeface="大黑体" charset="-122"/>
                <a:ea typeface="大黑体" charset="-122"/>
              </a:rPr>
              <a:t>,M</a:t>
            </a:r>
            <a:r>
              <a:rPr lang="zh-CN" altLang="en-US" sz="2000" b="1" dirty="0">
                <a:solidFill>
                  <a:srgbClr val="000066"/>
                </a:solidFill>
                <a:latin typeface="大黑体" charset="-122"/>
                <a:ea typeface="大黑体" charset="-122"/>
              </a:rPr>
              <a:t>是相应的波形集。设</a:t>
            </a:r>
            <a:r>
              <a:rPr lang="en-US" altLang="zh-CN" sz="2000" b="1" dirty="0">
                <a:solidFill>
                  <a:srgbClr val="000066"/>
                </a:solidFill>
                <a:latin typeface="大黑体" charset="-122"/>
                <a:ea typeface="大黑体" charset="-122"/>
              </a:rPr>
              <a:t>I</a:t>
            </a:r>
            <a:r>
              <a:rPr lang="en-US" altLang="zh-CN" sz="2000" b="1" baseline="-25000" dirty="0">
                <a:solidFill>
                  <a:srgbClr val="000066"/>
                </a:solidFill>
                <a:latin typeface="大黑体" charset="-122"/>
                <a:ea typeface="大黑体" charset="-122"/>
              </a:rPr>
              <a:t>n</a:t>
            </a:r>
            <a:r>
              <a:rPr lang="zh-CN" altLang="zh-CN" sz="2000" b="1" dirty="0">
                <a:solidFill>
                  <a:srgbClr val="000066"/>
                </a:solidFill>
                <a:latin typeface="大黑体" charset="-122"/>
                <a:ea typeface="大黑体" charset="-122"/>
              </a:rPr>
              <a:t>是一个马尔可夫过程，其状态概率为</a:t>
            </a:r>
            <a:r>
              <a:rPr lang="en-US" altLang="zh-CN" sz="2000" b="1" dirty="0">
                <a:solidFill>
                  <a:srgbClr val="000066"/>
                </a:solidFill>
                <a:latin typeface="大黑体" charset="-122"/>
                <a:ea typeface="大黑体" charset="-122"/>
              </a:rPr>
              <a:t>p</a:t>
            </a:r>
            <a:r>
              <a:rPr lang="en-US" altLang="zh-CN" sz="2000" b="1" baseline="-25000" dirty="0">
                <a:solidFill>
                  <a:srgbClr val="000066"/>
                </a:solidFill>
                <a:latin typeface="大黑体" charset="-122"/>
                <a:ea typeface="大黑体" charset="-122"/>
              </a:rPr>
              <a:t>i</a:t>
            </a:r>
            <a:r>
              <a:rPr lang="zh-CN" altLang="en-US" sz="2000" b="1" dirty="0">
                <a:solidFill>
                  <a:srgbClr val="000066"/>
                </a:solidFill>
                <a:latin typeface="大黑体" charset="-122"/>
                <a:ea typeface="大黑体" charset="-122"/>
              </a:rPr>
              <a:t>，</a:t>
            </a:r>
            <a:r>
              <a:rPr lang="en-US" altLang="zh-CN" sz="2000" b="1" dirty="0" err="1">
                <a:solidFill>
                  <a:srgbClr val="000066"/>
                </a:solidFill>
                <a:latin typeface="大黑体" charset="-122"/>
                <a:ea typeface="大黑体" charset="-122"/>
              </a:rPr>
              <a:t>i</a:t>
            </a:r>
            <a:r>
              <a:rPr lang="en-US" altLang="zh-CN" sz="2000" b="1" dirty="0">
                <a:solidFill>
                  <a:srgbClr val="000066"/>
                </a:solidFill>
                <a:latin typeface="大黑体" charset="-122"/>
                <a:ea typeface="大黑体" charset="-122"/>
              </a:rPr>
              <a:t>=1,2,</a:t>
            </a:r>
            <a:r>
              <a:rPr lang="en-US" altLang="zh-CN" sz="2000" b="1" dirty="0">
                <a:solidFill>
                  <a:srgbClr val="000066"/>
                </a:solidFill>
                <a:ea typeface="大黑体" charset="-122"/>
              </a:rPr>
              <a:t>…</a:t>
            </a:r>
            <a:r>
              <a:rPr lang="en-US" altLang="zh-CN" sz="2000" b="1" dirty="0">
                <a:solidFill>
                  <a:srgbClr val="000066"/>
                </a:solidFill>
                <a:latin typeface="大黑体" charset="-122"/>
                <a:ea typeface="大黑体" charset="-122"/>
              </a:rPr>
              <a:t>,M</a:t>
            </a:r>
            <a:r>
              <a:rPr lang="zh-CN" altLang="en-US" sz="2000" b="1" dirty="0">
                <a:solidFill>
                  <a:srgbClr val="000066"/>
                </a:solidFill>
                <a:latin typeface="大黑体" charset="-122"/>
                <a:ea typeface="大黑体" charset="-122"/>
              </a:rPr>
              <a:t>，</a:t>
            </a:r>
            <a:r>
              <a:rPr lang="zh-CN" altLang="zh-CN" sz="2000" b="1" dirty="0">
                <a:solidFill>
                  <a:srgbClr val="000066"/>
                </a:solidFill>
                <a:latin typeface="大黑体" charset="-122"/>
                <a:ea typeface="大黑体" charset="-122"/>
              </a:rPr>
              <a:t>转移概率为</a:t>
            </a:r>
            <a:r>
              <a:rPr lang="en-US" altLang="zh-CN" sz="2000" b="1" dirty="0" err="1">
                <a:solidFill>
                  <a:srgbClr val="000066"/>
                </a:solidFill>
                <a:latin typeface="大黑体" charset="-122"/>
                <a:ea typeface="大黑体" charset="-122"/>
              </a:rPr>
              <a:t>p</a:t>
            </a:r>
            <a:r>
              <a:rPr lang="en-US" altLang="zh-CN" sz="2000" b="1" baseline="-25000" dirty="0" err="1">
                <a:solidFill>
                  <a:srgbClr val="000066"/>
                </a:solidFill>
                <a:latin typeface="大黑体" charset="-122"/>
                <a:ea typeface="大黑体" charset="-122"/>
              </a:rPr>
              <a:t>i,k</a:t>
            </a:r>
            <a:r>
              <a:rPr lang="en-US" altLang="zh-CN" sz="2000" b="1" baseline="30000" dirty="0">
                <a:solidFill>
                  <a:srgbClr val="000066"/>
                </a:solidFill>
                <a:latin typeface="大黑体" charset="-122"/>
                <a:ea typeface="大黑体" charset="-122"/>
              </a:rPr>
              <a:t>(l)</a:t>
            </a:r>
            <a:r>
              <a:rPr lang="en-US" altLang="zh-CN" sz="2000" b="1" dirty="0">
                <a:solidFill>
                  <a:srgbClr val="000066"/>
                </a:solidFill>
                <a:latin typeface="大黑体" charset="-122"/>
                <a:ea typeface="大黑体" charset="-122"/>
              </a:rPr>
              <a:t>,</a:t>
            </a:r>
            <a:endParaRPr lang="en-US" altLang="zh-CN" sz="2000" b="1" baseline="30000" dirty="0">
              <a:solidFill>
                <a:srgbClr val="000066"/>
              </a:solidFill>
              <a:latin typeface="大黑体" charset="-122"/>
              <a:ea typeface="大黑体" charset="-122"/>
            </a:endParaRPr>
          </a:p>
          <a:p>
            <a:pPr>
              <a:lnSpc>
                <a:spcPct val="120000"/>
              </a:lnSpc>
            </a:pPr>
            <a:r>
              <a:rPr lang="en-US" altLang="zh-CN" sz="2000" b="1" dirty="0" err="1">
                <a:solidFill>
                  <a:srgbClr val="000066"/>
                </a:solidFill>
                <a:latin typeface="大黑体" charset="-122"/>
                <a:ea typeface="大黑体" charset="-122"/>
              </a:rPr>
              <a:t>i</a:t>
            </a:r>
            <a:r>
              <a:rPr lang="zh-CN" altLang="en-US" sz="2000" b="1" dirty="0">
                <a:solidFill>
                  <a:srgbClr val="000066"/>
                </a:solidFill>
                <a:latin typeface="大黑体" charset="-122"/>
                <a:ea typeface="大黑体" charset="-122"/>
              </a:rPr>
              <a:t>或</a:t>
            </a:r>
            <a:r>
              <a:rPr lang="en-US" altLang="zh-CN" sz="2000" b="1" dirty="0">
                <a:solidFill>
                  <a:srgbClr val="000066"/>
                </a:solidFill>
                <a:latin typeface="大黑体" charset="-122"/>
                <a:ea typeface="大黑体" charset="-122"/>
              </a:rPr>
              <a:t>k=1,2,</a:t>
            </a:r>
            <a:r>
              <a:rPr lang="en-US" altLang="zh-CN" sz="2000" b="1" dirty="0">
                <a:solidFill>
                  <a:srgbClr val="000066"/>
                </a:solidFill>
                <a:ea typeface="大黑体" charset="-122"/>
              </a:rPr>
              <a:t>…</a:t>
            </a:r>
            <a:r>
              <a:rPr lang="en-US" altLang="zh-CN" sz="2000" b="1" dirty="0">
                <a:solidFill>
                  <a:srgbClr val="000066"/>
                </a:solidFill>
                <a:latin typeface="大黑体" charset="-122"/>
                <a:ea typeface="大黑体" charset="-122"/>
              </a:rPr>
              <a:t>,M</a:t>
            </a:r>
            <a:endParaRPr lang="en-US" altLang="zh-CN" b="1" dirty="0">
              <a:solidFill>
                <a:srgbClr val="000066"/>
              </a:solidFill>
              <a:latin typeface="大黑体" charset="-122"/>
              <a:ea typeface="大黑体" charset="-122"/>
            </a:endParaRPr>
          </a:p>
        </p:txBody>
      </p:sp>
      <p:graphicFrame>
        <p:nvGraphicFramePr>
          <p:cNvPr id="12291" name="Object 8"/>
          <p:cNvGraphicFramePr>
            <a:graphicFrameLocks noChangeAspect="1"/>
          </p:cNvGraphicFramePr>
          <p:nvPr>
            <p:extLst>
              <p:ext uri="{D42A27DB-BD31-4B8C-83A1-F6EECF244321}">
                <p14:modId xmlns:p14="http://schemas.microsoft.com/office/powerpoint/2010/main" val="2370895210"/>
              </p:ext>
            </p:extLst>
          </p:nvPr>
        </p:nvGraphicFramePr>
        <p:xfrm>
          <a:off x="937030" y="2440154"/>
          <a:ext cx="2989263" cy="773113"/>
        </p:xfrm>
        <a:graphic>
          <a:graphicData uri="http://schemas.openxmlformats.org/presentationml/2006/ole">
            <mc:AlternateContent xmlns:mc="http://schemas.openxmlformats.org/markup-compatibility/2006">
              <mc:Choice xmlns:v="urn:schemas-microsoft-com:vml" Requires="v">
                <p:oleObj spid="_x0000_s53039" name="公式" r:id="rId5" imgW="1663700" imgH="431800" progId="Equation.3">
                  <p:embed/>
                </p:oleObj>
              </mc:Choice>
              <mc:Fallback>
                <p:oleObj name="公式" r:id="rId5" imgW="1663700" imgH="431800" progId="Equation.3">
                  <p:embed/>
                  <p:pic>
                    <p:nvPicPr>
                      <p:cNvPr id="0" name="Picture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030" y="2440154"/>
                        <a:ext cx="2989263"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2" name="Object 9"/>
          <p:cNvGraphicFramePr>
            <a:graphicFrameLocks noChangeAspect="1"/>
          </p:cNvGraphicFramePr>
          <p:nvPr>
            <p:extLst>
              <p:ext uri="{D42A27DB-BD31-4B8C-83A1-F6EECF244321}">
                <p14:modId xmlns:p14="http://schemas.microsoft.com/office/powerpoint/2010/main" val="1663120213"/>
              </p:ext>
            </p:extLst>
          </p:nvPr>
        </p:nvGraphicFramePr>
        <p:xfrm>
          <a:off x="5289955" y="2905292"/>
          <a:ext cx="2717800" cy="812800"/>
        </p:xfrm>
        <a:graphic>
          <a:graphicData uri="http://schemas.openxmlformats.org/presentationml/2006/ole">
            <mc:AlternateContent xmlns:mc="http://schemas.openxmlformats.org/markup-compatibility/2006">
              <mc:Choice xmlns:v="urn:schemas-microsoft-com:vml" Requires="v">
                <p:oleObj spid="_x0000_s53040" name="公式" r:id="rId7" imgW="1651000" imgH="495300" progId="Equation.3">
                  <p:embed/>
                </p:oleObj>
              </mc:Choice>
              <mc:Fallback>
                <p:oleObj name="公式" r:id="rId7" imgW="1651000" imgH="495300" progId="Equation.3">
                  <p:embed/>
                  <p:pic>
                    <p:nvPicPr>
                      <p:cNvPr id="0" name="Picture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9955" y="2905292"/>
                        <a:ext cx="27178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3" name="Object 10"/>
          <p:cNvGraphicFramePr>
            <a:graphicFrameLocks noChangeAspect="1"/>
          </p:cNvGraphicFramePr>
          <p:nvPr>
            <p:extLst>
              <p:ext uri="{D42A27DB-BD31-4B8C-83A1-F6EECF244321}">
                <p14:modId xmlns:p14="http://schemas.microsoft.com/office/powerpoint/2010/main" val="2320836571"/>
              </p:ext>
            </p:extLst>
          </p:nvPr>
        </p:nvGraphicFramePr>
        <p:xfrm>
          <a:off x="4610505" y="4466597"/>
          <a:ext cx="4321175" cy="687388"/>
        </p:xfrm>
        <a:graphic>
          <a:graphicData uri="http://schemas.openxmlformats.org/presentationml/2006/ole">
            <mc:AlternateContent xmlns:mc="http://schemas.openxmlformats.org/markup-compatibility/2006">
              <mc:Choice xmlns:v="urn:schemas-microsoft-com:vml" Requires="v">
                <p:oleObj spid="_x0000_s53041" name="公式" r:id="rId9" imgW="2781300" imgH="444500" progId="Equation.3">
                  <p:embed/>
                </p:oleObj>
              </mc:Choice>
              <mc:Fallback>
                <p:oleObj name="公式" r:id="rId9" imgW="2781300" imgH="444500" progId="Equation.3">
                  <p:embed/>
                  <p:pic>
                    <p:nvPicPr>
                      <p:cNvPr id="0" name="Picture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0505" y="4466597"/>
                        <a:ext cx="4321175" cy="687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41</a:t>
            </a:fld>
            <a:endParaRPr lang="en-US" altLang="zh-CN"/>
          </a:p>
        </p:txBody>
      </p:sp>
    </p:spTree>
    <p:extLst>
      <p:ext uri="{BB962C8B-B14F-4D97-AF65-F5344CB8AC3E}">
        <p14:creationId xmlns:p14="http://schemas.microsoft.com/office/powerpoint/2010/main" val="3645812497"/>
      </p:ext>
    </p:extLst>
  </p:cSld>
  <p:clrMapOvr>
    <a:masterClrMapping/>
  </p:clrMapOvr>
  <p:transition>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2"/>
          <p:cNvSpPr>
            <a:spLocks noChangeArrowheads="1"/>
          </p:cNvSpPr>
          <p:nvPr/>
        </p:nvSpPr>
        <p:spPr bwMode="auto">
          <a:xfrm>
            <a:off x="1301884" y="1451446"/>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13320" name="Rectangle 5"/>
          <p:cNvSpPr>
            <a:spLocks noGrp="1" noChangeArrowheads="1"/>
          </p:cNvSpPr>
          <p:nvPr>
            <p:ph type="title"/>
          </p:nvPr>
        </p:nvSpPr>
        <p:spPr>
          <a:xfrm>
            <a:off x="663709" y="479896"/>
            <a:ext cx="7772400" cy="647700"/>
          </a:xfrm>
        </p:spPr>
        <p:txBody>
          <a:bodyPr/>
          <a:lstStyle/>
          <a:p>
            <a:pPr eaLnBrk="1" hangingPunct="1"/>
            <a:r>
              <a:rPr lang="zh-CN" altLang="en-US" b="1" dirty="0">
                <a:latin typeface="大黑体" charset="-122"/>
                <a:ea typeface="大黑体" charset="-122"/>
              </a:rPr>
              <a:t>计算方法之一（续）</a:t>
            </a:r>
          </a:p>
        </p:txBody>
      </p:sp>
      <p:sp>
        <p:nvSpPr>
          <p:cNvPr id="13321" name="Rectangle 6"/>
          <p:cNvSpPr>
            <a:spLocks noGrp="1" noChangeArrowheads="1"/>
          </p:cNvSpPr>
          <p:nvPr>
            <p:ph type="body" sz="half" idx="1"/>
          </p:nvPr>
        </p:nvSpPr>
        <p:spPr>
          <a:xfrm>
            <a:off x="5207134" y="1489545"/>
            <a:ext cx="3714750" cy="5180195"/>
          </a:xfrm>
        </p:spPr>
        <p:txBody>
          <a:bodyPr/>
          <a:lstStyle/>
          <a:p>
            <a:pPr eaLnBrk="1" hangingPunct="1">
              <a:lnSpc>
                <a:spcPct val="90000"/>
              </a:lnSpc>
              <a:buFontTx/>
              <a:buNone/>
            </a:pPr>
            <a:r>
              <a:rPr lang="zh-CN" altLang="en-US" sz="2400" b="1" dirty="0">
                <a:latin typeface="大黑体" charset="-122"/>
                <a:ea typeface="大黑体" charset="-122"/>
              </a:rPr>
              <a:t>得到：</a:t>
            </a:r>
          </a:p>
          <a:p>
            <a:pPr eaLnBrk="1" hangingPunct="1">
              <a:lnSpc>
                <a:spcPct val="90000"/>
              </a:lnSpc>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buFontTx/>
              <a:buNone/>
            </a:pPr>
            <a:endParaRPr lang="en-US" altLang="zh-CN" sz="2400" b="1" dirty="0">
              <a:latin typeface="大黑体" charset="-122"/>
              <a:ea typeface="大黑体" charset="-122"/>
            </a:endParaRPr>
          </a:p>
          <a:p>
            <a:pPr eaLnBrk="1" hangingPunct="1">
              <a:lnSpc>
                <a:spcPct val="90000"/>
              </a:lnSpc>
              <a:buFontTx/>
              <a:buNone/>
            </a:pPr>
            <a:r>
              <a:rPr lang="zh-CN" altLang="en-US" sz="2400" b="1" dirty="0">
                <a:latin typeface="大黑体" charset="-122"/>
                <a:ea typeface="大黑体" charset="-122"/>
              </a:rPr>
              <a:t>存在</a:t>
            </a:r>
            <a:r>
              <a:rPr lang="zh-CN" altLang="en-US" sz="2400" b="1" dirty="0">
                <a:solidFill>
                  <a:srgbClr val="FF0000"/>
                </a:solidFill>
                <a:latin typeface="大黑体" charset="-122"/>
                <a:ea typeface="大黑体" charset="-122"/>
              </a:rPr>
              <a:t>线谱和连续谱</a:t>
            </a:r>
          </a:p>
          <a:p>
            <a:pPr eaLnBrk="1" hangingPunct="1">
              <a:lnSpc>
                <a:spcPct val="90000"/>
              </a:lnSpc>
              <a:buFontTx/>
              <a:buNone/>
            </a:pPr>
            <a:r>
              <a:rPr lang="zh-CN" altLang="en-US" sz="2400" b="1" dirty="0">
                <a:latin typeface="大黑体" charset="-122"/>
                <a:ea typeface="大黑体" charset="-122"/>
              </a:rPr>
              <a:t>线谱不存在的充分必要条件：</a:t>
            </a:r>
          </a:p>
          <a:p>
            <a:pPr eaLnBrk="1" hangingPunct="1">
              <a:lnSpc>
                <a:spcPct val="90000"/>
              </a:lnSpc>
              <a:buFontTx/>
              <a:buNone/>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pPr>
            <a:endParaRPr lang="zh-CN" altLang="en-US" sz="2400" b="1" dirty="0">
              <a:latin typeface="大黑体" charset="-122"/>
              <a:ea typeface="大黑体" charset="-122"/>
            </a:endParaRPr>
          </a:p>
          <a:p>
            <a:pPr eaLnBrk="1" hangingPunct="1">
              <a:lnSpc>
                <a:spcPct val="90000"/>
              </a:lnSpc>
              <a:buFontTx/>
              <a:buNone/>
            </a:pPr>
            <a:endParaRPr lang="zh-CN" altLang="en-US" sz="2400" b="1" dirty="0">
              <a:latin typeface="大黑体" charset="-122"/>
              <a:ea typeface="大黑体" charset="-122"/>
            </a:endParaRPr>
          </a:p>
          <a:p>
            <a:pPr eaLnBrk="1" hangingPunct="1">
              <a:lnSpc>
                <a:spcPct val="90000"/>
              </a:lnSpc>
              <a:buFontTx/>
              <a:buNone/>
            </a:pPr>
            <a:r>
              <a:rPr lang="zh-CN" altLang="en-US" sz="2400" b="1" dirty="0">
                <a:latin typeface="大黑体" charset="-122"/>
                <a:ea typeface="大黑体" charset="-122"/>
              </a:rPr>
              <a:t>	</a:t>
            </a:r>
          </a:p>
          <a:p>
            <a:pPr eaLnBrk="1" hangingPunct="1">
              <a:lnSpc>
                <a:spcPct val="90000"/>
              </a:lnSpc>
              <a:buFontTx/>
              <a:buNone/>
            </a:pPr>
            <a:r>
              <a:rPr lang="zh-CN" altLang="en-US" sz="2400" b="1" dirty="0">
                <a:latin typeface="大黑体" charset="-122"/>
                <a:ea typeface="大黑体" charset="-122"/>
              </a:rPr>
              <a:t>	</a:t>
            </a:r>
          </a:p>
          <a:p>
            <a:pPr eaLnBrk="1" hangingPunct="1">
              <a:lnSpc>
                <a:spcPct val="90000"/>
              </a:lnSpc>
            </a:pPr>
            <a:endParaRPr lang="en-US" altLang="zh-CN" sz="2400" b="1" dirty="0">
              <a:latin typeface="大黑体" charset="-122"/>
              <a:ea typeface="大黑体" charset="-122"/>
            </a:endParaRPr>
          </a:p>
        </p:txBody>
      </p:sp>
      <p:sp>
        <p:nvSpPr>
          <p:cNvPr id="13319" name="Rectangle 3"/>
          <p:cNvSpPr>
            <a:spLocks noGrp="1" noChangeArrowheads="1"/>
          </p:cNvSpPr>
          <p:nvPr>
            <p:ph type="body" sz="half" idx="4294967295"/>
          </p:nvPr>
        </p:nvSpPr>
        <p:spPr>
          <a:xfrm>
            <a:off x="311284" y="1660996"/>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graphicFrame>
        <p:nvGraphicFramePr>
          <p:cNvPr id="13314" name="Object 4"/>
          <p:cNvGraphicFramePr>
            <a:graphicFrameLocks noChangeAspect="1"/>
          </p:cNvGraphicFramePr>
          <p:nvPr>
            <p:extLst>
              <p:ext uri="{D42A27DB-BD31-4B8C-83A1-F6EECF244321}">
                <p14:modId xmlns:p14="http://schemas.microsoft.com/office/powerpoint/2010/main" val="4246487297"/>
              </p:ext>
            </p:extLst>
          </p:nvPr>
        </p:nvGraphicFramePr>
        <p:xfrm>
          <a:off x="4826134" y="3496146"/>
          <a:ext cx="112713" cy="214313"/>
        </p:xfrm>
        <a:graphic>
          <a:graphicData uri="http://schemas.openxmlformats.org/presentationml/2006/ole">
            <mc:AlternateContent xmlns:mc="http://schemas.openxmlformats.org/markup-compatibility/2006">
              <mc:Choice xmlns:v="urn:schemas-microsoft-com:vml" Requires="v">
                <p:oleObj spid="_x0000_s54062" name="公式" r:id="rId3" imgW="114151" imgH="215619" progId="Equation.3">
                  <p:embed/>
                </p:oleObj>
              </mc:Choice>
              <mc:Fallback>
                <p:oleObj name="公式" r:id="rId3" imgW="114151" imgH="215619" progId="Equation.3">
                  <p:embed/>
                  <p:pic>
                    <p:nvPicPr>
                      <p:cNvPr id="0"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134" y="3496146"/>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2" name="Rectangle 7"/>
          <p:cNvSpPr>
            <a:spLocks noChangeArrowheads="1"/>
          </p:cNvSpPr>
          <p:nvPr/>
        </p:nvSpPr>
        <p:spPr bwMode="auto">
          <a:xfrm>
            <a:off x="749434" y="1527645"/>
            <a:ext cx="3848100" cy="5115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rgbClr val="40458C"/>
                </a:solidFill>
                <a:latin typeface="大黑体" charset="-122"/>
                <a:ea typeface="大黑体" charset="-122"/>
              </a:rPr>
              <a:t>功率谱密度的一般表达式</a:t>
            </a:r>
          </a:p>
          <a:p>
            <a:endParaRPr lang="zh-CN" altLang="en-US" b="1" dirty="0">
              <a:solidFill>
                <a:srgbClr val="40458C"/>
              </a:solidFill>
              <a:latin typeface="大黑体" charset="-122"/>
              <a:ea typeface="大黑体" charset="-122"/>
            </a:endParaRPr>
          </a:p>
          <a:p>
            <a:endParaRPr lang="zh-CN" altLang="en-US" b="1" dirty="0">
              <a:solidFill>
                <a:srgbClr val="40458C"/>
              </a:solidFill>
              <a:latin typeface="大黑体" charset="-122"/>
              <a:ea typeface="大黑体" charset="-122"/>
            </a:endParaRPr>
          </a:p>
          <a:p>
            <a:endParaRPr lang="zh-CN" altLang="en-US" b="1" dirty="0">
              <a:solidFill>
                <a:srgbClr val="40458C"/>
              </a:solidFill>
              <a:latin typeface="大黑体" charset="-122"/>
              <a:ea typeface="大黑体" charset="-122"/>
            </a:endParaRPr>
          </a:p>
          <a:p>
            <a:endParaRPr lang="zh-CN" altLang="en-US" b="1" dirty="0">
              <a:solidFill>
                <a:srgbClr val="40458C"/>
              </a:solidFill>
              <a:latin typeface="大黑体" charset="-122"/>
              <a:ea typeface="大黑体" charset="-122"/>
            </a:endParaRPr>
          </a:p>
          <a:p>
            <a:endParaRPr lang="zh-CN" altLang="en-US" b="1" dirty="0">
              <a:solidFill>
                <a:srgbClr val="40458C"/>
              </a:solidFill>
              <a:latin typeface="大黑体" charset="-122"/>
              <a:ea typeface="大黑体" charset="-122"/>
            </a:endParaRPr>
          </a:p>
          <a:p>
            <a:endParaRPr lang="zh-CN" altLang="en-US" b="1" dirty="0">
              <a:solidFill>
                <a:srgbClr val="40458C"/>
              </a:solidFill>
              <a:latin typeface="大黑体" charset="-122"/>
              <a:ea typeface="大黑体" charset="-122"/>
            </a:endParaRPr>
          </a:p>
          <a:p>
            <a:r>
              <a:rPr lang="zh-CN" altLang="en-US" b="1" dirty="0">
                <a:solidFill>
                  <a:srgbClr val="40458C"/>
                </a:solidFill>
                <a:latin typeface="大黑体" charset="-122"/>
                <a:ea typeface="大黑体" charset="-122"/>
              </a:rPr>
              <a:t>特例：纯随机数字信号</a:t>
            </a:r>
          </a:p>
          <a:p>
            <a:r>
              <a:rPr lang="zh-CN" altLang="en-US" b="1" dirty="0">
                <a:solidFill>
                  <a:srgbClr val="40458C"/>
                </a:solidFill>
                <a:latin typeface="大黑体" charset="-122"/>
                <a:ea typeface="大黑体" charset="-122"/>
              </a:rPr>
              <a:t>	转移概率退化为状态概率</a:t>
            </a:r>
          </a:p>
          <a:p>
            <a:r>
              <a:rPr lang="zh-CN" altLang="en-US" b="1" dirty="0">
                <a:solidFill>
                  <a:srgbClr val="40458C"/>
                </a:solidFill>
                <a:latin typeface="大黑体" charset="-122"/>
                <a:ea typeface="大黑体" charset="-122"/>
              </a:rPr>
              <a:t>	</a:t>
            </a:r>
            <a:r>
              <a:rPr lang="en-US" altLang="zh-CN" b="1" dirty="0" err="1">
                <a:solidFill>
                  <a:srgbClr val="40458C"/>
                </a:solidFill>
                <a:latin typeface="大黑体" charset="-122"/>
                <a:ea typeface="大黑体" charset="-122"/>
              </a:rPr>
              <a:t>p</a:t>
            </a:r>
            <a:r>
              <a:rPr lang="en-US" altLang="zh-CN" b="1" baseline="-25000" dirty="0" err="1">
                <a:solidFill>
                  <a:srgbClr val="40458C"/>
                </a:solidFill>
                <a:latin typeface="大黑体" charset="-122"/>
                <a:ea typeface="大黑体" charset="-122"/>
              </a:rPr>
              <a:t>ik</a:t>
            </a:r>
            <a:r>
              <a:rPr lang="en-US" altLang="zh-CN" b="1" baseline="30000" dirty="0">
                <a:solidFill>
                  <a:srgbClr val="40458C"/>
                </a:solidFill>
                <a:latin typeface="大黑体" charset="-122"/>
                <a:ea typeface="大黑体" charset="-122"/>
              </a:rPr>
              <a:t>(l)</a:t>
            </a:r>
            <a:r>
              <a:rPr lang="en-US" altLang="zh-CN" b="1" dirty="0">
                <a:solidFill>
                  <a:srgbClr val="40458C"/>
                </a:solidFill>
                <a:latin typeface="大黑体" charset="-122"/>
                <a:ea typeface="大黑体" charset="-122"/>
              </a:rPr>
              <a:t> = p</a:t>
            </a:r>
            <a:r>
              <a:rPr lang="en-US" altLang="zh-CN" b="1" baseline="-25000" dirty="0">
                <a:solidFill>
                  <a:srgbClr val="40458C"/>
                </a:solidFill>
                <a:latin typeface="大黑体" charset="-122"/>
                <a:ea typeface="大黑体" charset="-122"/>
              </a:rPr>
              <a:t>k</a:t>
            </a:r>
            <a:endParaRPr lang="en-US" altLang="zh-CN" b="1" dirty="0">
              <a:solidFill>
                <a:srgbClr val="40458C"/>
              </a:solidFill>
              <a:latin typeface="大黑体" charset="-122"/>
              <a:ea typeface="大黑体" charset="-122"/>
            </a:endParaRPr>
          </a:p>
          <a:p>
            <a:endParaRPr lang="en-US" altLang="zh-CN" b="1" dirty="0">
              <a:solidFill>
                <a:srgbClr val="000066"/>
              </a:solidFill>
              <a:latin typeface="大黑体" charset="-122"/>
              <a:ea typeface="大黑体" charset="-122"/>
            </a:endParaRPr>
          </a:p>
          <a:p>
            <a:endParaRPr lang="en-US" altLang="zh-CN" b="1" dirty="0">
              <a:solidFill>
                <a:srgbClr val="000066"/>
              </a:solidFill>
              <a:latin typeface="大黑体" charset="-122"/>
              <a:ea typeface="大黑体" charset="-122"/>
            </a:endParaRPr>
          </a:p>
          <a:p>
            <a:r>
              <a:rPr lang="en-US" altLang="zh-CN" b="1" dirty="0">
                <a:solidFill>
                  <a:srgbClr val="000066"/>
                </a:solidFill>
                <a:latin typeface="大黑体" charset="-122"/>
                <a:ea typeface="大黑体" charset="-122"/>
              </a:rPr>
              <a:t>	</a:t>
            </a:r>
          </a:p>
        </p:txBody>
      </p:sp>
      <p:graphicFrame>
        <p:nvGraphicFramePr>
          <p:cNvPr id="13315" name="Object 8"/>
          <p:cNvGraphicFramePr>
            <a:graphicFrameLocks noChangeAspect="1"/>
          </p:cNvGraphicFramePr>
          <p:nvPr>
            <p:extLst>
              <p:ext uri="{D42A27DB-BD31-4B8C-83A1-F6EECF244321}">
                <p14:modId xmlns:p14="http://schemas.microsoft.com/office/powerpoint/2010/main" val="868268344"/>
              </p:ext>
            </p:extLst>
          </p:nvPr>
        </p:nvGraphicFramePr>
        <p:xfrm>
          <a:off x="663709" y="2154709"/>
          <a:ext cx="4200525" cy="1473200"/>
        </p:xfrm>
        <a:graphic>
          <a:graphicData uri="http://schemas.openxmlformats.org/presentationml/2006/ole">
            <mc:AlternateContent xmlns:mc="http://schemas.openxmlformats.org/markup-compatibility/2006">
              <mc:Choice xmlns:v="urn:schemas-microsoft-com:vml" Requires="v">
                <p:oleObj spid="_x0000_s54063" name="公式" r:id="rId5" imgW="2679700" imgH="939800" progId="Equation.3">
                  <p:embed/>
                </p:oleObj>
              </mc:Choice>
              <mc:Fallback>
                <p:oleObj name="公式" r:id="rId5" imgW="2679700" imgH="939800" progId="Equation.3">
                  <p:embed/>
                  <p:pic>
                    <p:nvPicPr>
                      <p:cNvPr id="0" name="Picture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709" y="2154709"/>
                        <a:ext cx="4200525" cy="147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9"/>
          <p:cNvGraphicFramePr>
            <a:graphicFrameLocks noChangeAspect="1"/>
          </p:cNvGraphicFramePr>
          <p:nvPr>
            <p:extLst>
              <p:ext uri="{D42A27DB-BD31-4B8C-83A1-F6EECF244321}">
                <p14:modId xmlns:p14="http://schemas.microsoft.com/office/powerpoint/2010/main" val="3334159139"/>
              </p:ext>
            </p:extLst>
          </p:nvPr>
        </p:nvGraphicFramePr>
        <p:xfrm>
          <a:off x="5249997" y="1930871"/>
          <a:ext cx="3659187" cy="1952625"/>
        </p:xfrm>
        <a:graphic>
          <a:graphicData uri="http://schemas.openxmlformats.org/presentationml/2006/ole">
            <mc:AlternateContent xmlns:mc="http://schemas.openxmlformats.org/markup-compatibility/2006">
              <mc:Choice xmlns:v="urn:schemas-microsoft-com:vml" Requires="v">
                <p:oleObj spid="_x0000_s54064" name="公式" r:id="rId7" imgW="2641600" imgH="1409700" progId="Equation.3">
                  <p:embed/>
                </p:oleObj>
              </mc:Choice>
              <mc:Fallback>
                <p:oleObj name="公式" r:id="rId7" imgW="2641600" imgH="1409700" progId="Equation.3">
                  <p:embed/>
                  <p:pic>
                    <p:nvPicPr>
                      <p:cNvPr id="0" name="Picture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9997" y="1930871"/>
                        <a:ext cx="3659187" cy="195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7" name="Object 10"/>
          <p:cNvGraphicFramePr>
            <a:graphicFrameLocks noChangeAspect="1"/>
          </p:cNvGraphicFramePr>
          <p:nvPr>
            <p:extLst>
              <p:ext uri="{D42A27DB-BD31-4B8C-83A1-F6EECF244321}">
                <p14:modId xmlns:p14="http://schemas.microsoft.com/office/powerpoint/2010/main" val="1295765987"/>
              </p:ext>
            </p:extLst>
          </p:nvPr>
        </p:nvGraphicFramePr>
        <p:xfrm>
          <a:off x="6270759" y="5315421"/>
          <a:ext cx="2165350" cy="1339850"/>
        </p:xfrm>
        <a:graphic>
          <a:graphicData uri="http://schemas.openxmlformats.org/presentationml/2006/ole">
            <mc:AlternateContent xmlns:mc="http://schemas.openxmlformats.org/markup-compatibility/2006">
              <mc:Choice xmlns:v="urn:schemas-microsoft-com:vml" Requires="v">
                <p:oleObj spid="_x0000_s54065" name="公式" r:id="rId9" imgW="1079500" imgH="889000" progId="Equation.3">
                  <p:embed/>
                </p:oleObj>
              </mc:Choice>
              <mc:Fallback>
                <p:oleObj name="公式" r:id="rId9" imgW="1079500" imgH="889000" progId="Equation.3">
                  <p:embed/>
                  <p:pic>
                    <p:nvPicPr>
                      <p:cNvPr id="0" name="Picture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0759" y="5315421"/>
                        <a:ext cx="2165350"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42</a:t>
            </a:fld>
            <a:endParaRPr lang="en-US" altLang="zh-CN"/>
          </a:p>
        </p:txBody>
      </p:sp>
      <p:sp>
        <p:nvSpPr>
          <p:cNvPr id="3" name="矩形 2"/>
          <p:cNvSpPr/>
          <p:nvPr/>
        </p:nvSpPr>
        <p:spPr bwMode="auto">
          <a:xfrm>
            <a:off x="6270759" y="1813302"/>
            <a:ext cx="1710868" cy="821410"/>
          </a:xfrm>
          <a:prstGeom prst="rect">
            <a:avLst/>
          </a:prstGeom>
          <a:noFill/>
          <a:ln w="38100">
            <a:solidFill>
              <a:srgbClr val="FF0000"/>
            </a:solidFill>
            <a:prstDash val="sysDash"/>
          </a:ln>
          <a:effectLst/>
          <a:extLst/>
        </p:spPr>
        <p:txBody>
          <a:bodyPr vert="horz" wrap="non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pPr>
            <a:endParaRPr kumimoji="0" lang="zh-CN" altLang="en-US" sz="9600" b="1"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ndParaRPr>
          </a:p>
        </p:txBody>
      </p:sp>
    </p:spTree>
    <p:extLst>
      <p:ext uri="{BB962C8B-B14F-4D97-AF65-F5344CB8AC3E}">
        <p14:creationId xmlns:p14="http://schemas.microsoft.com/office/powerpoint/2010/main" val="4267245668"/>
      </p:ext>
    </p:extLst>
  </p:cSld>
  <p:clrMapOvr>
    <a:masterClrMapping/>
  </p:clrMapOvr>
  <p:transition>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5" name="Rectangle 2"/>
          <p:cNvSpPr>
            <a:spLocks noChangeArrowheads="1"/>
          </p:cNvSpPr>
          <p:nvPr/>
        </p:nvSpPr>
        <p:spPr bwMode="auto">
          <a:xfrm>
            <a:off x="1301884" y="1937831"/>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14347" name="Rectangle 5"/>
          <p:cNvSpPr>
            <a:spLocks noGrp="1" noChangeArrowheads="1"/>
          </p:cNvSpPr>
          <p:nvPr>
            <p:ph type="title"/>
          </p:nvPr>
        </p:nvSpPr>
        <p:spPr>
          <a:xfrm>
            <a:off x="614327" y="517019"/>
            <a:ext cx="7772400" cy="609600"/>
          </a:xfrm>
        </p:spPr>
        <p:txBody>
          <a:bodyPr/>
          <a:lstStyle/>
          <a:p>
            <a:pPr eaLnBrk="1" hangingPunct="1"/>
            <a:r>
              <a:rPr lang="zh-CN" altLang="en-US" sz="4800" b="1" dirty="0">
                <a:latin typeface="大黑体" charset="-122"/>
                <a:ea typeface="大黑体" charset="-122"/>
              </a:rPr>
              <a:t>计算方法之二</a:t>
            </a:r>
          </a:p>
        </p:txBody>
      </p:sp>
      <p:sp>
        <p:nvSpPr>
          <p:cNvPr id="14348" name="Rectangle 6"/>
          <p:cNvSpPr>
            <a:spLocks noGrp="1" noChangeArrowheads="1"/>
          </p:cNvSpPr>
          <p:nvPr>
            <p:ph type="body" sz="half" idx="1"/>
          </p:nvPr>
        </p:nvSpPr>
        <p:spPr>
          <a:xfrm>
            <a:off x="4749934" y="1956881"/>
            <a:ext cx="4171950" cy="4133850"/>
          </a:xfrm>
        </p:spPr>
        <p:txBody>
          <a:bodyPr/>
          <a:lstStyle/>
          <a:p>
            <a:pPr eaLnBrk="1" hangingPunct="1">
              <a:buClr>
                <a:schemeClr val="tx1"/>
              </a:buClr>
              <a:buFont typeface="Monotype Sorts" pitchFamily="2" charset="2"/>
              <a:buNone/>
            </a:pPr>
            <a:r>
              <a:rPr lang="zh-CN" altLang="en-US" sz="2400" b="1" dirty="0">
                <a:latin typeface="大黑体" charset="-122"/>
                <a:ea typeface="大黑体" charset="-122"/>
              </a:rPr>
              <a:t>样本函数</a:t>
            </a:r>
            <a:r>
              <a:rPr lang="en-US" altLang="zh-CN" sz="2400" b="1" dirty="0" err="1">
                <a:latin typeface="大黑体" charset="-122"/>
                <a:ea typeface="大黑体" charset="-122"/>
              </a:rPr>
              <a:t>u</a:t>
            </a:r>
            <a:r>
              <a:rPr lang="en-US" altLang="zh-CN" sz="2400" b="1" baseline="-25000" dirty="0" err="1">
                <a:latin typeface="大黑体" charset="-122"/>
                <a:ea typeface="大黑体" charset="-122"/>
              </a:rPr>
              <a:t>T</a:t>
            </a:r>
            <a:r>
              <a:rPr lang="en-US" altLang="zh-CN" sz="2400" b="1" dirty="0">
                <a:latin typeface="大黑体" charset="-122"/>
                <a:ea typeface="大黑体" charset="-122"/>
              </a:rPr>
              <a:t>(t)</a:t>
            </a:r>
            <a:r>
              <a:rPr lang="zh-CN" altLang="en-US" sz="2400" b="1" dirty="0">
                <a:latin typeface="大黑体" charset="-122"/>
                <a:ea typeface="大黑体" charset="-122"/>
              </a:rPr>
              <a:t>的功率密度</a:t>
            </a: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None/>
            </a:pPr>
            <a:r>
              <a:rPr lang="zh-CN" altLang="en-US" sz="2400" b="1" dirty="0">
                <a:latin typeface="大黑体" charset="-122"/>
                <a:ea typeface="大黑体" charset="-122"/>
              </a:rPr>
              <a:t>对此随机过程进行统计平均</a:t>
            </a:r>
          </a:p>
          <a:p>
            <a:pPr eaLnBrk="1" hangingPunct="1">
              <a:buClr>
                <a:schemeClr val="tx1"/>
              </a:buClr>
              <a:buFont typeface="Monotype Sorts" pitchFamily="2" charset="2"/>
              <a:buChar char="l"/>
            </a:pPr>
            <a:endParaRPr lang="zh-CN" altLang="en-US" sz="2400" b="1" dirty="0">
              <a:latin typeface="大黑体" charset="-122"/>
              <a:ea typeface="大黑体" charset="-122"/>
            </a:endParaRPr>
          </a:p>
          <a:p>
            <a:pPr eaLnBrk="1" hangingPunct="1">
              <a:buClr>
                <a:schemeClr val="tx1"/>
              </a:buClr>
              <a:buFont typeface="Monotype Sorts" pitchFamily="2" charset="2"/>
              <a:buNone/>
            </a:pPr>
            <a:r>
              <a:rPr lang="zh-CN" altLang="en-US" sz="2400" b="1" dirty="0">
                <a:latin typeface="大黑体" charset="-122"/>
                <a:ea typeface="大黑体" charset="-122"/>
              </a:rPr>
              <a:t>可以证明，</a:t>
            </a:r>
          </a:p>
          <a:p>
            <a:pPr eaLnBrk="1" hangingPunct="1">
              <a:buClr>
                <a:schemeClr val="tx1"/>
              </a:buClr>
              <a:buFont typeface="Monotype Sorts" pitchFamily="2" charset="2"/>
              <a:buNone/>
            </a:pPr>
            <a:endParaRPr lang="zh-CN" altLang="en-US" sz="2400" b="1" dirty="0">
              <a:latin typeface="大黑体" charset="-122"/>
              <a:ea typeface="大黑体" charset="-122"/>
            </a:endParaRPr>
          </a:p>
          <a:p>
            <a:pPr eaLnBrk="1" hangingPunct="1">
              <a:buClr>
                <a:schemeClr val="tx1"/>
              </a:buClr>
              <a:buFont typeface="Monotype Sorts" pitchFamily="2" charset="2"/>
              <a:buNone/>
            </a:pPr>
            <a:endParaRPr lang="en-US" altLang="zh-CN" sz="2400" b="1" dirty="0">
              <a:latin typeface="大黑体" charset="-122"/>
              <a:ea typeface="大黑体" charset="-122"/>
            </a:endParaRPr>
          </a:p>
        </p:txBody>
      </p:sp>
      <p:sp>
        <p:nvSpPr>
          <p:cNvPr id="14346" name="Rectangle 3"/>
          <p:cNvSpPr>
            <a:spLocks noGrp="1" noChangeArrowheads="1"/>
          </p:cNvSpPr>
          <p:nvPr>
            <p:ph type="body" sz="half" idx="4294967295"/>
          </p:nvPr>
        </p:nvSpPr>
        <p:spPr>
          <a:xfrm>
            <a:off x="311284" y="2147381"/>
            <a:ext cx="3810000" cy="5067300"/>
          </a:xfrm>
        </p:spPr>
        <p:txBody>
          <a:bodyPr/>
          <a:lstStyle/>
          <a:p>
            <a:pPr eaLnBrk="1" hangingPunct="1"/>
            <a:endParaRPr lang="en-US" altLang="zh-CN" sz="2400" b="1" dirty="0"/>
          </a:p>
          <a:p>
            <a:pPr eaLnBrk="1" hangingPunct="1">
              <a:buClr>
                <a:schemeClr val="tx1"/>
              </a:buClr>
              <a:buFont typeface="Monotype Sorts" pitchFamily="2" charset="2"/>
              <a:buChar char="l"/>
            </a:pPr>
            <a:endParaRPr lang="en-US" altLang="zh-CN" sz="2400" b="1" dirty="0"/>
          </a:p>
        </p:txBody>
      </p:sp>
      <p:graphicFrame>
        <p:nvGraphicFramePr>
          <p:cNvPr id="14338" name="Object 4"/>
          <p:cNvGraphicFramePr>
            <a:graphicFrameLocks noChangeAspect="1"/>
          </p:cNvGraphicFramePr>
          <p:nvPr>
            <p:extLst>
              <p:ext uri="{D42A27DB-BD31-4B8C-83A1-F6EECF244321}">
                <p14:modId xmlns:p14="http://schemas.microsoft.com/office/powerpoint/2010/main" val="2518294286"/>
              </p:ext>
            </p:extLst>
          </p:nvPr>
        </p:nvGraphicFramePr>
        <p:xfrm>
          <a:off x="4826134" y="3982531"/>
          <a:ext cx="112713" cy="214313"/>
        </p:xfrm>
        <a:graphic>
          <a:graphicData uri="http://schemas.openxmlformats.org/presentationml/2006/ole">
            <mc:AlternateContent xmlns:mc="http://schemas.openxmlformats.org/markup-compatibility/2006">
              <mc:Choice xmlns:v="urn:schemas-microsoft-com:vml" Requires="v">
                <p:oleObj spid="_x0000_s112015" name="公式" r:id="rId3" imgW="114151" imgH="215619" progId="Equation.3">
                  <p:embed/>
                </p:oleObj>
              </mc:Choice>
              <mc:Fallback>
                <p:oleObj name="公式" r:id="rId3" imgW="114151" imgH="215619" progId="Equation.3">
                  <p:embed/>
                  <p:pic>
                    <p:nvPicPr>
                      <p:cNvPr id="0" name="Picture 1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134" y="3982531"/>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9" name="Rectangle 7"/>
          <p:cNvSpPr>
            <a:spLocks noChangeArrowheads="1"/>
          </p:cNvSpPr>
          <p:nvPr/>
        </p:nvSpPr>
        <p:spPr bwMode="auto">
          <a:xfrm>
            <a:off x="581159" y="1496506"/>
            <a:ext cx="3943350"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dirty="0">
                <a:solidFill>
                  <a:srgbClr val="FF0000"/>
                </a:solidFill>
                <a:latin typeface="大黑体" charset="-122"/>
                <a:ea typeface="大黑体" charset="-122"/>
              </a:rPr>
              <a:t>样本统计法</a:t>
            </a:r>
          </a:p>
          <a:p>
            <a:r>
              <a:rPr lang="zh-CN" altLang="en-US" sz="2000" b="1" dirty="0">
                <a:solidFill>
                  <a:srgbClr val="000066"/>
                </a:solidFill>
                <a:latin typeface="大黑体" charset="-122"/>
                <a:ea typeface="大黑体" charset="-122"/>
              </a:rPr>
              <a:t>先证明可行性。</a:t>
            </a:r>
          </a:p>
          <a:p>
            <a:pPr>
              <a:buFont typeface="Monotype Sorts" pitchFamily="2" charset="2"/>
              <a:buNone/>
            </a:pPr>
            <a:r>
              <a:rPr lang="zh-CN" altLang="en-US" sz="2000" b="1" dirty="0">
                <a:solidFill>
                  <a:srgbClr val="000066"/>
                </a:solidFill>
                <a:latin typeface="大黑体" charset="-122"/>
                <a:ea typeface="大黑体" charset="-122"/>
              </a:rPr>
              <a:t>从随机过程</a:t>
            </a:r>
            <a:r>
              <a:rPr lang="en-US" altLang="zh-CN" sz="2000" b="1" dirty="0">
                <a:solidFill>
                  <a:srgbClr val="000066"/>
                </a:solidFill>
                <a:latin typeface="大黑体" charset="-122"/>
                <a:ea typeface="大黑体" charset="-122"/>
              </a:rPr>
              <a:t>u(t)</a:t>
            </a:r>
            <a:r>
              <a:rPr lang="zh-CN" altLang="en-US" sz="2000" b="1" dirty="0">
                <a:solidFill>
                  <a:srgbClr val="000066"/>
                </a:solidFill>
                <a:latin typeface="大黑体" charset="-122"/>
                <a:ea typeface="大黑体" charset="-122"/>
              </a:rPr>
              <a:t>中截取一段</a:t>
            </a:r>
          </a:p>
          <a:p>
            <a:pPr>
              <a:buFont typeface="Monotype Sorts" pitchFamily="2" charset="2"/>
              <a:buNone/>
            </a:pPr>
            <a:endParaRPr lang="zh-CN" altLang="en-US" sz="2000" b="1" dirty="0">
              <a:solidFill>
                <a:srgbClr val="000066"/>
              </a:solidFill>
              <a:latin typeface="大黑体" charset="-122"/>
              <a:ea typeface="大黑体" charset="-122"/>
            </a:endParaRPr>
          </a:p>
          <a:p>
            <a:pPr>
              <a:buFont typeface="Monotype Sorts" pitchFamily="2" charset="2"/>
              <a:buNone/>
            </a:pPr>
            <a:endParaRPr lang="zh-CN" altLang="en-US" sz="1600" b="1" dirty="0">
              <a:solidFill>
                <a:srgbClr val="000066"/>
              </a:solidFill>
              <a:latin typeface="大黑体" charset="-122"/>
              <a:ea typeface="大黑体" charset="-122"/>
            </a:endParaRPr>
          </a:p>
          <a:p>
            <a:pPr>
              <a:buFont typeface="Monotype Sorts" pitchFamily="2" charset="2"/>
              <a:buNone/>
            </a:pPr>
            <a:endParaRPr lang="zh-CN" altLang="en-US" sz="1600" b="1" dirty="0">
              <a:solidFill>
                <a:srgbClr val="000066"/>
              </a:solidFill>
              <a:latin typeface="大黑体" charset="-122"/>
              <a:ea typeface="大黑体" charset="-122"/>
            </a:endParaRPr>
          </a:p>
          <a:p>
            <a:pPr>
              <a:buFont typeface="Monotype Sorts" pitchFamily="2" charset="2"/>
              <a:buNone/>
            </a:pPr>
            <a:r>
              <a:rPr lang="zh-CN" altLang="en-US" sz="2000" b="1" dirty="0">
                <a:solidFill>
                  <a:srgbClr val="000066"/>
                </a:solidFill>
                <a:latin typeface="大黑体" charset="-122"/>
                <a:ea typeface="大黑体" charset="-122"/>
              </a:rPr>
              <a:t>取</a:t>
            </a:r>
            <a:r>
              <a:rPr lang="en-US" altLang="zh-CN" sz="2000" b="1" dirty="0" err="1">
                <a:solidFill>
                  <a:srgbClr val="000066"/>
                </a:solidFill>
                <a:latin typeface="大黑体" charset="-122"/>
                <a:ea typeface="大黑体" charset="-122"/>
              </a:rPr>
              <a:t>u</a:t>
            </a:r>
            <a:r>
              <a:rPr lang="en-US" altLang="zh-CN" sz="2000" b="1" baseline="-25000" dirty="0" err="1">
                <a:solidFill>
                  <a:srgbClr val="000066"/>
                </a:solidFill>
                <a:latin typeface="大黑体" charset="-122"/>
                <a:ea typeface="大黑体" charset="-122"/>
              </a:rPr>
              <a:t>T</a:t>
            </a:r>
            <a:r>
              <a:rPr lang="en-US" altLang="zh-CN" sz="2000" b="1" dirty="0">
                <a:solidFill>
                  <a:srgbClr val="000066"/>
                </a:solidFill>
                <a:latin typeface="大黑体" charset="-122"/>
                <a:ea typeface="大黑体" charset="-122"/>
              </a:rPr>
              <a:t>(t)</a:t>
            </a:r>
            <a:r>
              <a:rPr lang="zh-CN" altLang="en-US" sz="2000" b="1" dirty="0">
                <a:solidFill>
                  <a:srgbClr val="000066"/>
                </a:solidFill>
                <a:latin typeface="大黑体" charset="-122"/>
                <a:ea typeface="大黑体" charset="-122"/>
              </a:rPr>
              <a:t>的傅里叶变换</a:t>
            </a:r>
          </a:p>
          <a:p>
            <a:pPr>
              <a:buFont typeface="Monotype Sorts" pitchFamily="2" charset="2"/>
              <a:buNone/>
            </a:pPr>
            <a:endParaRPr lang="zh-CN" altLang="en-US" sz="2000" b="1" dirty="0">
              <a:solidFill>
                <a:srgbClr val="000066"/>
              </a:solidFill>
              <a:latin typeface="大黑体" charset="-122"/>
              <a:ea typeface="大黑体" charset="-122"/>
            </a:endParaRPr>
          </a:p>
          <a:p>
            <a:pPr>
              <a:buFont typeface="Monotype Sorts" pitchFamily="2" charset="2"/>
              <a:buNone/>
            </a:pPr>
            <a:endParaRPr lang="zh-CN" altLang="en-US" sz="2000" b="1" dirty="0">
              <a:solidFill>
                <a:srgbClr val="000066"/>
              </a:solidFill>
              <a:latin typeface="大黑体" charset="-122"/>
              <a:ea typeface="大黑体" charset="-122"/>
            </a:endParaRPr>
          </a:p>
          <a:p>
            <a:pPr>
              <a:buFont typeface="Monotype Sorts" pitchFamily="2" charset="2"/>
              <a:buNone/>
            </a:pPr>
            <a:endParaRPr lang="zh-CN" altLang="en-US" sz="1600" b="1" dirty="0">
              <a:solidFill>
                <a:srgbClr val="000066"/>
              </a:solidFill>
              <a:latin typeface="大黑体" charset="-122"/>
              <a:ea typeface="大黑体" charset="-122"/>
            </a:endParaRPr>
          </a:p>
          <a:p>
            <a:pPr>
              <a:buFont typeface="Monotype Sorts" pitchFamily="2" charset="2"/>
              <a:buNone/>
            </a:pPr>
            <a:r>
              <a:rPr lang="zh-CN" altLang="en-US" sz="2000" b="1" dirty="0">
                <a:solidFill>
                  <a:srgbClr val="000066"/>
                </a:solidFill>
                <a:latin typeface="大黑体" charset="-122"/>
                <a:ea typeface="大黑体" charset="-122"/>
              </a:rPr>
              <a:t>计算</a:t>
            </a:r>
            <a:r>
              <a:rPr lang="en-US" altLang="zh-CN" sz="2000" b="1" dirty="0" err="1">
                <a:solidFill>
                  <a:srgbClr val="000066"/>
                </a:solidFill>
                <a:latin typeface="大黑体" charset="-122"/>
                <a:ea typeface="大黑体" charset="-122"/>
              </a:rPr>
              <a:t>u</a:t>
            </a:r>
            <a:r>
              <a:rPr lang="en-US" altLang="zh-CN" sz="2000" b="1" baseline="-25000" dirty="0" err="1">
                <a:solidFill>
                  <a:srgbClr val="000066"/>
                </a:solidFill>
                <a:latin typeface="大黑体" charset="-122"/>
                <a:ea typeface="大黑体" charset="-122"/>
              </a:rPr>
              <a:t>T</a:t>
            </a:r>
            <a:r>
              <a:rPr lang="en-US" altLang="zh-CN" sz="2000" b="1" dirty="0">
                <a:solidFill>
                  <a:srgbClr val="000066"/>
                </a:solidFill>
                <a:latin typeface="大黑体" charset="-122"/>
                <a:ea typeface="大黑体" charset="-122"/>
              </a:rPr>
              <a:t>(t)</a:t>
            </a:r>
            <a:r>
              <a:rPr lang="zh-CN" altLang="en-US" sz="2000" b="1" dirty="0">
                <a:solidFill>
                  <a:srgbClr val="000066"/>
                </a:solidFill>
                <a:latin typeface="大黑体" charset="-122"/>
                <a:ea typeface="大黑体" charset="-122"/>
              </a:rPr>
              <a:t>的平均功率</a:t>
            </a:r>
          </a:p>
          <a:p>
            <a:pPr>
              <a:buFont typeface="Monotype Sorts" pitchFamily="2" charset="2"/>
              <a:buNone/>
            </a:pPr>
            <a:endParaRPr lang="zh-CN" altLang="en-US" sz="2000" b="1" dirty="0">
              <a:solidFill>
                <a:srgbClr val="000066"/>
              </a:solidFill>
              <a:latin typeface="大黑体" charset="-122"/>
              <a:ea typeface="大黑体" charset="-122"/>
            </a:endParaRPr>
          </a:p>
          <a:p>
            <a:pPr>
              <a:buFont typeface="Monotype Sorts" pitchFamily="2" charset="2"/>
              <a:buNone/>
            </a:pPr>
            <a:r>
              <a:rPr lang="zh-CN" altLang="en-US" sz="2000" b="1" dirty="0">
                <a:solidFill>
                  <a:srgbClr val="000066"/>
                </a:solidFill>
                <a:latin typeface="大黑体" charset="-122"/>
                <a:ea typeface="大黑体" charset="-122"/>
              </a:rPr>
              <a:t>	</a:t>
            </a:r>
          </a:p>
        </p:txBody>
      </p:sp>
      <p:graphicFrame>
        <p:nvGraphicFramePr>
          <p:cNvPr id="14339" name="Object 8"/>
          <p:cNvGraphicFramePr>
            <a:graphicFrameLocks noChangeAspect="1"/>
          </p:cNvGraphicFramePr>
          <p:nvPr>
            <p:extLst>
              <p:ext uri="{D42A27DB-BD31-4B8C-83A1-F6EECF244321}">
                <p14:modId xmlns:p14="http://schemas.microsoft.com/office/powerpoint/2010/main" val="987041947"/>
              </p:ext>
            </p:extLst>
          </p:nvPr>
        </p:nvGraphicFramePr>
        <p:xfrm>
          <a:off x="1073284" y="2607756"/>
          <a:ext cx="2095500" cy="801688"/>
        </p:xfrm>
        <a:graphic>
          <a:graphicData uri="http://schemas.openxmlformats.org/presentationml/2006/ole">
            <mc:AlternateContent xmlns:mc="http://schemas.openxmlformats.org/markup-compatibility/2006">
              <mc:Choice xmlns:v="urn:schemas-microsoft-com:vml" Requires="v">
                <p:oleObj spid="_x0000_s112016" name="公式" r:id="rId5" imgW="1256755" imgH="482391" progId="Equation.3">
                  <p:embed/>
                </p:oleObj>
              </mc:Choice>
              <mc:Fallback>
                <p:oleObj name="公式" r:id="rId5" imgW="1256755" imgH="482391" progId="Equation.3">
                  <p:embed/>
                  <p:pic>
                    <p:nvPicPr>
                      <p:cNvPr id="0" name="Picture 1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284" y="2607756"/>
                        <a:ext cx="2095500"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0" name="Object 9"/>
          <p:cNvGraphicFramePr>
            <a:graphicFrameLocks noChangeAspect="1"/>
          </p:cNvGraphicFramePr>
          <p:nvPr>
            <p:extLst>
              <p:ext uri="{D42A27DB-BD31-4B8C-83A1-F6EECF244321}">
                <p14:modId xmlns:p14="http://schemas.microsoft.com/office/powerpoint/2010/main" val="1172923758"/>
              </p:ext>
            </p:extLst>
          </p:nvPr>
        </p:nvGraphicFramePr>
        <p:xfrm>
          <a:off x="1081222" y="3714244"/>
          <a:ext cx="2254250" cy="731837"/>
        </p:xfrm>
        <a:graphic>
          <a:graphicData uri="http://schemas.openxmlformats.org/presentationml/2006/ole">
            <mc:AlternateContent xmlns:mc="http://schemas.openxmlformats.org/markup-compatibility/2006">
              <mc:Choice xmlns:v="urn:schemas-microsoft-com:vml" Requires="v">
                <p:oleObj spid="_x0000_s112017" name="公式" r:id="rId7" imgW="1447800" imgH="469900" progId="Equation.3">
                  <p:embed/>
                </p:oleObj>
              </mc:Choice>
              <mc:Fallback>
                <p:oleObj name="公式" r:id="rId7" imgW="1447800" imgH="469900" progId="Equation.3">
                  <p:embed/>
                  <p:pic>
                    <p:nvPicPr>
                      <p:cNvPr id="0" name="Picture 1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1222" y="3714244"/>
                        <a:ext cx="2254250" cy="731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1" name="Object 10"/>
          <p:cNvGraphicFramePr>
            <a:graphicFrameLocks noChangeAspect="1"/>
          </p:cNvGraphicFramePr>
          <p:nvPr>
            <p:extLst>
              <p:ext uri="{D42A27DB-BD31-4B8C-83A1-F6EECF244321}">
                <p14:modId xmlns:p14="http://schemas.microsoft.com/office/powerpoint/2010/main" val="1121112246"/>
              </p:ext>
            </p:extLst>
          </p:nvPr>
        </p:nvGraphicFramePr>
        <p:xfrm>
          <a:off x="854209" y="4933444"/>
          <a:ext cx="3040063" cy="1428750"/>
        </p:xfrm>
        <a:graphic>
          <a:graphicData uri="http://schemas.openxmlformats.org/presentationml/2006/ole">
            <mc:AlternateContent xmlns:mc="http://schemas.openxmlformats.org/markup-compatibility/2006">
              <mc:Choice xmlns:v="urn:schemas-microsoft-com:vml" Requires="v">
                <p:oleObj spid="_x0000_s112018" name="公式" r:id="rId9" imgW="2108200" imgH="990600" progId="Equation.3">
                  <p:embed/>
                </p:oleObj>
              </mc:Choice>
              <mc:Fallback>
                <p:oleObj name="公式" r:id="rId9" imgW="2108200" imgH="990600" progId="Equation.3">
                  <p:embed/>
                  <p:pic>
                    <p:nvPicPr>
                      <p:cNvPr id="0" name="Picture 1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4209" y="4933444"/>
                        <a:ext cx="3040063"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2" name="Object 11"/>
          <p:cNvGraphicFramePr>
            <a:graphicFrameLocks noChangeAspect="1"/>
          </p:cNvGraphicFramePr>
          <p:nvPr>
            <p:extLst>
              <p:ext uri="{D42A27DB-BD31-4B8C-83A1-F6EECF244321}">
                <p14:modId xmlns:p14="http://schemas.microsoft.com/office/powerpoint/2010/main" val="3564219393"/>
              </p:ext>
            </p:extLst>
          </p:nvPr>
        </p:nvGraphicFramePr>
        <p:xfrm>
          <a:off x="5353184" y="2712531"/>
          <a:ext cx="2341563" cy="471488"/>
        </p:xfrm>
        <a:graphic>
          <a:graphicData uri="http://schemas.openxmlformats.org/presentationml/2006/ole">
            <mc:AlternateContent xmlns:mc="http://schemas.openxmlformats.org/markup-compatibility/2006">
              <mc:Choice xmlns:v="urn:schemas-microsoft-com:vml" Requires="v">
                <p:oleObj spid="_x0000_s112019" name="公式" r:id="rId11" imgW="1384300" imgH="279400" progId="Equation.3">
                  <p:embed/>
                </p:oleObj>
              </mc:Choice>
              <mc:Fallback>
                <p:oleObj name="公式" r:id="rId11" imgW="1384300" imgH="279400" progId="Equation.3">
                  <p:embed/>
                  <p:pic>
                    <p:nvPicPr>
                      <p:cNvPr id="0" name="Picture 1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3184" y="2712531"/>
                        <a:ext cx="23415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3" name="Object 12"/>
          <p:cNvGraphicFramePr>
            <a:graphicFrameLocks noChangeAspect="1"/>
          </p:cNvGraphicFramePr>
          <p:nvPr>
            <p:extLst>
              <p:ext uri="{D42A27DB-BD31-4B8C-83A1-F6EECF244321}">
                <p14:modId xmlns:p14="http://schemas.microsoft.com/office/powerpoint/2010/main" val="3371491263"/>
              </p:ext>
            </p:extLst>
          </p:nvPr>
        </p:nvGraphicFramePr>
        <p:xfrm>
          <a:off x="5251584" y="3868231"/>
          <a:ext cx="3067050" cy="488950"/>
        </p:xfrm>
        <a:graphic>
          <a:graphicData uri="http://schemas.openxmlformats.org/presentationml/2006/ole">
            <mc:AlternateContent xmlns:mc="http://schemas.openxmlformats.org/markup-compatibility/2006">
              <mc:Choice xmlns:v="urn:schemas-microsoft-com:vml" Requires="v">
                <p:oleObj spid="_x0000_s112020" name="公式" r:id="rId13" imgW="1752600" imgH="279400" progId="Equation.3">
                  <p:embed/>
                </p:oleObj>
              </mc:Choice>
              <mc:Fallback>
                <p:oleObj name="公式" r:id="rId13" imgW="1752600" imgH="279400" progId="Equation.3">
                  <p:embed/>
                  <p:pic>
                    <p:nvPicPr>
                      <p:cNvPr id="0" name="Picture 1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1584" y="3868231"/>
                        <a:ext cx="30670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4" name="Object 13"/>
          <p:cNvGraphicFramePr>
            <a:graphicFrameLocks noChangeAspect="1"/>
          </p:cNvGraphicFramePr>
          <p:nvPr>
            <p:extLst>
              <p:ext uri="{D42A27DB-BD31-4B8C-83A1-F6EECF244321}">
                <p14:modId xmlns:p14="http://schemas.microsoft.com/office/powerpoint/2010/main" val="1750940872"/>
              </p:ext>
            </p:extLst>
          </p:nvPr>
        </p:nvGraphicFramePr>
        <p:xfrm>
          <a:off x="5232534" y="5195381"/>
          <a:ext cx="2449513" cy="531813"/>
        </p:xfrm>
        <a:graphic>
          <a:graphicData uri="http://schemas.openxmlformats.org/presentationml/2006/ole">
            <mc:AlternateContent xmlns:mc="http://schemas.openxmlformats.org/markup-compatibility/2006">
              <mc:Choice xmlns:v="urn:schemas-microsoft-com:vml" Requires="v">
                <p:oleObj spid="_x0000_s112021" name="公式" r:id="rId15" imgW="1396394" imgH="304668" progId="Equation.3">
                  <p:embed/>
                </p:oleObj>
              </mc:Choice>
              <mc:Fallback>
                <p:oleObj name="公式" r:id="rId15" imgW="1396394" imgH="304668" progId="Equation.3">
                  <p:embed/>
                  <p:pic>
                    <p:nvPicPr>
                      <p:cNvPr id="0" name="Picture 1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32534" y="5195381"/>
                        <a:ext cx="2449513"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43</a:t>
            </a:fld>
            <a:endParaRPr lang="en-US" altLang="zh-CN"/>
          </a:p>
        </p:txBody>
      </p:sp>
    </p:spTree>
    <p:extLst>
      <p:ext uri="{BB962C8B-B14F-4D97-AF65-F5344CB8AC3E}">
        <p14:creationId xmlns:p14="http://schemas.microsoft.com/office/powerpoint/2010/main" val="1551146276"/>
      </p:ext>
    </p:extLst>
  </p:cSld>
  <p:clrMapOvr>
    <a:masterClrMapping/>
  </p:clrMapOvr>
  <p:transition>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
          <p:cNvSpPr>
            <a:spLocks noChangeArrowheads="1"/>
          </p:cNvSpPr>
          <p:nvPr/>
        </p:nvSpPr>
        <p:spPr bwMode="auto">
          <a:xfrm>
            <a:off x="1340794" y="1782188"/>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15368" name="Rectangle 5"/>
          <p:cNvSpPr>
            <a:spLocks noGrp="1" noChangeArrowheads="1"/>
          </p:cNvSpPr>
          <p:nvPr>
            <p:ph type="title"/>
          </p:nvPr>
        </p:nvSpPr>
        <p:spPr>
          <a:xfrm>
            <a:off x="653878" y="526475"/>
            <a:ext cx="7772400" cy="666750"/>
          </a:xfrm>
        </p:spPr>
        <p:txBody>
          <a:bodyPr/>
          <a:lstStyle/>
          <a:p>
            <a:pPr eaLnBrk="1" hangingPunct="1"/>
            <a:r>
              <a:rPr lang="zh-CN" altLang="en-US" b="1" dirty="0">
                <a:latin typeface="大黑体" charset="-122"/>
                <a:ea typeface="大黑体" charset="-122"/>
              </a:rPr>
              <a:t>计算方法之二</a:t>
            </a:r>
            <a:r>
              <a:rPr lang="en-US" altLang="zh-CN" b="1" dirty="0">
                <a:latin typeface="大黑体" charset="-122"/>
                <a:ea typeface="大黑体" charset="-122"/>
              </a:rPr>
              <a:t>(</a:t>
            </a:r>
            <a:r>
              <a:rPr lang="zh-CN" altLang="en-US" b="1" dirty="0">
                <a:latin typeface="大黑体" charset="-122"/>
                <a:ea typeface="大黑体" charset="-122"/>
              </a:rPr>
              <a:t>续）</a:t>
            </a:r>
          </a:p>
        </p:txBody>
      </p:sp>
      <p:sp>
        <p:nvSpPr>
          <p:cNvPr id="15369" name="Rectangle 6"/>
          <p:cNvSpPr>
            <a:spLocks noGrp="1" noChangeArrowheads="1"/>
          </p:cNvSpPr>
          <p:nvPr>
            <p:ph type="body" sz="half" idx="1"/>
          </p:nvPr>
        </p:nvSpPr>
        <p:spPr>
          <a:xfrm>
            <a:off x="4922194" y="2144138"/>
            <a:ext cx="3981450" cy="4133850"/>
          </a:xfrm>
        </p:spPr>
        <p:txBody>
          <a:bodyPr/>
          <a:lstStyle/>
          <a:p>
            <a:pPr eaLnBrk="1" hangingPunct="1">
              <a:buClr>
                <a:schemeClr val="tx1"/>
              </a:buClr>
              <a:buFont typeface="Monotype Sorts" pitchFamily="2" charset="2"/>
              <a:buChar char="l"/>
            </a:pPr>
            <a:endParaRPr lang="en-US" altLang="zh-CN" sz="2000" b="1"/>
          </a:p>
          <a:p>
            <a:pPr eaLnBrk="1" hangingPunct="1">
              <a:buClr>
                <a:schemeClr val="tx1"/>
              </a:buClr>
              <a:buFont typeface="Monotype Sorts" pitchFamily="2" charset="2"/>
              <a:buNone/>
            </a:pPr>
            <a:endParaRPr lang="en-US" altLang="zh-CN" sz="2000" b="1"/>
          </a:p>
          <a:p>
            <a:pPr eaLnBrk="1" hangingPunct="1">
              <a:buClr>
                <a:schemeClr val="tx1"/>
              </a:buClr>
              <a:buFont typeface="Monotype Sorts" pitchFamily="2" charset="2"/>
              <a:buNone/>
            </a:pPr>
            <a:endParaRPr lang="en-US" altLang="zh-CN" sz="2000" b="1"/>
          </a:p>
        </p:txBody>
      </p:sp>
      <p:sp>
        <p:nvSpPr>
          <p:cNvPr id="15367" name="Rectangle 3"/>
          <p:cNvSpPr>
            <a:spLocks noGrp="1" noChangeArrowheads="1"/>
          </p:cNvSpPr>
          <p:nvPr>
            <p:ph type="body" sz="half" idx="4294967295"/>
          </p:nvPr>
        </p:nvSpPr>
        <p:spPr>
          <a:xfrm>
            <a:off x="350194" y="1991738"/>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graphicFrame>
        <p:nvGraphicFramePr>
          <p:cNvPr id="15362" name="Object 4"/>
          <p:cNvGraphicFramePr>
            <a:graphicFrameLocks noChangeAspect="1"/>
          </p:cNvGraphicFramePr>
          <p:nvPr>
            <p:extLst>
              <p:ext uri="{D42A27DB-BD31-4B8C-83A1-F6EECF244321}">
                <p14:modId xmlns:p14="http://schemas.microsoft.com/office/powerpoint/2010/main" val="1019013810"/>
              </p:ext>
            </p:extLst>
          </p:nvPr>
        </p:nvGraphicFramePr>
        <p:xfrm>
          <a:off x="4865044" y="3826888"/>
          <a:ext cx="112713" cy="214313"/>
        </p:xfrm>
        <a:graphic>
          <a:graphicData uri="http://schemas.openxmlformats.org/presentationml/2006/ole">
            <mc:AlternateContent xmlns:mc="http://schemas.openxmlformats.org/markup-compatibility/2006">
              <mc:Choice xmlns:v="urn:schemas-microsoft-com:vml" Requires="v">
                <p:oleObj spid="_x0000_s56110" name="公式" r:id="rId4" imgW="114151" imgH="215619" progId="Equation.3">
                  <p:embed/>
                </p:oleObj>
              </mc:Choice>
              <mc:Fallback>
                <p:oleObj name="公式" r:id="rId4" imgW="114151" imgH="215619" progId="Equation.3">
                  <p:embed/>
                  <p:pic>
                    <p:nvPicPr>
                      <p:cNvPr id="0"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5044" y="3826888"/>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0" name="Rectangle 7"/>
          <p:cNvSpPr>
            <a:spLocks noChangeArrowheads="1"/>
          </p:cNvSpPr>
          <p:nvPr/>
        </p:nvSpPr>
        <p:spPr bwMode="auto">
          <a:xfrm>
            <a:off x="693094" y="1613913"/>
            <a:ext cx="43053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rgbClr val="000066"/>
                </a:solidFill>
                <a:latin typeface="大黑体" charset="-122"/>
                <a:ea typeface="大黑体" charset="-122"/>
              </a:rPr>
              <a:t>特例：二进制随机数字信号</a:t>
            </a:r>
          </a:p>
          <a:p>
            <a:endParaRPr lang="zh-CN" altLang="en-US" b="1" dirty="0">
              <a:solidFill>
                <a:srgbClr val="000066"/>
              </a:solidFill>
              <a:latin typeface="大黑体" charset="-122"/>
              <a:ea typeface="大黑体" charset="-122"/>
            </a:endParaRPr>
          </a:p>
          <a:p>
            <a:r>
              <a:rPr lang="zh-CN" altLang="en-US" b="1" dirty="0">
                <a:solidFill>
                  <a:srgbClr val="000066"/>
                </a:solidFill>
                <a:latin typeface="大黑体" charset="-122"/>
                <a:ea typeface="大黑体" charset="-122"/>
              </a:rPr>
              <a:t>  </a:t>
            </a:r>
          </a:p>
          <a:p>
            <a:endParaRPr lang="zh-CN" altLang="en-US" sz="1600" b="1" dirty="0">
              <a:solidFill>
                <a:srgbClr val="000066"/>
              </a:solidFill>
              <a:latin typeface="大黑体" charset="-122"/>
              <a:ea typeface="大黑体" charset="-122"/>
            </a:endParaRPr>
          </a:p>
          <a:p>
            <a:r>
              <a:rPr lang="zh-CN" altLang="en-US" b="1" dirty="0">
                <a:solidFill>
                  <a:srgbClr val="000066"/>
                </a:solidFill>
                <a:latin typeface="大黑体" charset="-122"/>
                <a:ea typeface="大黑体" charset="-122"/>
              </a:rPr>
              <a:t>其中</a:t>
            </a:r>
            <a:r>
              <a:rPr lang="en-US" altLang="zh-CN" b="1" dirty="0" err="1">
                <a:solidFill>
                  <a:srgbClr val="000066"/>
                </a:solidFill>
                <a:latin typeface="大黑体" charset="-122"/>
                <a:ea typeface="大黑体" charset="-122"/>
              </a:rPr>
              <a:t>I</a:t>
            </a:r>
            <a:r>
              <a:rPr lang="en-US" altLang="zh-CN" b="1" baseline="-25000" dirty="0" err="1">
                <a:solidFill>
                  <a:srgbClr val="000066"/>
                </a:solidFill>
                <a:latin typeface="大黑体" charset="-122"/>
                <a:ea typeface="大黑体" charset="-122"/>
              </a:rPr>
              <a:t>k</a:t>
            </a:r>
            <a:r>
              <a:rPr lang="zh-CN" altLang="en-US" b="1" dirty="0">
                <a:solidFill>
                  <a:srgbClr val="000066"/>
                </a:solidFill>
                <a:latin typeface="大黑体" charset="-122"/>
                <a:ea typeface="大黑体" charset="-122"/>
              </a:rPr>
              <a:t>是</a:t>
            </a:r>
            <a:r>
              <a:rPr lang="zh-CN" altLang="en-US" b="1" dirty="0">
                <a:solidFill>
                  <a:srgbClr val="FF0000"/>
                </a:solidFill>
                <a:latin typeface="大黑体" charset="-122"/>
                <a:ea typeface="大黑体" charset="-122"/>
              </a:rPr>
              <a:t>平稳、遍历、纯随机的</a:t>
            </a:r>
            <a:r>
              <a:rPr lang="zh-CN" altLang="en-US" b="1" dirty="0">
                <a:solidFill>
                  <a:srgbClr val="000066"/>
                </a:solidFill>
                <a:latin typeface="大黑体" charset="-122"/>
                <a:ea typeface="大黑体" charset="-122"/>
              </a:rPr>
              <a:t>二进制序列，以</a:t>
            </a:r>
            <a:r>
              <a:rPr lang="en-US" altLang="zh-CN" b="1" dirty="0">
                <a:solidFill>
                  <a:srgbClr val="000066"/>
                </a:solidFill>
                <a:latin typeface="大黑体" charset="-122"/>
                <a:ea typeface="大黑体" charset="-122"/>
              </a:rPr>
              <a:t>p</a:t>
            </a:r>
            <a:r>
              <a:rPr lang="en-US" altLang="zh-CN" b="1" baseline="-25000" dirty="0">
                <a:solidFill>
                  <a:srgbClr val="000066"/>
                </a:solidFill>
                <a:latin typeface="大黑体" charset="-122"/>
                <a:ea typeface="大黑体" charset="-122"/>
              </a:rPr>
              <a:t>1</a:t>
            </a:r>
            <a:r>
              <a:rPr lang="zh-CN" altLang="en-US" b="1" dirty="0">
                <a:solidFill>
                  <a:srgbClr val="000066"/>
                </a:solidFill>
                <a:latin typeface="大黑体" charset="-122"/>
                <a:ea typeface="大黑体" charset="-122"/>
              </a:rPr>
              <a:t>的概率取</a:t>
            </a:r>
            <a:r>
              <a:rPr lang="en-US" altLang="zh-CN" b="1" dirty="0">
                <a:solidFill>
                  <a:srgbClr val="000066"/>
                </a:solidFill>
                <a:latin typeface="大黑体" charset="-122"/>
                <a:ea typeface="大黑体" charset="-122"/>
              </a:rPr>
              <a:t>1</a:t>
            </a:r>
            <a:r>
              <a:rPr lang="zh-CN" altLang="en-US" b="1" dirty="0">
                <a:solidFill>
                  <a:srgbClr val="000066"/>
                </a:solidFill>
                <a:latin typeface="大黑体" charset="-122"/>
                <a:ea typeface="大黑体" charset="-122"/>
              </a:rPr>
              <a:t>，以</a:t>
            </a:r>
            <a:r>
              <a:rPr lang="en-US" altLang="zh-CN" b="1" dirty="0">
                <a:solidFill>
                  <a:srgbClr val="000066"/>
                </a:solidFill>
                <a:latin typeface="大黑体" charset="-122"/>
                <a:ea typeface="大黑体" charset="-122"/>
              </a:rPr>
              <a:t>p</a:t>
            </a:r>
            <a:r>
              <a:rPr lang="en-US" altLang="zh-CN" b="1" baseline="-25000" dirty="0">
                <a:solidFill>
                  <a:srgbClr val="000066"/>
                </a:solidFill>
                <a:latin typeface="大黑体" charset="-122"/>
                <a:ea typeface="大黑体" charset="-122"/>
              </a:rPr>
              <a:t>0</a:t>
            </a:r>
            <a:r>
              <a:rPr lang="zh-CN" altLang="en-US" b="1" dirty="0">
                <a:solidFill>
                  <a:srgbClr val="000066"/>
                </a:solidFill>
                <a:latin typeface="大黑体" charset="-122"/>
                <a:ea typeface="大黑体" charset="-122"/>
              </a:rPr>
              <a:t>的概率取</a:t>
            </a:r>
            <a:r>
              <a:rPr lang="en-US" altLang="zh-CN" b="1" dirty="0">
                <a:solidFill>
                  <a:srgbClr val="000066"/>
                </a:solidFill>
                <a:latin typeface="大黑体" charset="-122"/>
                <a:ea typeface="大黑体" charset="-122"/>
              </a:rPr>
              <a:t>0</a:t>
            </a:r>
            <a:r>
              <a:rPr lang="zh-CN" altLang="en-US" b="1" dirty="0">
                <a:solidFill>
                  <a:srgbClr val="000066"/>
                </a:solidFill>
                <a:latin typeface="大黑体" charset="-122"/>
                <a:ea typeface="大黑体" charset="-122"/>
              </a:rPr>
              <a:t>，</a:t>
            </a:r>
            <a:r>
              <a:rPr lang="en-US" altLang="zh-CN" b="1" dirty="0">
                <a:solidFill>
                  <a:srgbClr val="000066"/>
                </a:solidFill>
                <a:latin typeface="大黑体" charset="-122"/>
                <a:ea typeface="大黑体" charset="-122"/>
              </a:rPr>
              <a:t>p</a:t>
            </a:r>
            <a:r>
              <a:rPr lang="en-US" altLang="zh-CN" b="1" baseline="-25000" dirty="0">
                <a:solidFill>
                  <a:srgbClr val="000066"/>
                </a:solidFill>
                <a:latin typeface="大黑体" charset="-122"/>
                <a:ea typeface="大黑体" charset="-122"/>
              </a:rPr>
              <a:t>1</a:t>
            </a:r>
            <a:r>
              <a:rPr lang="en-US" altLang="zh-CN" b="1" dirty="0">
                <a:solidFill>
                  <a:srgbClr val="000066"/>
                </a:solidFill>
                <a:latin typeface="大黑体" charset="-122"/>
                <a:ea typeface="大黑体" charset="-122"/>
              </a:rPr>
              <a:t>+p</a:t>
            </a:r>
            <a:r>
              <a:rPr lang="en-US" altLang="zh-CN" b="1" baseline="-25000" dirty="0">
                <a:solidFill>
                  <a:srgbClr val="000066"/>
                </a:solidFill>
                <a:latin typeface="大黑体" charset="-122"/>
                <a:ea typeface="大黑体" charset="-122"/>
              </a:rPr>
              <a:t>0</a:t>
            </a:r>
            <a:r>
              <a:rPr lang="en-US" altLang="zh-CN" b="1" dirty="0">
                <a:solidFill>
                  <a:srgbClr val="000066"/>
                </a:solidFill>
                <a:latin typeface="大黑体" charset="-122"/>
                <a:ea typeface="大黑体" charset="-122"/>
              </a:rPr>
              <a:t>=1</a:t>
            </a:r>
          </a:p>
          <a:p>
            <a:pPr>
              <a:buFont typeface="Monotype Sorts" pitchFamily="2" charset="2"/>
              <a:buNone/>
            </a:pPr>
            <a:r>
              <a:rPr lang="zh-CN" altLang="en-US" b="1" dirty="0">
                <a:solidFill>
                  <a:srgbClr val="000066"/>
                </a:solidFill>
                <a:latin typeface="大黑体" charset="-122"/>
                <a:ea typeface="大黑体" charset="-122"/>
              </a:rPr>
              <a:t>从</a:t>
            </a:r>
            <a:r>
              <a:rPr lang="en-US" altLang="zh-CN" b="1" dirty="0">
                <a:solidFill>
                  <a:srgbClr val="000066"/>
                </a:solidFill>
                <a:latin typeface="大黑体" charset="-122"/>
                <a:ea typeface="大黑体" charset="-122"/>
              </a:rPr>
              <a:t>u(t)</a:t>
            </a:r>
            <a:r>
              <a:rPr lang="zh-CN" altLang="en-US" b="1" dirty="0">
                <a:solidFill>
                  <a:srgbClr val="000066"/>
                </a:solidFill>
                <a:latin typeface="大黑体" charset="-122"/>
                <a:ea typeface="大黑体" charset="-122"/>
              </a:rPr>
              <a:t>中截取</a:t>
            </a:r>
            <a:r>
              <a:rPr lang="en-US" altLang="zh-CN" sz="2000" b="1" dirty="0">
                <a:solidFill>
                  <a:srgbClr val="000066"/>
                </a:solidFill>
                <a:latin typeface="大黑体" charset="-122"/>
                <a:ea typeface="大黑体" charset="-122"/>
              </a:rPr>
              <a:t>(</a:t>
            </a:r>
            <a:r>
              <a:rPr lang="zh-CN" altLang="en-US" sz="2000" b="1" dirty="0">
                <a:solidFill>
                  <a:srgbClr val="000066"/>
                </a:solidFill>
                <a:latin typeface="大黑体" charset="-122"/>
                <a:ea typeface="大黑体" charset="-122"/>
              </a:rPr>
              <a:t>－</a:t>
            </a:r>
            <a:r>
              <a:rPr lang="en-US" altLang="zh-CN" sz="2000" b="1" dirty="0">
                <a:solidFill>
                  <a:srgbClr val="000066"/>
                </a:solidFill>
                <a:latin typeface="大黑体" charset="-122"/>
                <a:ea typeface="大黑体" charset="-122"/>
              </a:rPr>
              <a:t>KT</a:t>
            </a:r>
            <a:r>
              <a:rPr lang="en-US" altLang="zh-CN" sz="2000" b="1" baseline="-25000" dirty="0">
                <a:solidFill>
                  <a:srgbClr val="000066"/>
                </a:solidFill>
                <a:latin typeface="大黑体" charset="-122"/>
                <a:ea typeface="大黑体" charset="-122"/>
              </a:rPr>
              <a:t>S</a:t>
            </a:r>
            <a:r>
              <a:rPr lang="en-US" altLang="zh-CN" sz="2000" b="1" dirty="0">
                <a:solidFill>
                  <a:srgbClr val="000066"/>
                </a:solidFill>
                <a:latin typeface="大黑体" charset="-122"/>
                <a:ea typeface="大黑体" charset="-122"/>
              </a:rPr>
              <a:t>,KT</a:t>
            </a:r>
            <a:r>
              <a:rPr lang="en-US" altLang="zh-CN" sz="2000" b="1" baseline="-25000" dirty="0">
                <a:solidFill>
                  <a:srgbClr val="000066"/>
                </a:solidFill>
                <a:latin typeface="大黑体" charset="-122"/>
                <a:ea typeface="大黑体" charset="-122"/>
              </a:rPr>
              <a:t>S</a:t>
            </a:r>
            <a:r>
              <a:rPr lang="en-US" altLang="zh-CN" sz="2000" b="1" dirty="0">
                <a:solidFill>
                  <a:srgbClr val="000066"/>
                </a:solidFill>
                <a:latin typeface="大黑体" charset="-122"/>
                <a:ea typeface="大黑体" charset="-122"/>
              </a:rPr>
              <a:t>)</a:t>
            </a:r>
            <a:r>
              <a:rPr lang="zh-CN" altLang="en-US" b="1" dirty="0">
                <a:solidFill>
                  <a:srgbClr val="000066"/>
                </a:solidFill>
                <a:latin typeface="大黑体" charset="-122"/>
                <a:ea typeface="大黑体" charset="-122"/>
              </a:rPr>
              <a:t>一段，分成二部分：</a:t>
            </a:r>
          </a:p>
          <a:p>
            <a:pPr>
              <a:buFont typeface="Monotype Sorts" pitchFamily="2" charset="2"/>
              <a:buNone/>
            </a:pPr>
            <a:r>
              <a:rPr lang="zh-CN" altLang="en-US" b="1" dirty="0">
                <a:solidFill>
                  <a:srgbClr val="000066"/>
                </a:solidFill>
                <a:latin typeface="大黑体" charset="-122"/>
                <a:ea typeface="大黑体" charset="-122"/>
              </a:rPr>
              <a:t>	</a:t>
            </a:r>
            <a:r>
              <a:rPr lang="en-US" altLang="zh-CN" sz="2000" b="1" dirty="0">
                <a:solidFill>
                  <a:srgbClr val="000066"/>
                </a:solidFill>
                <a:latin typeface="大黑体" charset="-122"/>
                <a:ea typeface="大黑体" charset="-122"/>
              </a:rPr>
              <a:t>u(</a:t>
            </a:r>
            <a:r>
              <a:rPr lang="en-US" altLang="zh-CN" sz="2000" b="1" dirty="0" err="1">
                <a:solidFill>
                  <a:srgbClr val="000066"/>
                </a:solidFill>
                <a:latin typeface="大黑体" charset="-122"/>
                <a:ea typeface="大黑体" charset="-122"/>
              </a:rPr>
              <a:t>t,T</a:t>
            </a:r>
            <a:r>
              <a:rPr lang="en-US" altLang="zh-CN" sz="2000" b="1" dirty="0">
                <a:solidFill>
                  <a:srgbClr val="000066"/>
                </a:solidFill>
                <a:latin typeface="大黑体" charset="-122"/>
                <a:ea typeface="大黑体" charset="-122"/>
              </a:rPr>
              <a:t>)=</a:t>
            </a:r>
            <a:r>
              <a:rPr lang="en-US" altLang="zh-CN" sz="2000" b="1" dirty="0">
                <a:solidFill>
                  <a:srgbClr val="000066"/>
                </a:solidFill>
                <a:latin typeface="大黑体" charset="-122"/>
                <a:ea typeface="大黑体" charset="-122"/>
                <a:sym typeface="Symbol" panose="05050102010706020507" pitchFamily="18" charset="2"/>
              </a:rPr>
              <a:t>(</a:t>
            </a:r>
            <a:r>
              <a:rPr lang="en-US" altLang="zh-CN" sz="2000" b="1" dirty="0" err="1">
                <a:solidFill>
                  <a:srgbClr val="000066"/>
                </a:solidFill>
                <a:latin typeface="大黑体" charset="-122"/>
                <a:ea typeface="大黑体" charset="-122"/>
                <a:sym typeface="Symbol" panose="05050102010706020507" pitchFamily="18" charset="2"/>
              </a:rPr>
              <a:t>t,T</a:t>
            </a:r>
            <a:r>
              <a:rPr lang="en-US" altLang="zh-CN" sz="2000" b="1" dirty="0">
                <a:solidFill>
                  <a:srgbClr val="000066"/>
                </a:solidFill>
                <a:latin typeface="大黑体" charset="-122"/>
                <a:ea typeface="大黑体" charset="-122"/>
                <a:sym typeface="Symbol" panose="05050102010706020507" pitchFamily="18" charset="2"/>
              </a:rPr>
              <a:t>)+(</a:t>
            </a:r>
            <a:r>
              <a:rPr lang="en-US" altLang="zh-CN" sz="2000" b="1" dirty="0" err="1">
                <a:solidFill>
                  <a:srgbClr val="000066"/>
                </a:solidFill>
                <a:latin typeface="大黑体" charset="-122"/>
                <a:ea typeface="大黑体" charset="-122"/>
                <a:sym typeface="Symbol" panose="05050102010706020507" pitchFamily="18" charset="2"/>
              </a:rPr>
              <a:t>t,T</a:t>
            </a:r>
            <a:r>
              <a:rPr lang="en-US" altLang="zh-CN" sz="2000" b="1" dirty="0">
                <a:solidFill>
                  <a:srgbClr val="000066"/>
                </a:solidFill>
                <a:latin typeface="大黑体" charset="-122"/>
                <a:ea typeface="大黑体" charset="-122"/>
                <a:sym typeface="Symbol" panose="05050102010706020507" pitchFamily="18" charset="2"/>
              </a:rPr>
              <a:t>)</a:t>
            </a:r>
          </a:p>
          <a:p>
            <a:pPr>
              <a:buFont typeface="Monotype Sorts" pitchFamily="2" charset="2"/>
              <a:buNone/>
            </a:pPr>
            <a:r>
              <a:rPr lang="zh-CN" altLang="en-US" b="1" dirty="0">
                <a:solidFill>
                  <a:srgbClr val="000066"/>
                </a:solidFill>
                <a:latin typeface="大黑体" charset="-122"/>
                <a:ea typeface="大黑体" charset="-122"/>
                <a:sym typeface="Symbol" panose="05050102010706020507" pitchFamily="18" charset="2"/>
              </a:rPr>
              <a:t>其中：</a:t>
            </a:r>
            <a:r>
              <a:rPr lang="en-US" altLang="en-US" sz="2000" b="1" dirty="0">
                <a:solidFill>
                  <a:srgbClr val="000066"/>
                </a:solidFill>
                <a:latin typeface="大黑体" charset="-122"/>
                <a:ea typeface="大黑体" charset="-122"/>
                <a:sym typeface="Symbol" panose="05050102010706020507" pitchFamily="18" charset="2"/>
              </a:rPr>
              <a:t>(</a:t>
            </a:r>
            <a:r>
              <a:rPr lang="en-US" altLang="zh-CN" sz="2000" b="1" dirty="0" err="1">
                <a:solidFill>
                  <a:srgbClr val="000066"/>
                </a:solidFill>
                <a:latin typeface="大黑体" charset="-122"/>
                <a:ea typeface="大黑体" charset="-122"/>
                <a:sym typeface="Symbol" panose="05050102010706020507" pitchFamily="18" charset="2"/>
              </a:rPr>
              <a:t>t,T</a:t>
            </a:r>
            <a:r>
              <a:rPr lang="en-US" altLang="zh-CN" sz="2000" b="1" dirty="0">
                <a:solidFill>
                  <a:srgbClr val="000066"/>
                </a:solidFill>
                <a:latin typeface="大黑体" charset="-122"/>
                <a:ea typeface="大黑体" charset="-122"/>
                <a:sym typeface="Symbol" panose="05050102010706020507" pitchFamily="18" charset="2"/>
              </a:rPr>
              <a:t>)</a:t>
            </a:r>
            <a:r>
              <a:rPr lang="zh-CN" altLang="en-US" sz="2000" b="1" dirty="0">
                <a:solidFill>
                  <a:srgbClr val="000066"/>
                </a:solidFill>
                <a:latin typeface="大黑体" charset="-122"/>
                <a:ea typeface="大黑体" charset="-122"/>
                <a:sym typeface="Symbol" panose="05050102010706020507" pitchFamily="18" charset="2"/>
              </a:rPr>
              <a:t>＝</a:t>
            </a:r>
            <a:r>
              <a:rPr lang="en-US" altLang="zh-CN" sz="2000" b="1" dirty="0">
                <a:solidFill>
                  <a:srgbClr val="000066"/>
                </a:solidFill>
                <a:latin typeface="大黑体" charset="-122"/>
                <a:ea typeface="大黑体" charset="-122"/>
                <a:sym typeface="Symbol" panose="05050102010706020507" pitchFamily="18" charset="2"/>
              </a:rPr>
              <a:t>E(u(</a:t>
            </a:r>
            <a:r>
              <a:rPr lang="en-US" altLang="zh-CN" sz="2000" b="1" dirty="0" err="1">
                <a:solidFill>
                  <a:srgbClr val="000066"/>
                </a:solidFill>
                <a:latin typeface="大黑体" charset="-122"/>
                <a:ea typeface="大黑体" charset="-122"/>
                <a:sym typeface="Symbol" panose="05050102010706020507" pitchFamily="18" charset="2"/>
              </a:rPr>
              <a:t>t,T</a:t>
            </a:r>
            <a:r>
              <a:rPr lang="en-US" altLang="zh-CN" sz="2000" b="1" dirty="0">
                <a:solidFill>
                  <a:srgbClr val="000066"/>
                </a:solidFill>
                <a:latin typeface="大黑体" charset="-122"/>
                <a:ea typeface="大黑体" charset="-122"/>
                <a:sym typeface="Symbol" panose="05050102010706020507" pitchFamily="18" charset="2"/>
              </a:rPr>
              <a:t>))-</a:t>
            </a:r>
            <a:r>
              <a:rPr lang="zh-CN" altLang="en-US" sz="2000" b="1" dirty="0">
                <a:solidFill>
                  <a:srgbClr val="000066"/>
                </a:solidFill>
                <a:latin typeface="大黑体" charset="-122"/>
                <a:ea typeface="大黑体" charset="-122"/>
                <a:sym typeface="Symbol" panose="05050102010706020507" pitchFamily="18" charset="2"/>
              </a:rPr>
              <a:t>均值部分，</a:t>
            </a:r>
            <a:r>
              <a:rPr lang="en-US" altLang="zh-CN" sz="2000" dirty="0">
                <a:solidFill>
                  <a:srgbClr val="000066"/>
                </a:solidFill>
                <a:latin typeface="大黑体" charset="-122"/>
                <a:ea typeface="大黑体" charset="-122"/>
                <a:sym typeface="Symbol" panose="05050102010706020507" pitchFamily="18" charset="2"/>
              </a:rPr>
              <a:t>E</a:t>
            </a:r>
            <a:r>
              <a:rPr lang="en-US" altLang="zh-CN" sz="2000" b="1" dirty="0">
                <a:solidFill>
                  <a:srgbClr val="000066"/>
                </a:solidFill>
                <a:latin typeface="大黑体" charset="-122"/>
                <a:ea typeface="大黑体" charset="-122"/>
                <a:sym typeface="Symbol" panose="05050102010706020507" pitchFamily="18" charset="2"/>
              </a:rPr>
              <a:t>ta</a:t>
            </a:r>
          </a:p>
          <a:p>
            <a:pPr>
              <a:buFont typeface="Monotype Sorts" pitchFamily="2" charset="2"/>
              <a:buNone/>
            </a:pPr>
            <a:r>
              <a:rPr lang="en-US" altLang="zh-CN" sz="2000" b="1" dirty="0">
                <a:solidFill>
                  <a:srgbClr val="000066"/>
                </a:solidFill>
                <a:latin typeface="大黑体" charset="-122"/>
                <a:ea typeface="大黑体" charset="-122"/>
                <a:sym typeface="Symbol" panose="05050102010706020507" pitchFamily="18" charset="2"/>
              </a:rPr>
              <a:t>	(</a:t>
            </a:r>
            <a:r>
              <a:rPr lang="en-US" altLang="zh-CN" sz="2000" b="1" dirty="0" err="1">
                <a:solidFill>
                  <a:srgbClr val="000066"/>
                </a:solidFill>
                <a:latin typeface="大黑体" charset="-122"/>
                <a:ea typeface="大黑体" charset="-122"/>
                <a:sym typeface="Symbol" panose="05050102010706020507" pitchFamily="18" charset="2"/>
              </a:rPr>
              <a:t>t,T</a:t>
            </a:r>
            <a:r>
              <a:rPr lang="en-US" altLang="zh-CN" sz="2000" b="1" dirty="0">
                <a:solidFill>
                  <a:srgbClr val="000066"/>
                </a:solidFill>
                <a:latin typeface="大黑体" charset="-122"/>
                <a:ea typeface="大黑体" charset="-122"/>
                <a:sym typeface="Symbol" panose="05050102010706020507" pitchFamily="18" charset="2"/>
              </a:rPr>
              <a:t>)=u(</a:t>
            </a:r>
            <a:r>
              <a:rPr lang="en-US" altLang="zh-CN" sz="2000" b="1" dirty="0" err="1">
                <a:solidFill>
                  <a:srgbClr val="000066"/>
                </a:solidFill>
                <a:latin typeface="大黑体" charset="-122"/>
                <a:ea typeface="大黑体" charset="-122"/>
                <a:sym typeface="Symbol" panose="05050102010706020507" pitchFamily="18" charset="2"/>
              </a:rPr>
              <a:t>t,T</a:t>
            </a:r>
            <a:r>
              <a:rPr lang="en-US" altLang="zh-CN" sz="2000" b="1" dirty="0">
                <a:solidFill>
                  <a:srgbClr val="000066"/>
                </a:solidFill>
                <a:latin typeface="大黑体" charset="-122"/>
                <a:ea typeface="大黑体" charset="-122"/>
                <a:sym typeface="Symbol" panose="05050102010706020507" pitchFamily="18" charset="2"/>
              </a:rPr>
              <a:t>)- (</a:t>
            </a:r>
            <a:r>
              <a:rPr lang="en-US" altLang="zh-CN" sz="2000" b="1" dirty="0" err="1">
                <a:solidFill>
                  <a:srgbClr val="000066"/>
                </a:solidFill>
                <a:latin typeface="大黑体" charset="-122"/>
                <a:ea typeface="大黑体" charset="-122"/>
                <a:sym typeface="Symbol" panose="05050102010706020507" pitchFamily="18" charset="2"/>
              </a:rPr>
              <a:t>t,T</a:t>
            </a:r>
            <a:r>
              <a:rPr lang="en-US" altLang="zh-CN" sz="2000" b="1" dirty="0">
                <a:solidFill>
                  <a:srgbClr val="000066"/>
                </a:solidFill>
                <a:latin typeface="大黑体" charset="-122"/>
                <a:ea typeface="大黑体" charset="-122"/>
                <a:sym typeface="Symbol" panose="05050102010706020507" pitchFamily="18" charset="2"/>
              </a:rPr>
              <a:t>)</a:t>
            </a:r>
            <a:r>
              <a:rPr lang="zh-CN" altLang="en-US" sz="2000" b="1" dirty="0">
                <a:solidFill>
                  <a:srgbClr val="000066"/>
                </a:solidFill>
                <a:latin typeface="大黑体" charset="-122"/>
                <a:ea typeface="大黑体" charset="-122"/>
                <a:sym typeface="Symbol" panose="05050102010706020507" pitchFamily="18" charset="2"/>
              </a:rPr>
              <a:t>：偏差</a:t>
            </a:r>
            <a:r>
              <a:rPr lang="en-US" altLang="zh-CN" sz="2000" b="1" dirty="0">
                <a:solidFill>
                  <a:srgbClr val="000066"/>
                </a:solidFill>
                <a:latin typeface="大黑体" charset="-122"/>
                <a:ea typeface="大黑体" charset="-122"/>
                <a:sym typeface="Symbol" panose="05050102010706020507" pitchFamily="18" charset="2"/>
              </a:rPr>
              <a:t>,Zeta</a:t>
            </a:r>
            <a:endParaRPr lang="en-US" altLang="zh-CN" b="1" dirty="0">
              <a:solidFill>
                <a:srgbClr val="000066"/>
              </a:solidFill>
              <a:latin typeface="大黑体" charset="-122"/>
              <a:ea typeface="大黑体" charset="-122"/>
            </a:endParaRPr>
          </a:p>
          <a:p>
            <a:pPr>
              <a:buFont typeface="Monotype Sorts" pitchFamily="2" charset="2"/>
              <a:buNone/>
            </a:pPr>
            <a:r>
              <a:rPr lang="en-US" altLang="zh-CN" b="1" dirty="0">
                <a:solidFill>
                  <a:srgbClr val="000066"/>
                </a:solidFill>
                <a:latin typeface="大黑体" charset="-122"/>
                <a:ea typeface="大黑体" charset="-122"/>
              </a:rPr>
              <a:t>	</a:t>
            </a:r>
          </a:p>
        </p:txBody>
      </p:sp>
      <p:graphicFrame>
        <p:nvGraphicFramePr>
          <p:cNvPr id="15363" name="Object 8"/>
          <p:cNvGraphicFramePr>
            <a:graphicFrameLocks noChangeAspect="1"/>
          </p:cNvGraphicFramePr>
          <p:nvPr>
            <p:extLst>
              <p:ext uri="{D42A27DB-BD31-4B8C-83A1-F6EECF244321}">
                <p14:modId xmlns:p14="http://schemas.microsoft.com/office/powerpoint/2010/main" val="2029281952"/>
              </p:ext>
            </p:extLst>
          </p:nvPr>
        </p:nvGraphicFramePr>
        <p:xfrm>
          <a:off x="585144" y="2164776"/>
          <a:ext cx="4122738" cy="658812"/>
        </p:xfrm>
        <a:graphic>
          <a:graphicData uri="http://schemas.openxmlformats.org/presentationml/2006/ole">
            <mc:AlternateContent xmlns:mc="http://schemas.openxmlformats.org/markup-compatibility/2006">
              <mc:Choice xmlns:v="urn:schemas-microsoft-com:vml" Requires="v">
                <p:oleObj spid="_x0000_s56111" name="公式" r:id="rId6" imgW="2692400" imgH="431800" progId="Equation.3">
                  <p:embed/>
                </p:oleObj>
              </mc:Choice>
              <mc:Fallback>
                <p:oleObj name="公式" r:id="rId6" imgW="2692400" imgH="431800" progId="Equation.3">
                  <p:embed/>
                  <p:pic>
                    <p:nvPicPr>
                      <p:cNvPr id="0" name="Picture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144" y="2164776"/>
                        <a:ext cx="4122738" cy="658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1" name="Rectangle 9"/>
          <p:cNvSpPr>
            <a:spLocks noChangeArrowheads="1"/>
          </p:cNvSpPr>
          <p:nvPr/>
        </p:nvSpPr>
        <p:spPr bwMode="auto">
          <a:xfrm>
            <a:off x="5131744" y="1686938"/>
            <a:ext cx="394335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Monotype Sorts" pitchFamily="2" charset="2"/>
              <a:buNone/>
            </a:pPr>
            <a:r>
              <a:rPr lang="zh-CN" altLang="en-US" b="1" dirty="0">
                <a:solidFill>
                  <a:srgbClr val="000066"/>
                </a:solidFill>
                <a:latin typeface="大黑体" charset="-122"/>
                <a:ea typeface="大黑体" charset="-122"/>
              </a:rPr>
              <a:t>用</a:t>
            </a:r>
            <a:r>
              <a:rPr lang="zh-CN" altLang="en-US" b="1" dirty="0">
                <a:solidFill>
                  <a:srgbClr val="FF0000"/>
                </a:solidFill>
                <a:latin typeface="大黑体" charset="-122"/>
                <a:ea typeface="大黑体" charset="-122"/>
              </a:rPr>
              <a:t>样本统计法</a:t>
            </a:r>
            <a:r>
              <a:rPr lang="zh-CN" altLang="en-US" b="1" dirty="0">
                <a:solidFill>
                  <a:srgbClr val="000066"/>
                </a:solidFill>
                <a:latin typeface="大黑体" charset="-122"/>
                <a:ea typeface="大黑体" charset="-122"/>
              </a:rPr>
              <a:t>计算</a:t>
            </a:r>
            <a:r>
              <a:rPr lang="en-US" altLang="en-US" b="1" dirty="0">
                <a:solidFill>
                  <a:srgbClr val="000066"/>
                </a:solidFill>
                <a:latin typeface="大黑体" charset="-122"/>
                <a:ea typeface="大黑体" charset="-122"/>
                <a:sym typeface="Symbol" panose="05050102010706020507" pitchFamily="18" charset="2"/>
              </a:rPr>
              <a:t>(</a:t>
            </a:r>
            <a:r>
              <a:rPr lang="en-US" altLang="zh-CN" b="1" dirty="0">
                <a:solidFill>
                  <a:srgbClr val="000066"/>
                </a:solidFill>
                <a:latin typeface="大黑体" charset="-122"/>
                <a:ea typeface="大黑体" charset="-122"/>
                <a:sym typeface="Symbol" panose="05050102010706020507" pitchFamily="18" charset="2"/>
              </a:rPr>
              <a:t>t)</a:t>
            </a:r>
            <a:r>
              <a:rPr lang="zh-CN" altLang="en-US" b="1" dirty="0">
                <a:solidFill>
                  <a:srgbClr val="000066"/>
                </a:solidFill>
                <a:latin typeface="大黑体" charset="-122"/>
                <a:ea typeface="大黑体" charset="-122"/>
                <a:sym typeface="Symbol" panose="05050102010706020507" pitchFamily="18" charset="2"/>
              </a:rPr>
              <a:t>的功率谱密度：</a:t>
            </a:r>
          </a:p>
          <a:p>
            <a:pPr>
              <a:buFont typeface="Monotype Sorts" pitchFamily="2" charset="2"/>
              <a:buNone/>
            </a:pPr>
            <a:endParaRPr lang="zh-CN" altLang="en-US" b="1" dirty="0">
              <a:solidFill>
                <a:srgbClr val="000066"/>
              </a:solidFill>
              <a:latin typeface="大黑体" charset="-122"/>
              <a:ea typeface="大黑体" charset="-122"/>
              <a:sym typeface="Symbol" panose="05050102010706020507" pitchFamily="18" charset="2"/>
            </a:endParaRPr>
          </a:p>
          <a:p>
            <a:pPr>
              <a:buFont typeface="Monotype Sorts" pitchFamily="2" charset="2"/>
              <a:buNone/>
            </a:pPr>
            <a:endParaRPr lang="zh-CN" altLang="en-US" b="1" dirty="0">
              <a:solidFill>
                <a:srgbClr val="000066"/>
              </a:solidFill>
              <a:latin typeface="大黑体" charset="-122"/>
              <a:ea typeface="大黑体" charset="-122"/>
              <a:sym typeface="Symbol" panose="05050102010706020507" pitchFamily="18" charset="2"/>
            </a:endParaRPr>
          </a:p>
          <a:p>
            <a:pPr>
              <a:buFont typeface="Monotype Sorts" pitchFamily="2" charset="2"/>
              <a:buNone/>
            </a:pPr>
            <a:r>
              <a:rPr lang="zh-CN" altLang="en-US" b="1" dirty="0">
                <a:solidFill>
                  <a:srgbClr val="000066"/>
                </a:solidFill>
                <a:latin typeface="大黑体" charset="-122"/>
                <a:ea typeface="大黑体" charset="-122"/>
                <a:sym typeface="Symbol" panose="05050102010706020507" pitchFamily="18" charset="2"/>
              </a:rPr>
              <a:t>用</a:t>
            </a:r>
            <a:r>
              <a:rPr lang="zh-CN" altLang="en-US" b="1" dirty="0">
                <a:solidFill>
                  <a:srgbClr val="FF0000"/>
                </a:solidFill>
                <a:latin typeface="大黑体" charset="-122"/>
                <a:ea typeface="大黑体" charset="-122"/>
                <a:sym typeface="Symbol" panose="05050102010706020507" pitchFamily="18" charset="2"/>
              </a:rPr>
              <a:t>样本统计法</a:t>
            </a:r>
            <a:r>
              <a:rPr lang="zh-CN" altLang="en-US" b="1" dirty="0">
                <a:solidFill>
                  <a:srgbClr val="000066"/>
                </a:solidFill>
                <a:latin typeface="大黑体" charset="-122"/>
                <a:ea typeface="大黑体" charset="-122"/>
                <a:sym typeface="Symbol" panose="05050102010706020507" pitchFamily="18" charset="2"/>
              </a:rPr>
              <a:t>计算</a:t>
            </a:r>
            <a:r>
              <a:rPr lang="en-US" altLang="en-US" b="1" dirty="0">
                <a:solidFill>
                  <a:srgbClr val="000066"/>
                </a:solidFill>
                <a:latin typeface="大黑体" charset="-122"/>
                <a:ea typeface="大黑体" charset="-122"/>
                <a:sym typeface="Symbol" panose="05050102010706020507" pitchFamily="18" charset="2"/>
              </a:rPr>
              <a:t>(</a:t>
            </a:r>
            <a:r>
              <a:rPr lang="en-US" altLang="zh-CN" b="1" dirty="0">
                <a:solidFill>
                  <a:srgbClr val="000066"/>
                </a:solidFill>
                <a:latin typeface="大黑体" charset="-122"/>
                <a:ea typeface="大黑体" charset="-122"/>
                <a:sym typeface="Symbol" panose="05050102010706020507" pitchFamily="18" charset="2"/>
              </a:rPr>
              <a:t>t)</a:t>
            </a:r>
            <a:r>
              <a:rPr lang="zh-CN" altLang="en-US" b="1" dirty="0">
                <a:solidFill>
                  <a:srgbClr val="000066"/>
                </a:solidFill>
                <a:latin typeface="大黑体" charset="-122"/>
                <a:ea typeface="大黑体" charset="-122"/>
                <a:sym typeface="Symbol" panose="05050102010706020507" pitchFamily="18" charset="2"/>
              </a:rPr>
              <a:t>的功率谱密度：</a:t>
            </a:r>
          </a:p>
          <a:p>
            <a:pPr>
              <a:buFont typeface="Monotype Sorts" pitchFamily="2" charset="2"/>
              <a:buNone/>
            </a:pPr>
            <a:endParaRPr lang="zh-CN" altLang="en-US" b="1" dirty="0">
              <a:solidFill>
                <a:srgbClr val="000066"/>
              </a:solidFill>
              <a:latin typeface="大黑体" charset="-122"/>
              <a:ea typeface="大黑体" charset="-122"/>
              <a:sym typeface="Symbol" panose="05050102010706020507" pitchFamily="18" charset="2"/>
            </a:endParaRPr>
          </a:p>
          <a:p>
            <a:pPr>
              <a:buFont typeface="Monotype Sorts" pitchFamily="2" charset="2"/>
              <a:buNone/>
            </a:pPr>
            <a:endParaRPr lang="zh-CN" altLang="en-US" b="1" dirty="0">
              <a:solidFill>
                <a:srgbClr val="000066"/>
              </a:solidFill>
              <a:latin typeface="大黑体" charset="-122"/>
              <a:ea typeface="大黑体" charset="-122"/>
              <a:sym typeface="Symbol" panose="05050102010706020507" pitchFamily="18" charset="2"/>
            </a:endParaRPr>
          </a:p>
          <a:p>
            <a:pPr>
              <a:buFont typeface="Monotype Sorts" pitchFamily="2" charset="2"/>
              <a:buNone/>
            </a:pPr>
            <a:endParaRPr lang="zh-CN" altLang="en-US" b="1" dirty="0">
              <a:solidFill>
                <a:srgbClr val="000066"/>
              </a:solidFill>
              <a:latin typeface="大黑体" charset="-122"/>
              <a:ea typeface="大黑体" charset="-122"/>
              <a:sym typeface="Symbol" panose="05050102010706020507" pitchFamily="18" charset="2"/>
            </a:endParaRPr>
          </a:p>
          <a:p>
            <a:pPr>
              <a:buFont typeface="Monotype Sorts" pitchFamily="2" charset="2"/>
              <a:buNone/>
            </a:pPr>
            <a:endParaRPr lang="zh-CN" altLang="en-US" b="1" dirty="0">
              <a:solidFill>
                <a:srgbClr val="000066"/>
              </a:solidFill>
              <a:latin typeface="大黑体" charset="-122"/>
              <a:ea typeface="大黑体" charset="-122"/>
              <a:sym typeface="Symbol" panose="05050102010706020507" pitchFamily="18" charset="2"/>
            </a:endParaRPr>
          </a:p>
          <a:p>
            <a:pPr>
              <a:buFont typeface="Monotype Sorts" pitchFamily="2" charset="2"/>
              <a:buNone/>
            </a:pPr>
            <a:endParaRPr lang="zh-CN" altLang="en-US" b="1" dirty="0">
              <a:solidFill>
                <a:srgbClr val="000066"/>
              </a:solidFill>
              <a:latin typeface="大黑体" charset="-122"/>
              <a:ea typeface="大黑体" charset="-122"/>
            </a:endParaRPr>
          </a:p>
          <a:p>
            <a:pPr>
              <a:buFont typeface="Monotype Sorts" pitchFamily="2" charset="2"/>
              <a:buNone/>
            </a:pPr>
            <a:r>
              <a:rPr lang="zh-CN" altLang="en-US" b="1" dirty="0">
                <a:solidFill>
                  <a:srgbClr val="000066"/>
                </a:solidFill>
                <a:latin typeface="大黑体" charset="-122"/>
                <a:ea typeface="大黑体" charset="-122"/>
              </a:rPr>
              <a:t>	</a:t>
            </a:r>
          </a:p>
        </p:txBody>
      </p:sp>
      <p:graphicFrame>
        <p:nvGraphicFramePr>
          <p:cNvPr id="15364" name="Object 10"/>
          <p:cNvGraphicFramePr>
            <a:graphicFrameLocks noChangeAspect="1"/>
          </p:cNvGraphicFramePr>
          <p:nvPr>
            <p:extLst>
              <p:ext uri="{D42A27DB-BD31-4B8C-83A1-F6EECF244321}">
                <p14:modId xmlns:p14="http://schemas.microsoft.com/office/powerpoint/2010/main" val="3438519772"/>
              </p:ext>
            </p:extLst>
          </p:nvPr>
        </p:nvGraphicFramePr>
        <p:xfrm>
          <a:off x="4807020" y="2526223"/>
          <a:ext cx="4243886" cy="601411"/>
        </p:xfrm>
        <a:graphic>
          <a:graphicData uri="http://schemas.openxmlformats.org/presentationml/2006/ole">
            <mc:AlternateContent xmlns:mc="http://schemas.openxmlformats.org/markup-compatibility/2006">
              <mc:Choice xmlns:v="urn:schemas-microsoft-com:vml" Requires="v">
                <p:oleObj spid="_x0000_s56112" name="公式" r:id="rId8" imgW="3225800" imgH="457200" progId="Equation.3">
                  <p:embed/>
                </p:oleObj>
              </mc:Choice>
              <mc:Fallback>
                <p:oleObj name="公式" r:id="rId8" imgW="3225800" imgH="457200" progId="Equation.3">
                  <p:embed/>
                  <p:pic>
                    <p:nvPicPr>
                      <p:cNvPr id="0" name="Picture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7020" y="2526223"/>
                        <a:ext cx="4243886" cy="601411"/>
                      </a:xfrm>
                      <a:prstGeom prst="rect">
                        <a:avLst/>
                      </a:prstGeom>
                      <a:noFill/>
                      <a:extLst/>
                    </p:spPr>
                  </p:pic>
                </p:oleObj>
              </mc:Fallback>
            </mc:AlternateContent>
          </a:graphicData>
        </a:graphic>
      </p:graphicFrame>
      <p:graphicFrame>
        <p:nvGraphicFramePr>
          <p:cNvPr id="15365" name="Object 11"/>
          <p:cNvGraphicFramePr>
            <a:graphicFrameLocks noChangeAspect="1"/>
          </p:cNvGraphicFramePr>
          <p:nvPr>
            <p:extLst>
              <p:ext uri="{D42A27DB-BD31-4B8C-83A1-F6EECF244321}">
                <p14:modId xmlns:p14="http://schemas.microsoft.com/office/powerpoint/2010/main" val="164549027"/>
              </p:ext>
            </p:extLst>
          </p:nvPr>
        </p:nvGraphicFramePr>
        <p:xfrm>
          <a:off x="5236519" y="4257101"/>
          <a:ext cx="3519488" cy="658812"/>
        </p:xfrm>
        <a:graphic>
          <a:graphicData uri="http://schemas.openxmlformats.org/presentationml/2006/ole">
            <mc:AlternateContent xmlns:mc="http://schemas.openxmlformats.org/markup-compatibility/2006">
              <mc:Choice xmlns:v="urn:schemas-microsoft-com:vml" Requires="v">
                <p:oleObj spid="_x0000_s56113" name="公式" r:id="rId10" imgW="2298700" imgH="431800" progId="Equation.3">
                  <p:embed/>
                </p:oleObj>
              </mc:Choice>
              <mc:Fallback>
                <p:oleObj name="公式" r:id="rId10" imgW="2298700" imgH="431800" progId="Equation.3">
                  <p:embed/>
                  <p:pic>
                    <p:nvPicPr>
                      <p:cNvPr id="0" name="Picture 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36519" y="4257101"/>
                        <a:ext cx="3519488" cy="658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44</a:t>
            </a:fld>
            <a:endParaRPr lang="en-US" altLang="zh-CN"/>
          </a:p>
        </p:txBody>
      </p:sp>
    </p:spTree>
    <p:extLst>
      <p:ext uri="{BB962C8B-B14F-4D97-AF65-F5344CB8AC3E}">
        <p14:creationId xmlns:p14="http://schemas.microsoft.com/office/powerpoint/2010/main" val="2419939409"/>
      </p:ext>
    </p:extLst>
  </p:cSld>
  <p:clrMapOvr>
    <a:masterClrMapping/>
  </p:clrMapOvr>
  <p:transition>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2"/>
          <p:cNvSpPr>
            <a:spLocks noChangeArrowheads="1"/>
          </p:cNvSpPr>
          <p:nvPr/>
        </p:nvSpPr>
        <p:spPr bwMode="auto">
          <a:xfrm>
            <a:off x="1243519" y="1821102"/>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16392" name="Rectangle 5"/>
          <p:cNvSpPr>
            <a:spLocks noGrp="1" noChangeArrowheads="1"/>
          </p:cNvSpPr>
          <p:nvPr>
            <p:ph type="title"/>
          </p:nvPr>
        </p:nvSpPr>
        <p:spPr>
          <a:xfrm>
            <a:off x="710119" y="773352"/>
            <a:ext cx="7772400" cy="628650"/>
          </a:xfrm>
        </p:spPr>
        <p:txBody>
          <a:bodyPr/>
          <a:lstStyle/>
          <a:p>
            <a:pPr eaLnBrk="1" hangingPunct="1"/>
            <a:r>
              <a:rPr lang="zh-CN" altLang="en-US" b="1" dirty="0">
                <a:latin typeface="大黑体" charset="-122"/>
                <a:ea typeface="大黑体" charset="-122"/>
              </a:rPr>
              <a:t>举例</a:t>
            </a:r>
            <a:endParaRPr lang="zh-CN" altLang="en-US" sz="8000" b="1" dirty="0">
              <a:latin typeface="大黑体" charset="-122"/>
              <a:ea typeface="大黑体" charset="-122"/>
            </a:endParaRPr>
          </a:p>
        </p:txBody>
      </p:sp>
      <p:sp>
        <p:nvSpPr>
          <p:cNvPr id="16393" name="Rectangle 6"/>
          <p:cNvSpPr>
            <a:spLocks noGrp="1" noChangeArrowheads="1"/>
          </p:cNvSpPr>
          <p:nvPr>
            <p:ph type="body" sz="half" idx="1"/>
          </p:nvPr>
        </p:nvSpPr>
        <p:spPr>
          <a:xfrm>
            <a:off x="4939219" y="1554402"/>
            <a:ext cx="3943350" cy="4416092"/>
          </a:xfrm>
        </p:spPr>
        <p:txBody>
          <a:bodyPr/>
          <a:lstStyle/>
          <a:p>
            <a:pPr eaLnBrk="1" hangingPunct="1">
              <a:lnSpc>
                <a:spcPct val="90000"/>
              </a:lnSpc>
              <a:buFontTx/>
              <a:buNone/>
            </a:pPr>
            <a:r>
              <a:rPr lang="zh-CN" altLang="en-US" sz="2400" b="1" dirty="0">
                <a:latin typeface="大黑体" charset="-122"/>
                <a:ea typeface="大黑体" charset="-122"/>
              </a:rPr>
              <a:t>单极性基带信号</a:t>
            </a:r>
          </a:p>
          <a:p>
            <a:pPr eaLnBrk="1" hangingPunct="1">
              <a:lnSpc>
                <a:spcPct val="90000"/>
              </a:lnSpc>
              <a:buClr>
                <a:schemeClr val="tx1"/>
              </a:buClr>
              <a:buFont typeface="Monotype Sorts" pitchFamily="2" charset="2"/>
              <a:buNone/>
            </a:pPr>
            <a:r>
              <a:rPr lang="zh-CN" altLang="en-US" sz="2400" b="1" dirty="0">
                <a:latin typeface="大黑体" charset="-122"/>
                <a:ea typeface="大黑体" charset="-122"/>
              </a:rPr>
              <a:t>波形集：</a:t>
            </a:r>
          </a:p>
          <a:p>
            <a:pPr eaLnBrk="1" hangingPunct="1">
              <a:lnSpc>
                <a:spcPct val="90000"/>
              </a:lnSpc>
              <a:buClr>
                <a:schemeClr val="tx1"/>
              </a:buClr>
              <a:buFont typeface="Monotype Sorts" pitchFamily="2" charset="2"/>
              <a:buNone/>
            </a:pPr>
            <a:r>
              <a:rPr lang="zh-CN" altLang="en-US" sz="2400" b="1" dirty="0">
                <a:latin typeface="大黑体" charset="-122"/>
                <a:ea typeface="大黑体" charset="-122"/>
              </a:rPr>
              <a:t>    </a:t>
            </a:r>
            <a:r>
              <a:rPr lang="en-US" altLang="zh-CN" sz="2400" b="1" dirty="0">
                <a:latin typeface="大黑体" charset="-122"/>
                <a:ea typeface="大黑体" charset="-122"/>
              </a:rPr>
              <a:t>g</a:t>
            </a:r>
            <a:r>
              <a:rPr lang="en-US" altLang="zh-CN" sz="2400" b="1" baseline="-25000" dirty="0">
                <a:latin typeface="大黑体" charset="-122"/>
                <a:ea typeface="大黑体" charset="-122"/>
              </a:rPr>
              <a:t>1</a:t>
            </a:r>
            <a:r>
              <a:rPr lang="en-US" altLang="zh-CN" sz="2400" b="1" dirty="0">
                <a:latin typeface="大黑体" charset="-122"/>
                <a:ea typeface="大黑体" charset="-122"/>
              </a:rPr>
              <a:t>(t)=g(t),</a:t>
            </a:r>
            <a:r>
              <a:rPr lang="zh-CN" altLang="en-US" sz="2400" b="1" dirty="0">
                <a:latin typeface="大黑体" charset="-122"/>
                <a:ea typeface="大黑体" charset="-122"/>
              </a:rPr>
              <a:t>概率</a:t>
            </a:r>
            <a:r>
              <a:rPr lang="en-US" altLang="zh-CN" sz="2400" b="1" dirty="0">
                <a:latin typeface="大黑体" charset="-122"/>
                <a:ea typeface="大黑体" charset="-122"/>
              </a:rPr>
              <a:t>1/2</a:t>
            </a:r>
          </a:p>
          <a:p>
            <a:pPr eaLnBrk="1" hangingPunct="1">
              <a:lnSpc>
                <a:spcPct val="90000"/>
              </a:lnSpc>
              <a:buClr>
                <a:schemeClr val="tx1"/>
              </a:buClr>
              <a:buFont typeface="Monotype Sorts" pitchFamily="2" charset="2"/>
              <a:buNone/>
            </a:pPr>
            <a:r>
              <a:rPr lang="en-US" altLang="zh-CN" sz="2400" b="1" dirty="0">
                <a:latin typeface="大黑体" charset="-122"/>
                <a:ea typeface="大黑体" charset="-122"/>
              </a:rPr>
              <a:t>    g</a:t>
            </a:r>
            <a:r>
              <a:rPr lang="en-US" altLang="zh-CN" sz="2400" b="1" baseline="-25000" dirty="0">
                <a:latin typeface="大黑体" charset="-122"/>
                <a:ea typeface="大黑体" charset="-122"/>
              </a:rPr>
              <a:t>0</a:t>
            </a:r>
            <a:r>
              <a:rPr lang="en-US" altLang="zh-CN" sz="2400" b="1" dirty="0">
                <a:latin typeface="大黑体" charset="-122"/>
                <a:ea typeface="大黑体" charset="-122"/>
              </a:rPr>
              <a:t>(t)=0.</a:t>
            </a:r>
            <a:r>
              <a:rPr lang="zh-CN" altLang="en-US" sz="2400" b="1" dirty="0">
                <a:latin typeface="大黑体" charset="-122"/>
                <a:ea typeface="大黑体" charset="-122"/>
              </a:rPr>
              <a:t>概率</a:t>
            </a:r>
            <a:r>
              <a:rPr lang="en-US" altLang="zh-CN" sz="2400" b="1" dirty="0">
                <a:latin typeface="大黑体" charset="-122"/>
                <a:ea typeface="大黑体" charset="-122"/>
              </a:rPr>
              <a:t>1/2</a:t>
            </a:r>
          </a:p>
          <a:p>
            <a:pPr eaLnBrk="1" hangingPunct="1">
              <a:lnSpc>
                <a:spcPct val="90000"/>
              </a:lnSpc>
              <a:buClr>
                <a:schemeClr val="tx1"/>
              </a:buClr>
              <a:buFont typeface="Monotype Sorts" pitchFamily="2" charset="2"/>
              <a:buNone/>
            </a:pPr>
            <a:endParaRPr lang="en-US" altLang="zh-CN" sz="2400" b="1" dirty="0">
              <a:latin typeface="大黑体" charset="-122"/>
              <a:ea typeface="大黑体" charset="-122"/>
            </a:endParaRPr>
          </a:p>
          <a:p>
            <a:pPr eaLnBrk="1" hangingPunct="1">
              <a:lnSpc>
                <a:spcPct val="90000"/>
              </a:lnSpc>
              <a:buClr>
                <a:schemeClr val="tx1"/>
              </a:buClr>
              <a:buFont typeface="Monotype Sorts" pitchFamily="2" charset="2"/>
              <a:buNone/>
            </a:pPr>
            <a:r>
              <a:rPr lang="zh-CN" altLang="en-US" sz="2400" b="1" dirty="0">
                <a:latin typeface="大黑体" charset="-122"/>
                <a:ea typeface="大黑体" charset="-122"/>
              </a:rPr>
              <a:t>功率谱密度：</a:t>
            </a:r>
          </a:p>
          <a:p>
            <a:pPr eaLnBrk="1" hangingPunct="1">
              <a:lnSpc>
                <a:spcPct val="90000"/>
              </a:lnSpc>
              <a:buClr>
                <a:schemeClr val="tx1"/>
              </a:buClr>
              <a:buFont typeface="Monotype Sorts" pitchFamily="2" charset="2"/>
              <a:buChar char="l"/>
            </a:pPr>
            <a:endParaRPr lang="zh-CN" altLang="en-US" sz="2400" b="1" dirty="0">
              <a:latin typeface="大黑体" charset="-122"/>
              <a:ea typeface="大黑体" charset="-122"/>
            </a:endParaRPr>
          </a:p>
          <a:p>
            <a:pPr eaLnBrk="1" hangingPunct="1">
              <a:lnSpc>
                <a:spcPct val="90000"/>
              </a:lnSpc>
              <a:buClr>
                <a:schemeClr val="tx1"/>
              </a:buClr>
              <a:buFont typeface="Monotype Sorts" pitchFamily="2" charset="2"/>
              <a:buChar char="l"/>
            </a:pPr>
            <a:endParaRPr lang="zh-CN" altLang="en-US" sz="2400" b="1" dirty="0">
              <a:latin typeface="大黑体" charset="-122"/>
              <a:ea typeface="大黑体" charset="-122"/>
            </a:endParaRPr>
          </a:p>
          <a:p>
            <a:pPr eaLnBrk="1" hangingPunct="1">
              <a:lnSpc>
                <a:spcPct val="90000"/>
              </a:lnSpc>
              <a:buClr>
                <a:schemeClr val="tx1"/>
              </a:buClr>
              <a:buFont typeface="Monotype Sorts" pitchFamily="2" charset="2"/>
              <a:buChar char="l"/>
            </a:pPr>
            <a:endParaRPr lang="zh-CN" altLang="en-US" sz="2400" b="1" dirty="0">
              <a:latin typeface="大黑体" charset="-122"/>
              <a:ea typeface="大黑体" charset="-122"/>
            </a:endParaRPr>
          </a:p>
          <a:p>
            <a:pPr marL="0" indent="0" eaLnBrk="1" hangingPunct="1">
              <a:lnSpc>
                <a:spcPct val="90000"/>
              </a:lnSpc>
              <a:buClr>
                <a:schemeClr val="tx1"/>
              </a:buClr>
            </a:pPr>
            <a:endParaRPr lang="zh-CN" altLang="en-US" sz="2400" b="1" dirty="0">
              <a:latin typeface="大黑体" charset="-122"/>
              <a:ea typeface="大黑体" charset="-122"/>
            </a:endParaRPr>
          </a:p>
        </p:txBody>
      </p:sp>
      <p:sp>
        <p:nvSpPr>
          <p:cNvPr id="16391" name="Rectangle 3"/>
          <p:cNvSpPr>
            <a:spLocks noGrp="1" noChangeArrowheads="1"/>
          </p:cNvSpPr>
          <p:nvPr>
            <p:ph type="body" sz="half" idx="4294967295"/>
          </p:nvPr>
        </p:nvSpPr>
        <p:spPr>
          <a:xfrm>
            <a:off x="252919" y="2030652"/>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graphicFrame>
        <p:nvGraphicFramePr>
          <p:cNvPr id="16386" name="Object 4"/>
          <p:cNvGraphicFramePr>
            <a:graphicFrameLocks noChangeAspect="1"/>
          </p:cNvGraphicFramePr>
          <p:nvPr>
            <p:extLst>
              <p:ext uri="{D42A27DB-BD31-4B8C-83A1-F6EECF244321}">
                <p14:modId xmlns:p14="http://schemas.microsoft.com/office/powerpoint/2010/main" val="960520826"/>
              </p:ext>
            </p:extLst>
          </p:nvPr>
        </p:nvGraphicFramePr>
        <p:xfrm>
          <a:off x="4767769" y="3865802"/>
          <a:ext cx="112713" cy="214313"/>
        </p:xfrm>
        <a:graphic>
          <a:graphicData uri="http://schemas.openxmlformats.org/presentationml/2006/ole">
            <mc:AlternateContent xmlns:mc="http://schemas.openxmlformats.org/markup-compatibility/2006">
              <mc:Choice xmlns:v="urn:schemas-microsoft-com:vml" Requires="v">
                <p:oleObj spid="_x0000_s57134" name="公式" r:id="rId3" imgW="114151" imgH="215619" progId="Equation.3">
                  <p:embed/>
                </p:oleObj>
              </mc:Choice>
              <mc:Fallback>
                <p:oleObj name="公式" r:id="rId3" imgW="114151" imgH="215619" progId="Equation.3">
                  <p:embed/>
                  <p:pic>
                    <p:nvPicPr>
                      <p:cNvPr id="0"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769" y="3865802"/>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4" name="Rectangle 7"/>
          <p:cNvSpPr>
            <a:spLocks noChangeArrowheads="1"/>
          </p:cNvSpPr>
          <p:nvPr/>
        </p:nvSpPr>
        <p:spPr bwMode="auto">
          <a:xfrm>
            <a:off x="633919" y="1554402"/>
            <a:ext cx="4191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solidFill>
                  <a:srgbClr val="000066"/>
                </a:solidFill>
                <a:latin typeface="大黑体" charset="-122"/>
                <a:ea typeface="大黑体" charset="-122"/>
              </a:rPr>
              <a:t>双极性基带信号</a:t>
            </a:r>
          </a:p>
          <a:p>
            <a:pPr>
              <a:buFont typeface="Monotype Sorts" pitchFamily="2" charset="2"/>
              <a:buNone/>
            </a:pPr>
            <a:r>
              <a:rPr lang="zh-CN" altLang="en-US" b="1">
                <a:solidFill>
                  <a:srgbClr val="000066"/>
                </a:solidFill>
                <a:latin typeface="大黑体" charset="-122"/>
                <a:ea typeface="大黑体" charset="-122"/>
              </a:rPr>
              <a:t>波形集：</a:t>
            </a:r>
          </a:p>
          <a:p>
            <a:pPr>
              <a:buFont typeface="Monotype Sorts" pitchFamily="2" charset="2"/>
              <a:buNone/>
            </a:pPr>
            <a:r>
              <a:rPr lang="zh-CN" altLang="en-US" b="1">
                <a:solidFill>
                  <a:srgbClr val="000066"/>
                </a:solidFill>
                <a:latin typeface="大黑体" charset="-122"/>
                <a:ea typeface="大黑体" charset="-122"/>
              </a:rPr>
              <a:t>    </a:t>
            </a:r>
            <a:r>
              <a:rPr lang="en-US" altLang="zh-CN" b="1">
                <a:solidFill>
                  <a:srgbClr val="000066"/>
                </a:solidFill>
                <a:latin typeface="大黑体" charset="-122"/>
                <a:ea typeface="大黑体" charset="-122"/>
              </a:rPr>
              <a:t>g</a:t>
            </a:r>
            <a:r>
              <a:rPr lang="en-US" altLang="zh-CN" b="1" baseline="-25000">
                <a:solidFill>
                  <a:srgbClr val="000066"/>
                </a:solidFill>
                <a:latin typeface="大黑体" charset="-122"/>
                <a:ea typeface="大黑体" charset="-122"/>
              </a:rPr>
              <a:t>1</a:t>
            </a:r>
            <a:r>
              <a:rPr lang="en-US" altLang="zh-CN" b="1">
                <a:solidFill>
                  <a:srgbClr val="000066"/>
                </a:solidFill>
                <a:latin typeface="大黑体" charset="-122"/>
                <a:ea typeface="大黑体" charset="-122"/>
              </a:rPr>
              <a:t>(t)=g(t),</a:t>
            </a:r>
            <a:r>
              <a:rPr lang="zh-CN" altLang="en-US" b="1">
                <a:solidFill>
                  <a:srgbClr val="000066"/>
                </a:solidFill>
                <a:latin typeface="大黑体" charset="-122"/>
                <a:ea typeface="大黑体" charset="-122"/>
              </a:rPr>
              <a:t>概率</a:t>
            </a:r>
            <a:r>
              <a:rPr lang="en-US" altLang="zh-CN" b="1">
                <a:solidFill>
                  <a:srgbClr val="000066"/>
                </a:solidFill>
                <a:latin typeface="大黑体" charset="-122"/>
                <a:ea typeface="大黑体" charset="-122"/>
              </a:rPr>
              <a:t>1/2</a:t>
            </a:r>
          </a:p>
          <a:p>
            <a:pPr>
              <a:buFont typeface="Monotype Sorts" pitchFamily="2" charset="2"/>
              <a:buNone/>
            </a:pPr>
            <a:r>
              <a:rPr lang="en-US" altLang="zh-CN" b="1">
                <a:solidFill>
                  <a:srgbClr val="000066"/>
                </a:solidFill>
                <a:latin typeface="大黑体" charset="-122"/>
                <a:ea typeface="大黑体" charset="-122"/>
              </a:rPr>
              <a:t>    g</a:t>
            </a:r>
            <a:r>
              <a:rPr lang="en-US" altLang="zh-CN" b="1" baseline="-25000">
                <a:solidFill>
                  <a:srgbClr val="000066"/>
                </a:solidFill>
                <a:latin typeface="大黑体" charset="-122"/>
                <a:ea typeface="大黑体" charset="-122"/>
              </a:rPr>
              <a:t>0</a:t>
            </a:r>
            <a:r>
              <a:rPr lang="en-US" altLang="zh-CN" b="1">
                <a:solidFill>
                  <a:srgbClr val="000066"/>
                </a:solidFill>
                <a:latin typeface="大黑体" charset="-122"/>
                <a:ea typeface="大黑体" charset="-122"/>
              </a:rPr>
              <a:t>(t)=</a:t>
            </a:r>
            <a:r>
              <a:rPr lang="zh-CN" altLang="en-US" b="1">
                <a:solidFill>
                  <a:srgbClr val="000066"/>
                </a:solidFill>
                <a:latin typeface="大黑体" charset="-122"/>
                <a:ea typeface="大黑体" charset="-122"/>
              </a:rPr>
              <a:t>－</a:t>
            </a:r>
            <a:r>
              <a:rPr lang="en-US" altLang="zh-CN" b="1">
                <a:solidFill>
                  <a:srgbClr val="000066"/>
                </a:solidFill>
                <a:latin typeface="大黑体" charset="-122"/>
                <a:ea typeface="大黑体" charset="-122"/>
              </a:rPr>
              <a:t>g(t),</a:t>
            </a:r>
            <a:r>
              <a:rPr lang="zh-CN" altLang="en-US" b="1">
                <a:solidFill>
                  <a:srgbClr val="000066"/>
                </a:solidFill>
                <a:latin typeface="大黑体" charset="-122"/>
                <a:ea typeface="大黑体" charset="-122"/>
              </a:rPr>
              <a:t>概率</a:t>
            </a:r>
            <a:r>
              <a:rPr lang="en-US" altLang="zh-CN" b="1">
                <a:solidFill>
                  <a:srgbClr val="000066"/>
                </a:solidFill>
                <a:latin typeface="大黑体" charset="-122"/>
                <a:ea typeface="大黑体" charset="-122"/>
              </a:rPr>
              <a:t>1/2</a:t>
            </a:r>
          </a:p>
          <a:p>
            <a:pPr>
              <a:buFont typeface="Monotype Sorts" pitchFamily="2" charset="2"/>
              <a:buNone/>
            </a:pPr>
            <a:endParaRPr lang="en-US" altLang="zh-CN" b="1">
              <a:solidFill>
                <a:srgbClr val="000066"/>
              </a:solidFill>
              <a:latin typeface="大黑体" charset="-122"/>
              <a:ea typeface="大黑体" charset="-122"/>
            </a:endParaRPr>
          </a:p>
          <a:p>
            <a:pPr>
              <a:buFont typeface="Monotype Sorts" pitchFamily="2" charset="2"/>
              <a:buNone/>
            </a:pPr>
            <a:r>
              <a:rPr lang="zh-CN" altLang="en-US" b="1">
                <a:solidFill>
                  <a:srgbClr val="000066"/>
                </a:solidFill>
                <a:latin typeface="大黑体" charset="-122"/>
                <a:ea typeface="大黑体" charset="-122"/>
              </a:rPr>
              <a:t>功率谱密度：</a:t>
            </a:r>
          </a:p>
          <a:p>
            <a:pPr>
              <a:buFont typeface="Monotype Sorts" pitchFamily="2" charset="2"/>
              <a:buNone/>
            </a:pPr>
            <a:endParaRPr lang="zh-CN" altLang="en-US" b="1">
              <a:solidFill>
                <a:srgbClr val="000066"/>
              </a:solidFill>
              <a:latin typeface="大黑体" charset="-122"/>
              <a:ea typeface="大黑体" charset="-122"/>
            </a:endParaRPr>
          </a:p>
          <a:p>
            <a:pPr>
              <a:buFont typeface="Monotype Sorts" pitchFamily="2" charset="2"/>
              <a:buNone/>
            </a:pPr>
            <a:endParaRPr lang="zh-CN" altLang="en-US" b="1">
              <a:solidFill>
                <a:srgbClr val="000066"/>
              </a:solidFill>
              <a:latin typeface="大黑体" charset="-122"/>
              <a:ea typeface="大黑体" charset="-122"/>
            </a:endParaRPr>
          </a:p>
          <a:p>
            <a:pPr>
              <a:buFont typeface="Monotype Sorts" pitchFamily="2" charset="2"/>
              <a:buNone/>
            </a:pPr>
            <a:r>
              <a:rPr lang="zh-CN" altLang="en-US" b="1">
                <a:solidFill>
                  <a:srgbClr val="000066"/>
                </a:solidFill>
                <a:latin typeface="大黑体" charset="-122"/>
                <a:ea typeface="大黑体" charset="-122"/>
              </a:rPr>
              <a:t>如果</a:t>
            </a:r>
            <a:r>
              <a:rPr lang="en-US" altLang="zh-CN" b="1">
                <a:solidFill>
                  <a:srgbClr val="000066"/>
                </a:solidFill>
                <a:latin typeface="大黑体" charset="-122"/>
                <a:ea typeface="大黑体" charset="-122"/>
              </a:rPr>
              <a:t>g(t)</a:t>
            </a:r>
            <a:r>
              <a:rPr lang="zh-CN" altLang="en-US" b="1">
                <a:solidFill>
                  <a:srgbClr val="000066"/>
                </a:solidFill>
                <a:latin typeface="大黑体" charset="-122"/>
                <a:ea typeface="大黑体" charset="-122"/>
              </a:rPr>
              <a:t>为幅度等于</a:t>
            </a:r>
            <a:r>
              <a:rPr lang="en-US" altLang="zh-CN" b="1">
                <a:solidFill>
                  <a:srgbClr val="000066"/>
                </a:solidFill>
                <a:latin typeface="大黑体" charset="-122"/>
                <a:ea typeface="大黑体" charset="-122"/>
              </a:rPr>
              <a:t>A</a:t>
            </a:r>
            <a:r>
              <a:rPr lang="zh-CN" altLang="en-US" b="1">
                <a:solidFill>
                  <a:srgbClr val="000066"/>
                </a:solidFill>
                <a:latin typeface="大黑体" charset="-122"/>
                <a:ea typeface="大黑体" charset="-122"/>
              </a:rPr>
              <a:t>，</a:t>
            </a:r>
            <a:r>
              <a:rPr lang="zh-CN" altLang="zh-CN" b="1">
                <a:solidFill>
                  <a:srgbClr val="000066"/>
                </a:solidFill>
                <a:latin typeface="大黑体" charset="-122"/>
                <a:ea typeface="大黑体" charset="-122"/>
              </a:rPr>
              <a:t>码长为</a:t>
            </a:r>
            <a:r>
              <a:rPr lang="en-US" altLang="zh-CN" b="1">
                <a:solidFill>
                  <a:srgbClr val="000066"/>
                </a:solidFill>
                <a:latin typeface="大黑体" charset="-122"/>
                <a:ea typeface="大黑体" charset="-122"/>
              </a:rPr>
              <a:t>T</a:t>
            </a:r>
            <a:r>
              <a:rPr lang="en-US" altLang="zh-CN" b="1" baseline="-25000">
                <a:solidFill>
                  <a:srgbClr val="000066"/>
                </a:solidFill>
                <a:latin typeface="大黑体" charset="-122"/>
                <a:ea typeface="大黑体" charset="-122"/>
              </a:rPr>
              <a:t>S</a:t>
            </a:r>
            <a:r>
              <a:rPr lang="zh-CN" altLang="zh-CN" b="1">
                <a:solidFill>
                  <a:srgbClr val="000066"/>
                </a:solidFill>
                <a:latin typeface="大黑体" charset="-122"/>
                <a:ea typeface="大黑体" charset="-122"/>
              </a:rPr>
              <a:t>的非归零脉冲</a:t>
            </a:r>
            <a:r>
              <a:rPr lang="zh-CN" altLang="en-US" b="1">
                <a:solidFill>
                  <a:srgbClr val="000066"/>
                </a:solidFill>
                <a:latin typeface="大黑体" charset="-122"/>
                <a:ea typeface="大黑体" charset="-122"/>
              </a:rPr>
              <a:t>，则：</a:t>
            </a:r>
          </a:p>
          <a:p>
            <a:pPr>
              <a:buFont typeface="Monotype Sorts" pitchFamily="2" charset="2"/>
              <a:buNone/>
            </a:pPr>
            <a:endParaRPr lang="en-US" altLang="zh-CN" b="1">
              <a:solidFill>
                <a:srgbClr val="000066"/>
              </a:solidFill>
              <a:latin typeface="大黑体" charset="-122"/>
              <a:ea typeface="大黑体" charset="-122"/>
            </a:endParaRPr>
          </a:p>
        </p:txBody>
      </p:sp>
      <p:graphicFrame>
        <p:nvGraphicFramePr>
          <p:cNvPr id="16387" name="Object 8"/>
          <p:cNvGraphicFramePr>
            <a:graphicFrameLocks noChangeAspect="1"/>
          </p:cNvGraphicFramePr>
          <p:nvPr>
            <p:extLst>
              <p:ext uri="{D42A27DB-BD31-4B8C-83A1-F6EECF244321}">
                <p14:modId xmlns:p14="http://schemas.microsoft.com/office/powerpoint/2010/main" val="4199376138"/>
              </p:ext>
            </p:extLst>
          </p:nvPr>
        </p:nvGraphicFramePr>
        <p:xfrm>
          <a:off x="1410207" y="3795952"/>
          <a:ext cx="1911350" cy="703263"/>
        </p:xfrm>
        <a:graphic>
          <a:graphicData uri="http://schemas.openxmlformats.org/presentationml/2006/ole">
            <mc:AlternateContent xmlns:mc="http://schemas.openxmlformats.org/markup-compatibility/2006">
              <mc:Choice xmlns:v="urn:schemas-microsoft-com:vml" Requires="v">
                <p:oleObj spid="_x0000_s57135" name="公式" r:id="rId5" imgW="1167893" imgH="431613" progId="Equation.3">
                  <p:embed/>
                </p:oleObj>
              </mc:Choice>
              <mc:Fallback>
                <p:oleObj name="公式" r:id="rId5" imgW="1167893" imgH="431613" progId="Equation.3">
                  <p:embed/>
                  <p:pic>
                    <p:nvPicPr>
                      <p:cNvPr id="0" name="Picture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0207" y="3795952"/>
                        <a:ext cx="1911350" cy="70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9"/>
          <p:cNvGraphicFramePr>
            <a:graphicFrameLocks noChangeAspect="1"/>
          </p:cNvGraphicFramePr>
          <p:nvPr>
            <p:extLst>
              <p:ext uri="{D42A27DB-BD31-4B8C-83A1-F6EECF244321}">
                <p14:modId xmlns:p14="http://schemas.microsoft.com/office/powerpoint/2010/main" val="638172507"/>
              </p:ext>
            </p:extLst>
          </p:nvPr>
        </p:nvGraphicFramePr>
        <p:xfrm>
          <a:off x="1275269" y="5415202"/>
          <a:ext cx="2652713" cy="869950"/>
        </p:xfrm>
        <a:graphic>
          <a:graphicData uri="http://schemas.openxmlformats.org/presentationml/2006/ole">
            <mc:AlternateContent xmlns:mc="http://schemas.openxmlformats.org/markup-compatibility/2006">
              <mc:Choice xmlns:v="urn:schemas-microsoft-com:vml" Requires="v">
                <p:oleObj spid="_x0000_s57136" name="公式" r:id="rId7" imgW="1549400" imgH="508000" progId="Equation.3">
                  <p:embed/>
                </p:oleObj>
              </mc:Choice>
              <mc:Fallback>
                <p:oleObj name="公式" r:id="rId7" imgW="1549400" imgH="508000" progId="Equation.3">
                  <p:embed/>
                  <p:pic>
                    <p:nvPicPr>
                      <p:cNvPr id="0" name="Picture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5269" y="5415202"/>
                        <a:ext cx="2652713"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9" name="Object 10"/>
          <p:cNvGraphicFramePr>
            <a:graphicFrameLocks noChangeAspect="1"/>
          </p:cNvGraphicFramePr>
          <p:nvPr>
            <p:extLst>
              <p:ext uri="{D42A27DB-BD31-4B8C-83A1-F6EECF244321}">
                <p14:modId xmlns:p14="http://schemas.microsoft.com/office/powerpoint/2010/main" val="3924856384"/>
              </p:ext>
            </p:extLst>
          </p:nvPr>
        </p:nvGraphicFramePr>
        <p:xfrm>
          <a:off x="5339269" y="4432446"/>
          <a:ext cx="2952750" cy="1435100"/>
        </p:xfrm>
        <a:graphic>
          <a:graphicData uri="http://schemas.openxmlformats.org/presentationml/2006/ole">
            <mc:AlternateContent xmlns:mc="http://schemas.openxmlformats.org/markup-compatibility/2006">
              <mc:Choice xmlns:v="urn:schemas-microsoft-com:vml" Requires="v">
                <p:oleObj spid="_x0000_s57137" name="公式" r:id="rId9" imgW="1828800" imgH="889000" progId="Equation.3">
                  <p:embed/>
                </p:oleObj>
              </mc:Choice>
              <mc:Fallback>
                <p:oleObj name="公式" r:id="rId9" imgW="1828800" imgH="889000" progId="Equation.3">
                  <p:embed/>
                  <p:pic>
                    <p:nvPicPr>
                      <p:cNvPr id="0" name="Picture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9269" y="4432446"/>
                        <a:ext cx="2952750" cy="143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45</a:t>
            </a:fld>
            <a:endParaRPr lang="en-US" altLang="zh-CN"/>
          </a:p>
        </p:txBody>
      </p:sp>
      <p:cxnSp>
        <p:nvCxnSpPr>
          <p:cNvPr id="4" name="直接连接符 3"/>
          <p:cNvCxnSpPr/>
          <p:nvPr/>
        </p:nvCxnSpPr>
        <p:spPr bwMode="auto">
          <a:xfrm>
            <a:off x="4880483" y="945397"/>
            <a:ext cx="58736" cy="5610386"/>
          </a:xfrm>
          <a:prstGeom prst="line">
            <a:avLst/>
          </a:prstGeom>
          <a:solidFill>
            <a:schemeClr val="tx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40356289"/>
      </p:ext>
    </p:extLst>
  </p:cSld>
  <p:clrMapOvr>
    <a:masterClrMapping/>
  </p:clrMapOvr>
  <p:transition>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266700" y="333377"/>
            <a:ext cx="8610600" cy="1143000"/>
          </a:xfrm>
        </p:spPr>
        <p:txBody>
          <a:bodyPr/>
          <a:lstStyle/>
          <a:p>
            <a:r>
              <a:rPr lang="zh-CN" altLang="en-US" dirty="0"/>
              <a:t>一个结论</a:t>
            </a:r>
            <a:r>
              <a:rPr lang="en-US" altLang="zh-CN" dirty="0"/>
              <a:t>——</a:t>
            </a:r>
            <a:r>
              <a:rPr lang="zh-CN" altLang="en-US" dirty="0"/>
              <a:t>为什么？</a:t>
            </a:r>
          </a:p>
        </p:txBody>
      </p:sp>
      <p:sp>
        <p:nvSpPr>
          <p:cNvPr id="117763"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dirty="0">
                <a:latin typeface="宋体" panose="02010600030101010101" pitchFamily="2" charset="-122"/>
              </a:rPr>
              <a:t>引进一个结论：</a:t>
            </a:r>
          </a:p>
          <a:p>
            <a:pPr>
              <a:buFont typeface="Wingdings" panose="05000000000000000000" pitchFamily="2" charset="2"/>
              <a:buNone/>
            </a:pPr>
            <a:r>
              <a:rPr lang="zh-CN" altLang="en-US" sz="2400" dirty="0">
                <a:latin typeface="宋体" panose="02010600030101010101" pitchFamily="2" charset="-122"/>
              </a:rPr>
              <a:t>			如果一个纯随机数字信号的传输码在所有	符号集上的统计平均等于</a:t>
            </a:r>
            <a:r>
              <a:rPr lang="zh-CN" altLang="en-US" sz="2400" dirty="0">
                <a:latin typeface="Times New Roman" panose="02020603050405020304" pitchFamily="18" charset="0"/>
                <a:cs typeface="Times New Roman" panose="02020603050405020304" pitchFamily="18" charset="0"/>
              </a:rPr>
              <a:t>0</a:t>
            </a:r>
            <a:r>
              <a:rPr lang="zh-CN" altLang="en-US" sz="2400" dirty="0">
                <a:latin typeface="宋体" panose="02010600030101010101" pitchFamily="2" charset="-122"/>
              </a:rPr>
              <a:t>，则此数字信号的功率	谱密度</a:t>
            </a:r>
            <a:r>
              <a:rPr lang="zh-CN" altLang="en-US" sz="2400" dirty="0">
                <a:solidFill>
                  <a:srgbClr val="FF0000"/>
                </a:solidFill>
                <a:latin typeface="宋体" panose="02010600030101010101" pitchFamily="2" charset="-122"/>
              </a:rPr>
              <a:t>不包含离散谱分量</a:t>
            </a:r>
            <a:r>
              <a:rPr lang="zh-CN" altLang="en-US" sz="2400" dirty="0">
                <a:latin typeface="宋体" panose="02010600030101010101" pitchFamily="2" charset="-122"/>
              </a:rPr>
              <a:t>，即</a:t>
            </a:r>
            <a:r>
              <a:rPr lang="zh-CN" altLang="en-US" sz="2400" dirty="0"/>
              <a:t> </a:t>
            </a:r>
          </a:p>
        </p:txBody>
      </p:sp>
      <p:sp>
        <p:nvSpPr>
          <p:cNvPr id="117765" name="Rectangle 5"/>
          <p:cNvSpPr>
            <a:spLocks noChangeArrowheads="1"/>
          </p:cNvSpPr>
          <p:nvPr/>
        </p:nvSpPr>
        <p:spPr bwMode="auto">
          <a:xfrm>
            <a:off x="413385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17764" name="Object 4"/>
          <p:cNvGraphicFramePr>
            <a:graphicFrameLocks noChangeAspect="1"/>
          </p:cNvGraphicFramePr>
          <p:nvPr>
            <p:extLst>
              <p:ext uri="{D42A27DB-BD31-4B8C-83A1-F6EECF244321}">
                <p14:modId xmlns:p14="http://schemas.microsoft.com/office/powerpoint/2010/main" val="1344134551"/>
              </p:ext>
            </p:extLst>
          </p:nvPr>
        </p:nvGraphicFramePr>
        <p:xfrm>
          <a:off x="3298825" y="3962400"/>
          <a:ext cx="1554163" cy="784225"/>
        </p:xfrm>
        <a:graphic>
          <a:graphicData uri="http://schemas.openxmlformats.org/presentationml/2006/ole">
            <mc:AlternateContent xmlns:mc="http://schemas.openxmlformats.org/markup-compatibility/2006">
              <mc:Choice xmlns:v="urn:schemas-microsoft-com:vml" Requires="v">
                <p:oleObj spid="_x0000_s83207" name="Equation" r:id="rId3" imgW="850680" imgH="431640" progId="Equation.DSMT4">
                  <p:embed/>
                </p:oleObj>
              </mc:Choice>
              <mc:Fallback>
                <p:oleObj name="Equation" r:id="rId3" imgW="850680" imgH="431640" progId="Equation.DSMT4">
                  <p:embed/>
                  <p:pic>
                    <p:nvPicPr>
                      <p:cNvPr id="0" name=""/>
                      <p:cNvPicPr>
                        <a:picLocks noChangeAspect="1" noChangeArrowheads="1"/>
                      </p:cNvPicPr>
                      <p:nvPr/>
                    </p:nvPicPr>
                    <p:blipFill>
                      <a:blip r:embed="rId4"/>
                      <a:srcRect/>
                      <a:stretch>
                        <a:fillRect/>
                      </a:stretch>
                    </p:blipFill>
                    <p:spPr bwMode="auto">
                      <a:xfrm>
                        <a:off x="3298825" y="3962400"/>
                        <a:ext cx="1554163"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920040192"/>
              </p:ext>
            </p:extLst>
          </p:nvPr>
        </p:nvGraphicFramePr>
        <p:xfrm>
          <a:off x="5484813" y="4746625"/>
          <a:ext cx="3659187" cy="1952625"/>
        </p:xfrm>
        <a:graphic>
          <a:graphicData uri="http://schemas.openxmlformats.org/presentationml/2006/ole">
            <mc:AlternateContent xmlns:mc="http://schemas.openxmlformats.org/markup-compatibility/2006">
              <mc:Choice xmlns:v="urn:schemas-microsoft-com:vml" Requires="v">
                <p:oleObj spid="_x0000_s83208" name="公式" r:id="rId5" imgW="2641600" imgH="1409700" progId="Equation.3">
                  <p:embed/>
                </p:oleObj>
              </mc:Choice>
              <mc:Fallback>
                <p:oleObj name="公式" r:id="rId5" imgW="2641600" imgH="140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4813" y="4746625"/>
                        <a:ext cx="3659187" cy="195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8490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b="1">
              <a:ea typeface="仿宋_GB2312" pitchFamily="49" charset="-122"/>
            </a:endParaRPr>
          </a:p>
        </p:txBody>
      </p:sp>
      <p:sp>
        <p:nvSpPr>
          <p:cNvPr id="48131" name="Rectangle 3"/>
          <p:cNvSpPr>
            <a:spLocks noGrp="1" noChangeArrowheads="1"/>
          </p:cNvSpPr>
          <p:nvPr>
            <p:ph type="ctrTitle"/>
          </p:nvPr>
        </p:nvSpPr>
        <p:spPr>
          <a:xfrm>
            <a:off x="819150" y="1721390"/>
            <a:ext cx="7772400" cy="952500"/>
          </a:xfrm>
        </p:spPr>
        <p:txBody>
          <a:bodyPr/>
          <a:lstStyle/>
          <a:p>
            <a:pPr eaLnBrk="1" hangingPunct="1"/>
            <a:r>
              <a:rPr lang="zh-CN" altLang="en-US" b="1" dirty="0">
                <a:ea typeface="大黑体" charset="-122"/>
              </a:rPr>
              <a:t>奈奎斯特准则</a:t>
            </a:r>
          </a:p>
        </p:txBody>
      </p:sp>
      <p:sp>
        <p:nvSpPr>
          <p:cNvPr id="2" name="灯片编号占位符 1"/>
          <p:cNvSpPr>
            <a:spLocks noGrp="1"/>
          </p:cNvSpPr>
          <p:nvPr>
            <p:ph type="sldNum" sz="quarter" idx="12"/>
          </p:nvPr>
        </p:nvSpPr>
        <p:spPr/>
        <p:txBody>
          <a:bodyPr/>
          <a:lstStyle/>
          <a:p>
            <a:pPr>
              <a:defRPr/>
            </a:pPr>
            <a:fld id="{72B440EF-8F2B-4DC1-A99A-4D5E5739E338}" type="slidenum">
              <a:rPr lang="zh-CN" altLang="en-GB" smtClean="0"/>
              <a:pPr>
                <a:defRPr/>
              </a:pPr>
              <a:t>47</a:t>
            </a:fld>
            <a:endParaRPr lang="en-GB" altLang="zh-CN"/>
          </a:p>
        </p:txBody>
      </p:sp>
      <p:sp>
        <p:nvSpPr>
          <p:cNvPr id="5" name="Rectangle 3"/>
          <p:cNvSpPr txBox="1">
            <a:spLocks noChangeArrowheads="1"/>
          </p:cNvSpPr>
          <p:nvPr/>
        </p:nvSpPr>
        <p:spPr bwMode="auto">
          <a:xfrm>
            <a:off x="685800" y="2743200"/>
            <a:ext cx="7772400" cy="41148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hlink"/>
              </a:buClr>
              <a:buSzPct val="110000"/>
              <a:buFont typeface="Wingdings"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marL="609600" indent="-609600" algn="just">
              <a:lnSpc>
                <a:spcPct val="90000"/>
              </a:lnSpc>
            </a:pPr>
            <a:r>
              <a:rPr lang="zh-CN" altLang="en-US" b="0" kern="0" dirty="0">
                <a:latin typeface="Times New Roman" panose="02020603050405020304" pitchFamily="18" charset="0"/>
              </a:rPr>
              <a:t>数字信号在传输过程中会产生两种畸变</a:t>
            </a:r>
            <a:endParaRPr lang="zh-CN" altLang="en-US" b="0" kern="0" dirty="0">
              <a:latin typeface="宋体" panose="02010600030101010101" pitchFamily="2" charset="-122"/>
            </a:endParaRPr>
          </a:p>
          <a:p>
            <a:pPr marL="1371600" lvl="2" indent="-457200" algn="just">
              <a:lnSpc>
                <a:spcPct val="90000"/>
              </a:lnSpc>
              <a:buFont typeface="Wingdings" pitchFamily="2" charset="2"/>
              <a:buNone/>
            </a:pPr>
            <a:r>
              <a:rPr lang="zh-CN" altLang="en-US" sz="1800" b="0" kern="0" dirty="0">
                <a:latin typeface="宋体" panose="02010600030101010101" pitchFamily="2" charset="-122"/>
              </a:rPr>
              <a:t>	 </a:t>
            </a:r>
          </a:p>
          <a:p>
            <a:pPr marL="1371600" lvl="2" indent="-457200" algn="just">
              <a:lnSpc>
                <a:spcPct val="90000"/>
              </a:lnSpc>
              <a:buFont typeface="Wingdings" pitchFamily="2" charset="2"/>
              <a:buNone/>
            </a:pPr>
            <a:r>
              <a:rPr lang="zh-CN" altLang="en-US" b="0" kern="0" dirty="0">
                <a:cs typeface="Times New Roman" panose="02020603050405020304" pitchFamily="18" charset="0"/>
              </a:rPr>
              <a:t>       1.</a:t>
            </a:r>
            <a:r>
              <a:rPr lang="zh-CN" altLang="en-US" sz="1800" b="0" kern="0" dirty="0">
                <a:cs typeface="Times New Roman" panose="02020603050405020304" pitchFamily="18" charset="0"/>
              </a:rPr>
              <a:t>   </a:t>
            </a:r>
            <a:r>
              <a:rPr lang="zh-CN" altLang="en-US" b="0" kern="0" dirty="0"/>
              <a:t>叠加噪声</a:t>
            </a:r>
            <a:r>
              <a:rPr lang="en-US" altLang="zh-CN" b="0" kern="0" dirty="0"/>
              <a:t>/</a:t>
            </a:r>
            <a:r>
              <a:rPr lang="zh-CN" altLang="en-US" b="0" kern="0" dirty="0"/>
              <a:t>干扰</a:t>
            </a:r>
          </a:p>
          <a:p>
            <a:pPr marL="1371600" lvl="2" indent="-457200" algn="just">
              <a:lnSpc>
                <a:spcPct val="90000"/>
              </a:lnSpc>
              <a:buFont typeface="Wingdings" pitchFamily="2" charset="2"/>
              <a:buNone/>
            </a:pPr>
            <a:r>
              <a:rPr lang="zh-CN" altLang="en-US" b="0" kern="0" dirty="0">
                <a:cs typeface="Times New Roman" panose="02020603050405020304" pitchFamily="18" charset="0"/>
              </a:rPr>
              <a:t> 	 2.	 </a:t>
            </a:r>
            <a:r>
              <a:rPr lang="zh-CN" altLang="en-US" b="0" kern="0" dirty="0"/>
              <a:t>传输波形失真</a:t>
            </a:r>
          </a:p>
          <a:p>
            <a:pPr marL="1371600" lvl="2" indent="-457200" algn="just">
              <a:lnSpc>
                <a:spcPct val="90000"/>
              </a:lnSpc>
            </a:pPr>
            <a:endParaRPr lang="zh-CN" altLang="en-US" b="0" kern="0" dirty="0">
              <a:latin typeface="宋体" panose="02010600030101010101" pitchFamily="2" charset="-122"/>
            </a:endParaRPr>
          </a:p>
          <a:p>
            <a:pPr marL="609600" indent="-609600" algn="just">
              <a:lnSpc>
                <a:spcPct val="90000"/>
              </a:lnSpc>
            </a:pPr>
            <a:r>
              <a:rPr lang="zh-CN" altLang="en-US" b="0" kern="0" dirty="0">
                <a:latin typeface="Times New Roman" panose="02020603050405020304" pitchFamily="18" charset="0"/>
              </a:rPr>
              <a:t>奈奎斯特准则讨论的就是</a:t>
            </a:r>
            <a:r>
              <a:rPr lang="zh-CN" altLang="en-US" kern="0" dirty="0">
                <a:solidFill>
                  <a:srgbClr val="FF0000"/>
                </a:solidFill>
                <a:latin typeface="Times New Roman" panose="02020603050405020304" pitchFamily="18" charset="0"/>
              </a:rPr>
              <a:t>数字序列在无噪声信道上传输时的无失真条件</a:t>
            </a:r>
            <a:r>
              <a:rPr lang="zh-CN" altLang="en-US" b="0" kern="0" dirty="0">
                <a:latin typeface="Times New Roman" panose="02020603050405020304" pitchFamily="18" charset="0"/>
              </a:rPr>
              <a:t>。</a:t>
            </a:r>
          </a:p>
          <a:p>
            <a:pPr marL="609600" indent="-609600" algn="just">
              <a:lnSpc>
                <a:spcPct val="90000"/>
              </a:lnSpc>
            </a:pPr>
            <a:endParaRPr lang="zh-CN" altLang="en-US" b="0" kern="0" dirty="0">
              <a:latin typeface="宋体" panose="02010600030101010101" pitchFamily="2" charset="-122"/>
            </a:endParaRPr>
          </a:p>
          <a:p>
            <a:pPr marL="609600" indent="-609600" algn="just">
              <a:lnSpc>
                <a:spcPct val="90000"/>
              </a:lnSpc>
            </a:pPr>
            <a:r>
              <a:rPr lang="zh-CN" altLang="en-US" b="0" kern="0" dirty="0">
                <a:latin typeface="宋体" panose="02010600030101010101" pitchFamily="2" charset="-122"/>
              </a:rPr>
              <a:t> 	这就是奈氏准则，于</a:t>
            </a:r>
            <a:r>
              <a:rPr lang="zh-CN" altLang="en-US" b="0" kern="0" dirty="0">
                <a:solidFill>
                  <a:srgbClr val="FF0000"/>
                </a:solidFill>
                <a:latin typeface="宋体" panose="02010600030101010101" pitchFamily="2" charset="-122"/>
              </a:rPr>
              <a:t>1928</a:t>
            </a:r>
            <a:r>
              <a:rPr lang="zh-CN" altLang="en-US" b="0" kern="0" dirty="0">
                <a:latin typeface="宋体" panose="02010600030101010101" pitchFamily="2" charset="-122"/>
              </a:rPr>
              <a:t>年解决的。</a:t>
            </a:r>
            <a:r>
              <a:rPr lang="zh-CN" altLang="en-US" sz="2400" b="0" kern="0" dirty="0">
                <a:latin typeface="宋体" panose="02010600030101010101" pitchFamily="2" charset="-122"/>
              </a:rPr>
              <a:t> </a:t>
            </a:r>
          </a:p>
        </p:txBody>
      </p:sp>
    </p:spTree>
    <p:extLst>
      <p:ext uri="{BB962C8B-B14F-4D97-AF65-F5344CB8AC3E}">
        <p14:creationId xmlns:p14="http://schemas.microsoft.com/office/powerpoint/2010/main" val="14393436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229341" y="975061"/>
            <a:ext cx="7772400" cy="552450"/>
          </a:xfrm>
        </p:spPr>
        <p:txBody>
          <a:bodyPr/>
          <a:lstStyle/>
          <a:p>
            <a:pPr eaLnBrk="1" hangingPunct="1"/>
            <a:r>
              <a:rPr lang="zh-CN" altLang="en-US" dirty="0">
                <a:latin typeface="大黑体" charset="-122"/>
                <a:ea typeface="大黑体" charset="-122"/>
              </a:rPr>
              <a:t>波形传输的无失真条件</a:t>
            </a:r>
            <a:r>
              <a:rPr lang="en-US" altLang="zh-CN" dirty="0">
                <a:latin typeface="大黑体" charset="-122"/>
                <a:ea typeface="大黑体" charset="-122"/>
              </a:rPr>
              <a:t>—</a:t>
            </a:r>
            <a:r>
              <a:rPr lang="zh-CN" altLang="en-US" dirty="0">
                <a:latin typeface="大黑体" charset="-122"/>
                <a:ea typeface="大黑体" charset="-122"/>
              </a:rPr>
              <a:t>奈奎斯特准则 </a:t>
            </a:r>
            <a:endParaRPr lang="zh-CN" altLang="en-US" sz="8000" b="1" dirty="0">
              <a:latin typeface="大黑体" charset="-122"/>
              <a:ea typeface="大黑体" charset="-122"/>
            </a:endParaRPr>
          </a:p>
        </p:txBody>
      </p:sp>
      <p:graphicFrame>
        <p:nvGraphicFramePr>
          <p:cNvPr id="17410" name="Object 4"/>
          <p:cNvGraphicFramePr>
            <a:graphicFrameLocks noChangeAspect="1"/>
          </p:cNvGraphicFramePr>
          <p:nvPr>
            <p:extLst>
              <p:ext uri="{D42A27DB-BD31-4B8C-83A1-F6EECF244321}">
                <p14:modId xmlns:p14="http://schemas.microsoft.com/office/powerpoint/2010/main" val="4182501429"/>
              </p:ext>
            </p:extLst>
          </p:nvPr>
        </p:nvGraphicFramePr>
        <p:xfrm>
          <a:off x="4689947" y="3535057"/>
          <a:ext cx="112713" cy="214313"/>
        </p:xfrm>
        <a:graphic>
          <a:graphicData uri="http://schemas.openxmlformats.org/presentationml/2006/ole">
            <mc:AlternateContent xmlns:mc="http://schemas.openxmlformats.org/markup-compatibility/2006">
              <mc:Choice xmlns:v="urn:schemas-microsoft-com:vml" Requires="v">
                <p:oleObj spid="_x0000_s57549" name="公式" r:id="rId3" imgW="114151" imgH="215619" progId="Equation.3">
                  <p:embed/>
                </p:oleObj>
              </mc:Choice>
              <mc:Fallback>
                <p:oleObj name="公式" r:id="rId3" imgW="114151" imgH="215619" progId="Equation.3">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947" y="3535057"/>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48</a:t>
            </a:fld>
            <a:endParaRPr lang="en-US" altLang="zh-CN"/>
          </a:p>
        </p:txBody>
      </p:sp>
      <p:sp>
        <p:nvSpPr>
          <p:cNvPr id="7" name="Rectangle 3"/>
          <p:cNvSpPr txBox="1">
            <a:spLocks noChangeArrowheads="1"/>
          </p:cNvSpPr>
          <p:nvPr/>
        </p:nvSpPr>
        <p:spPr bwMode="auto">
          <a:xfrm>
            <a:off x="573560" y="1917918"/>
            <a:ext cx="8458200" cy="44196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40000"/>
              </a:spcBef>
              <a:spcAft>
                <a:spcPct val="0"/>
              </a:spcAft>
              <a:buClr>
                <a:srgbClr val="FFFF66"/>
              </a:buClr>
              <a:buSzPct val="11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a:lnSpc>
                <a:spcPct val="90000"/>
              </a:lnSpc>
            </a:pPr>
            <a:r>
              <a:rPr lang="en-US" altLang="zh-CN" sz="2800" b="0" kern="0" dirty="0"/>
              <a:t>		  </a:t>
            </a:r>
            <a:r>
              <a:rPr lang="zh-CN" altLang="en-US" sz="2800" b="0" kern="0" dirty="0"/>
              <a:t>1  </a:t>
            </a:r>
            <a:r>
              <a:rPr lang="zh-CN" altLang="en-US" sz="2800" b="0" kern="0" dirty="0">
                <a:latin typeface="宋体" panose="02010600030101010101" pitchFamily="2" charset="-122"/>
                <a:hlinkClick r:id="rId5" action="ppaction://hlinksldjump"/>
              </a:rPr>
              <a:t>奈奎斯特第一准则</a:t>
            </a:r>
            <a:r>
              <a:rPr lang="zh-CN" altLang="en-US" sz="2800" b="0" kern="0" dirty="0">
                <a:latin typeface="宋体" panose="02010600030101010101" pitchFamily="2" charset="-122"/>
              </a:rPr>
              <a:t>：</a:t>
            </a:r>
            <a:r>
              <a:rPr lang="zh-CN" altLang="en-US" sz="2800" dirty="0">
                <a:solidFill>
                  <a:srgbClr val="FF0000"/>
                </a:solidFill>
                <a:latin typeface="大黑体" charset="-122"/>
                <a:ea typeface="大黑体" charset="-122"/>
              </a:rPr>
              <a:t>抽样点无失真准则</a:t>
            </a:r>
            <a:endParaRPr lang="zh-CN" altLang="en-US" sz="2800" b="0" kern="0" dirty="0">
              <a:latin typeface="宋体" panose="02010600030101010101" pitchFamily="2" charset="-122"/>
            </a:endParaRPr>
          </a:p>
          <a:p>
            <a:pPr>
              <a:lnSpc>
                <a:spcPct val="90000"/>
              </a:lnSpc>
            </a:pPr>
            <a:r>
              <a:rPr lang="zh-CN" altLang="en-US" sz="2800" b="0" kern="0" dirty="0">
                <a:latin typeface="宋体" panose="02010600030101010101" pitchFamily="2" charset="-122"/>
              </a:rPr>
              <a:t>				</a:t>
            </a:r>
            <a:r>
              <a:rPr lang="zh-CN" altLang="en-US" sz="2000" b="0" kern="0" dirty="0">
                <a:latin typeface="Times New Roman" panose="02020603050405020304" pitchFamily="18" charset="0"/>
              </a:rPr>
              <a:t>一  理想低通滤波响应</a:t>
            </a:r>
            <a:endParaRPr lang="zh-CN" altLang="en-US" sz="2000" b="0" kern="0" dirty="0">
              <a:latin typeface="宋体" panose="02010600030101010101" pitchFamily="2" charset="-122"/>
            </a:endParaRPr>
          </a:p>
          <a:p>
            <a:pPr>
              <a:lnSpc>
                <a:spcPct val="90000"/>
              </a:lnSpc>
            </a:pPr>
            <a:r>
              <a:rPr lang="zh-CN" altLang="en-US" sz="2000" b="0" kern="0" dirty="0">
                <a:latin typeface="宋体" panose="02010600030101010101" pitchFamily="2" charset="-122"/>
              </a:rPr>
              <a:t>				</a:t>
            </a:r>
            <a:r>
              <a:rPr lang="zh-CN" altLang="en-US" sz="2000" b="0" kern="0" dirty="0">
                <a:latin typeface="Times New Roman" panose="02020603050405020304" pitchFamily="18" charset="0"/>
              </a:rPr>
              <a:t>二  奈奎斯特第一准则的推广</a:t>
            </a:r>
          </a:p>
          <a:p>
            <a:pPr>
              <a:lnSpc>
                <a:spcPct val="90000"/>
              </a:lnSpc>
            </a:pPr>
            <a:r>
              <a:rPr lang="zh-CN" altLang="en-US" sz="2000" b="0" kern="0" dirty="0">
                <a:latin typeface="Times New Roman" panose="02020603050405020304" pitchFamily="18" charset="0"/>
              </a:rPr>
              <a:t>				</a:t>
            </a:r>
            <a:r>
              <a:rPr lang="zh-CN" altLang="en-US" sz="2000" b="0" kern="0" dirty="0">
                <a:latin typeface="楷体_GB2312" pitchFamily="49" charset="-122"/>
              </a:rPr>
              <a:t>三 残留对称准则和升余弦滚降滤波器</a:t>
            </a:r>
            <a:endParaRPr lang="zh-CN" altLang="en-US" sz="2000" b="0" kern="0" dirty="0">
              <a:latin typeface="Times New Roman" panose="02020603050405020304" pitchFamily="18" charset="0"/>
            </a:endParaRPr>
          </a:p>
          <a:p>
            <a:pPr>
              <a:lnSpc>
                <a:spcPct val="90000"/>
              </a:lnSpc>
            </a:pPr>
            <a:r>
              <a:rPr lang="en-US" altLang="zh-CN" sz="2800" b="0" kern="0" dirty="0"/>
              <a:t>		  </a:t>
            </a:r>
            <a:r>
              <a:rPr lang="zh-CN" altLang="en-US" sz="2800" b="0" kern="0" dirty="0"/>
              <a:t>2  </a:t>
            </a:r>
            <a:r>
              <a:rPr lang="zh-CN" altLang="en-US" sz="2800" b="0" kern="0" dirty="0">
                <a:latin typeface="宋体" panose="02010600030101010101" pitchFamily="2" charset="-122"/>
                <a:hlinkClick r:id="rId6" action="ppaction://hlinksldjump"/>
              </a:rPr>
              <a:t>奈奎斯特第二准则</a:t>
            </a:r>
            <a:r>
              <a:rPr lang="zh-CN" altLang="en-US" sz="2800" b="0" kern="0" dirty="0">
                <a:latin typeface="宋体" panose="02010600030101010101" pitchFamily="2" charset="-122"/>
              </a:rPr>
              <a:t>：</a:t>
            </a:r>
            <a:r>
              <a:rPr lang="zh-CN" altLang="en-US" sz="2800" dirty="0">
                <a:solidFill>
                  <a:srgbClr val="FF0000"/>
                </a:solidFill>
                <a:latin typeface="大黑体" charset="-122"/>
                <a:ea typeface="大黑体" charset="-122"/>
              </a:rPr>
              <a:t>转换点无失真准则</a:t>
            </a:r>
            <a:endParaRPr lang="zh-CN" altLang="en-US" sz="2800" b="0" kern="0" dirty="0">
              <a:latin typeface="宋体" panose="02010600030101010101" pitchFamily="2" charset="-122"/>
            </a:endParaRPr>
          </a:p>
          <a:p>
            <a:pPr>
              <a:lnSpc>
                <a:spcPct val="90000"/>
              </a:lnSpc>
            </a:pPr>
            <a:r>
              <a:rPr lang="zh-CN" altLang="en-US" sz="2000" b="0" kern="0" dirty="0">
                <a:latin typeface="Times New Roman" panose="02020603050405020304" pitchFamily="18" charset="0"/>
              </a:rPr>
              <a:t>                    		一  奈氏第二准则</a:t>
            </a:r>
          </a:p>
          <a:p>
            <a:pPr>
              <a:lnSpc>
                <a:spcPct val="90000"/>
              </a:lnSpc>
            </a:pPr>
            <a:r>
              <a:rPr lang="zh-CN" altLang="en-US" sz="2000" b="0" kern="0" dirty="0">
                <a:latin typeface="Times New Roman" panose="02020603050405020304" pitchFamily="18" charset="0"/>
              </a:rPr>
              <a:t>				二  满足奈氏第二准则的滤波器</a:t>
            </a:r>
            <a:endParaRPr lang="zh-CN" altLang="en-US" sz="2800" b="0" kern="0" dirty="0">
              <a:latin typeface="宋体" panose="02010600030101010101" pitchFamily="2" charset="-122"/>
            </a:endParaRPr>
          </a:p>
          <a:p>
            <a:pPr>
              <a:lnSpc>
                <a:spcPct val="90000"/>
              </a:lnSpc>
            </a:pPr>
            <a:r>
              <a:rPr lang="en-US" altLang="zh-CN" sz="2800" b="0" kern="0" dirty="0"/>
              <a:t>		  </a:t>
            </a:r>
            <a:r>
              <a:rPr lang="zh-CN" altLang="en-US" sz="2800" b="0" kern="0" dirty="0"/>
              <a:t>3  </a:t>
            </a:r>
            <a:r>
              <a:rPr lang="zh-CN" altLang="en-US" sz="2800" b="0" kern="0" dirty="0">
                <a:latin typeface="宋体" panose="02010600030101010101" pitchFamily="2" charset="-122"/>
                <a:hlinkClick r:id="rId7" action="ppaction://hlinksldjump"/>
              </a:rPr>
              <a:t>奈奎斯特第三准则</a:t>
            </a:r>
            <a:r>
              <a:rPr lang="zh-CN" altLang="en-US" sz="2800" b="0" kern="0" dirty="0">
                <a:latin typeface="宋体" panose="02010600030101010101" pitchFamily="2" charset="-122"/>
              </a:rPr>
              <a:t>：</a:t>
            </a:r>
            <a:r>
              <a:rPr lang="zh-CN" altLang="en-US" sz="2800" dirty="0">
                <a:solidFill>
                  <a:srgbClr val="FF0000"/>
                </a:solidFill>
                <a:latin typeface="大黑体" charset="-122"/>
                <a:ea typeface="大黑体" charset="-122"/>
              </a:rPr>
              <a:t>波形面积无失真准则</a:t>
            </a:r>
            <a:endParaRPr lang="zh-CN" altLang="en-US" sz="2800" b="0" kern="0" dirty="0">
              <a:latin typeface="宋体" panose="02010600030101010101" pitchFamily="2" charset="-122"/>
            </a:endParaRPr>
          </a:p>
          <a:p>
            <a:pPr>
              <a:lnSpc>
                <a:spcPct val="90000"/>
              </a:lnSpc>
            </a:pPr>
            <a:r>
              <a:rPr lang="zh-CN" altLang="en-US" sz="2800" b="0" kern="0" dirty="0">
                <a:latin typeface="宋体" panose="02010600030101010101" pitchFamily="2" charset="-122"/>
              </a:rPr>
              <a:t>				</a:t>
            </a:r>
            <a:r>
              <a:rPr lang="zh-CN" altLang="en-US" sz="2000" b="0" kern="0" dirty="0">
                <a:latin typeface="Times New Roman" panose="02020603050405020304" pitchFamily="18" charset="0"/>
              </a:rPr>
              <a:t>一  奈氏第三准则</a:t>
            </a:r>
          </a:p>
          <a:p>
            <a:pPr>
              <a:lnSpc>
                <a:spcPct val="90000"/>
              </a:lnSpc>
            </a:pPr>
            <a:r>
              <a:rPr lang="zh-CN" altLang="en-US" sz="2000" b="0" kern="0" dirty="0">
                <a:latin typeface="Times New Roman" panose="02020603050405020304" pitchFamily="18" charset="0"/>
              </a:rPr>
              <a:t>				三  奈氏第三准则的物理意义</a:t>
            </a:r>
            <a:endParaRPr lang="zh-CN" altLang="en-US" sz="2800" b="0" kern="0" dirty="0">
              <a:latin typeface="宋体" panose="02010600030101010101" pitchFamily="2" charset="-122"/>
            </a:endParaRPr>
          </a:p>
          <a:p>
            <a:pPr>
              <a:lnSpc>
                <a:spcPct val="90000"/>
              </a:lnSpc>
            </a:pPr>
            <a:endParaRPr lang="zh-CN" altLang="en-US" sz="2800" b="0" kern="0" dirty="0">
              <a:latin typeface="宋体" panose="02010600030101010101" pitchFamily="2" charset="-122"/>
            </a:endParaRPr>
          </a:p>
        </p:txBody>
      </p:sp>
    </p:spTree>
    <p:extLst>
      <p:ext uri="{BB962C8B-B14F-4D97-AF65-F5344CB8AC3E}">
        <p14:creationId xmlns:p14="http://schemas.microsoft.com/office/powerpoint/2010/main" val="1613624511"/>
      </p:ext>
    </p:extLst>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990600" y="1276350"/>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3" name="标题 2"/>
          <p:cNvSpPr>
            <a:spLocks noGrp="1"/>
          </p:cNvSpPr>
          <p:nvPr>
            <p:ph type="title"/>
          </p:nvPr>
        </p:nvSpPr>
        <p:spPr/>
        <p:txBody>
          <a:bodyPr/>
          <a:lstStyle/>
          <a:p>
            <a:r>
              <a:rPr lang="zh-CN" altLang="en-US" sz="5400" b="1" dirty="0">
                <a:solidFill>
                  <a:srgbClr val="002060"/>
                </a:solidFill>
                <a:ea typeface="大黑体"/>
              </a:rPr>
              <a:t>什么叫基带传输？</a:t>
            </a:r>
          </a:p>
        </p:txBody>
      </p:sp>
      <p:sp>
        <p:nvSpPr>
          <p:cNvPr id="43011" name="Rectangle 3"/>
          <p:cNvSpPr>
            <a:spLocks noGrp="1" noChangeArrowheads="1"/>
          </p:cNvSpPr>
          <p:nvPr>
            <p:ph idx="1"/>
          </p:nvPr>
        </p:nvSpPr>
        <p:spPr/>
        <p:txBody>
          <a:bodyPr/>
          <a:lstStyle/>
          <a:p>
            <a:pPr algn="l" eaLnBrk="1" hangingPunct="1">
              <a:buClr>
                <a:schemeClr val="tx1"/>
              </a:buClr>
            </a:pPr>
            <a:r>
              <a:rPr lang="zh-CN" altLang="en-US" sz="4000" b="1" dirty="0">
                <a:ea typeface="大黑体" charset="-122"/>
              </a:rPr>
              <a:t>  数字信号电脉冲不对载波进行调  制，直接送往信道进行传输的方 法，叫基带传输。</a:t>
            </a:r>
          </a:p>
          <a:p>
            <a:pPr algn="l" eaLnBrk="1" hangingPunct="1">
              <a:buClr>
                <a:schemeClr val="tx1"/>
              </a:buClr>
              <a:buFontTx/>
              <a:buChar char="•"/>
            </a:pPr>
            <a:endParaRPr lang="en-US" altLang="zh-CN" sz="4000" b="1" dirty="0">
              <a:ea typeface="大黑体" charset="-122"/>
            </a:endParaRPr>
          </a:p>
        </p:txBody>
      </p:sp>
      <p:sp>
        <p:nvSpPr>
          <p:cNvPr id="4" name="灯片编号占位符 3"/>
          <p:cNvSpPr>
            <a:spLocks noGrp="1"/>
          </p:cNvSpPr>
          <p:nvPr>
            <p:ph type="sldNum" sz="quarter" idx="12"/>
          </p:nvPr>
        </p:nvSpPr>
        <p:spPr/>
        <p:txBody>
          <a:bodyPr/>
          <a:lstStyle/>
          <a:p>
            <a:pPr>
              <a:defRPr/>
            </a:pPr>
            <a:fld id="{4057644D-785C-4C3A-8C09-F3C91A6224FB}" type="slidenum">
              <a:rPr lang="zh-CN" altLang="en-GB" smtClean="0"/>
              <a:pPr>
                <a:defRPr/>
              </a:pPr>
              <a:t>4</a:t>
            </a:fld>
            <a:endParaRPr lang="en-GB" altLang="zh-CN"/>
          </a:p>
        </p:txBody>
      </p:sp>
    </p:spTree>
    <p:extLst>
      <p:ext uri="{BB962C8B-B14F-4D97-AF65-F5344CB8AC3E}">
        <p14:creationId xmlns:p14="http://schemas.microsoft.com/office/powerpoint/2010/main" val="4004887318"/>
      </p:ext>
    </p:extLst>
  </p:cSld>
  <p:clrMapOvr>
    <a:masterClrMapping/>
  </p:clrMapOvr>
  <p:transition>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304800" y="609600"/>
            <a:ext cx="8610600" cy="1143000"/>
          </a:xfrm>
        </p:spPr>
        <p:txBody>
          <a:bodyPr/>
          <a:lstStyle/>
          <a:p>
            <a:r>
              <a:rPr lang="zh-CN" altLang="en-US" sz="4800" dirty="0">
                <a:latin typeface="楷体_GB2312" pitchFamily="49" charset="-122"/>
              </a:rPr>
              <a:t>一  理想低通滤波响应（1）</a:t>
            </a:r>
          </a:p>
        </p:txBody>
      </p:sp>
      <p:sp>
        <p:nvSpPr>
          <p:cNvPr id="120835"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buFont typeface="Wingdings" panose="05000000000000000000" pitchFamily="2" charset="2"/>
              <a:buNone/>
            </a:pPr>
            <a:endParaRPr lang="zh-CN" altLang="en-US" sz="3600" dirty="0">
              <a:latin typeface="宋体" panose="02010600030101010101" pitchFamily="2" charset="-122"/>
            </a:endParaRPr>
          </a:p>
          <a:p>
            <a:pPr marL="609600" indent="-609600" algn="just">
              <a:buFont typeface="Wingdings" panose="05000000000000000000" pitchFamily="2" charset="2"/>
              <a:buNone/>
            </a:pPr>
            <a:r>
              <a:rPr lang="zh-CN" altLang="en-US" sz="2800" dirty="0">
                <a:latin typeface="Times New Roman" panose="02020603050405020304" pitchFamily="18" charset="0"/>
              </a:rPr>
              <a:t> 	一个基带传输响应</a:t>
            </a:r>
          </a:p>
          <a:p>
            <a:pPr marL="609600" indent="-609600" algn="just">
              <a:buFont typeface="Wingdings" panose="05000000000000000000" pitchFamily="2" charset="2"/>
              <a:buNone/>
            </a:pPr>
            <a:endParaRPr lang="zh-CN" altLang="en-US" sz="2800" dirty="0">
              <a:latin typeface="宋体" panose="02010600030101010101" pitchFamily="2" charset="-122"/>
            </a:endParaRPr>
          </a:p>
          <a:p>
            <a:pPr marL="609600" indent="-609600" algn="just">
              <a:buFont typeface="Wingdings" panose="05000000000000000000" pitchFamily="2" charset="2"/>
              <a:buNone/>
            </a:pPr>
            <a:endParaRPr lang="zh-CN" altLang="en-US" sz="3600" dirty="0">
              <a:latin typeface="宋体" panose="02010600030101010101" pitchFamily="2" charset="-122"/>
            </a:endParaRPr>
          </a:p>
          <a:p>
            <a:pPr marL="609600" indent="-609600" algn="just">
              <a:buFont typeface="Wingdings" panose="05000000000000000000" pitchFamily="2" charset="2"/>
              <a:buNone/>
            </a:pPr>
            <a:r>
              <a:rPr lang="zh-CN" altLang="en-US" sz="2800" dirty="0">
                <a:latin typeface="宋体" panose="02010600030101010101" pitchFamily="2" charset="-122"/>
              </a:rPr>
              <a:t>	这个信道如果不考虑噪声和非线形响应，并且把</a:t>
            </a:r>
            <a:r>
              <a:rPr lang="zh-CN" altLang="en-US" sz="2800" dirty="0">
                <a:solidFill>
                  <a:srgbClr val="C00000"/>
                </a:solidFill>
                <a:latin typeface="宋体" panose="02010600030101010101" pitchFamily="2" charset="-122"/>
              </a:rPr>
              <a:t>收发滤波器和信道</a:t>
            </a:r>
            <a:r>
              <a:rPr lang="zh-CN" altLang="en-US" sz="2800" b="1" i="1" u="sng" dirty="0">
                <a:solidFill>
                  <a:srgbClr val="002060"/>
                </a:solidFill>
                <a:effectLst>
                  <a:outerShdw blurRad="38100" dist="38100" dir="2700000" algn="tl">
                    <a:srgbClr val="000000">
                      <a:alpha val="43137"/>
                    </a:srgbClr>
                  </a:outerShdw>
                </a:effectLst>
                <a:latin typeface="宋体" panose="02010600030101010101" pitchFamily="2" charset="-122"/>
              </a:rPr>
              <a:t>综合</a:t>
            </a:r>
            <a:r>
              <a:rPr lang="zh-CN" altLang="en-US" sz="2800" dirty="0">
                <a:latin typeface="宋体" panose="02010600030101010101" pitchFamily="2" charset="-122"/>
              </a:rPr>
              <a:t>成</a:t>
            </a:r>
            <a:r>
              <a:rPr lang="en-US" altLang="zh-CN" sz="2800" dirty="0">
                <a:latin typeface="宋体" panose="02010600030101010101" pitchFamily="2" charset="-122"/>
              </a:rPr>
              <a:t>H(s) </a:t>
            </a:r>
            <a:endParaRPr lang="zh-CN" altLang="en-US" sz="2800" dirty="0">
              <a:latin typeface="宋体" panose="02010600030101010101" pitchFamily="2" charset="-122"/>
            </a:endParaRPr>
          </a:p>
        </p:txBody>
      </p:sp>
      <p:grpSp>
        <p:nvGrpSpPr>
          <p:cNvPr id="120844" name="Group 12"/>
          <p:cNvGrpSpPr>
            <a:grpSpLocks/>
          </p:cNvGrpSpPr>
          <p:nvPr/>
        </p:nvGrpSpPr>
        <p:grpSpPr bwMode="auto">
          <a:xfrm>
            <a:off x="2971800" y="3429000"/>
            <a:ext cx="3962400" cy="533400"/>
            <a:chOff x="1104" y="2928"/>
            <a:chExt cx="2496" cy="336"/>
          </a:xfrm>
        </p:grpSpPr>
        <p:sp>
          <p:nvSpPr>
            <p:cNvPr id="120840" name="Text Box 8"/>
            <p:cNvSpPr txBox="1">
              <a:spLocks noChangeArrowheads="1"/>
            </p:cNvSpPr>
            <p:nvPr/>
          </p:nvSpPr>
          <p:spPr bwMode="auto">
            <a:xfrm>
              <a:off x="2064" y="2928"/>
              <a:ext cx="624" cy="288"/>
            </a:xfrm>
            <a:prstGeom prst="rect">
              <a:avLst/>
            </a:prstGeom>
            <a:solidFill>
              <a:srgbClr val="339966"/>
            </a:solidFill>
            <a:ln w="9525">
              <a:solidFill>
                <a:schemeClr val="tx2"/>
              </a:solidFill>
              <a:miter lim="800000"/>
              <a:headEnd/>
              <a:tailEnd/>
            </a:ln>
          </p:spPr>
          <p:txBody>
            <a:bodyPr/>
            <a:lstStyle/>
            <a:p>
              <a:pPr algn="ctr" eaLnBrk="0" hangingPunct="0"/>
              <a:r>
                <a:rPr kumimoji="0" lang="en-US" altLang="zh-CN" sz="1600">
                  <a:solidFill>
                    <a:schemeClr val="tx2"/>
                  </a:solidFill>
                  <a:latin typeface="Times New Roman" panose="02020603050405020304" pitchFamily="18" charset="0"/>
                </a:rPr>
                <a:t>H(s)</a:t>
              </a:r>
            </a:p>
          </p:txBody>
        </p:sp>
        <p:grpSp>
          <p:nvGrpSpPr>
            <p:cNvPr id="120843" name="Group 11"/>
            <p:cNvGrpSpPr>
              <a:grpSpLocks/>
            </p:cNvGrpSpPr>
            <p:nvPr/>
          </p:nvGrpSpPr>
          <p:grpSpPr bwMode="auto">
            <a:xfrm>
              <a:off x="1104" y="2928"/>
              <a:ext cx="2496" cy="336"/>
              <a:chOff x="1104" y="2928"/>
              <a:chExt cx="2496" cy="336"/>
            </a:xfrm>
          </p:grpSpPr>
          <p:sp>
            <p:nvSpPr>
              <p:cNvPr id="120837" name="Line 5"/>
              <p:cNvSpPr>
                <a:spLocks noChangeShapeType="1"/>
              </p:cNvSpPr>
              <p:nvPr/>
            </p:nvSpPr>
            <p:spPr bwMode="auto">
              <a:xfrm>
                <a:off x="1584" y="3072"/>
                <a:ext cx="48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38" name="Line 6"/>
              <p:cNvSpPr>
                <a:spLocks noChangeShapeType="1"/>
              </p:cNvSpPr>
              <p:nvPr/>
            </p:nvSpPr>
            <p:spPr bwMode="auto">
              <a:xfrm>
                <a:off x="2688" y="3072"/>
                <a:ext cx="38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41" name="Text Box 9"/>
              <p:cNvSpPr txBox="1">
                <a:spLocks noChangeArrowheads="1"/>
              </p:cNvSpPr>
              <p:nvPr/>
            </p:nvSpPr>
            <p:spPr bwMode="auto">
              <a:xfrm>
                <a:off x="1104" y="2928"/>
                <a:ext cx="624" cy="288"/>
              </a:xfrm>
              <a:prstGeom prst="rect">
                <a:avLst/>
              </a:prstGeom>
              <a:noFill/>
              <a:ln>
                <a:noFill/>
              </a:ln>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a:solidFill>
                      <a:schemeClr val="tx2"/>
                    </a:solidFill>
                    <a:miter lim="800000"/>
                    <a:headEnd/>
                    <a:tailEnd/>
                  </a14:hiddenLine>
                </a:ext>
              </a:extLst>
            </p:spPr>
            <p:txBody>
              <a:bodyPr/>
              <a:lstStyle/>
              <a:p>
                <a:pPr algn="ctr" eaLnBrk="0" hangingPunct="0"/>
                <a:r>
                  <a:rPr kumimoji="0" lang="en-US" altLang="zh-CN" sz="1600">
                    <a:solidFill>
                      <a:schemeClr val="tx2"/>
                    </a:solidFill>
                    <a:latin typeface="Times New Roman" panose="02020603050405020304" pitchFamily="18" charset="0"/>
                  </a:rPr>
                  <a:t>W(t)</a:t>
                </a:r>
              </a:p>
            </p:txBody>
          </p:sp>
          <p:sp>
            <p:nvSpPr>
              <p:cNvPr id="120842" name="Text Box 10"/>
              <p:cNvSpPr txBox="1">
                <a:spLocks noChangeArrowheads="1"/>
              </p:cNvSpPr>
              <p:nvPr/>
            </p:nvSpPr>
            <p:spPr bwMode="auto">
              <a:xfrm>
                <a:off x="2976" y="2976"/>
                <a:ext cx="624" cy="288"/>
              </a:xfrm>
              <a:prstGeom prst="rect">
                <a:avLst/>
              </a:prstGeom>
              <a:noFill/>
              <a:ln>
                <a:noFill/>
              </a:ln>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a:solidFill>
                      <a:schemeClr val="tx2"/>
                    </a:solidFill>
                    <a:miter lim="800000"/>
                    <a:headEnd/>
                    <a:tailEnd/>
                  </a14:hiddenLine>
                </a:ext>
              </a:extLst>
            </p:spPr>
            <p:txBody>
              <a:bodyPr/>
              <a:lstStyle/>
              <a:p>
                <a:pPr algn="ctr" eaLnBrk="0" hangingPunct="0"/>
                <a:r>
                  <a:rPr kumimoji="0" lang="en-US" altLang="zh-CN" sz="1600" dirty="0">
                    <a:solidFill>
                      <a:schemeClr val="tx2"/>
                    </a:solidFill>
                    <a:latin typeface="Times New Roman" panose="02020603050405020304" pitchFamily="18" charset="0"/>
                  </a:rPr>
                  <a:t>V(t)</a:t>
                </a:r>
              </a:p>
            </p:txBody>
          </p:sp>
        </p:grpSp>
      </p:grpSp>
    </p:spTree>
    <p:extLst>
      <p:ext uri="{BB962C8B-B14F-4D97-AF65-F5344CB8AC3E}">
        <p14:creationId xmlns:p14="http://schemas.microsoft.com/office/powerpoint/2010/main" val="77660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04800" y="609600"/>
            <a:ext cx="8610600" cy="1143000"/>
          </a:xfrm>
        </p:spPr>
        <p:txBody>
          <a:bodyPr/>
          <a:lstStyle/>
          <a:p>
            <a:r>
              <a:rPr lang="zh-CN" altLang="en-US" dirty="0">
                <a:latin typeface="楷体_GB2312" pitchFamily="49" charset="-122"/>
              </a:rPr>
              <a:t>一  理想低通</a:t>
            </a:r>
            <a:r>
              <a:rPr lang="zh-CN" altLang="en-US" sz="4800" dirty="0">
                <a:latin typeface="楷体_GB2312" pitchFamily="49" charset="-122"/>
              </a:rPr>
              <a:t>滤波</a:t>
            </a:r>
            <a:r>
              <a:rPr lang="zh-CN" altLang="en-US" dirty="0">
                <a:latin typeface="楷体_GB2312" pitchFamily="49" charset="-122"/>
              </a:rPr>
              <a:t>响应（2）</a:t>
            </a:r>
          </a:p>
        </p:txBody>
      </p:sp>
      <p:sp>
        <p:nvSpPr>
          <p:cNvPr id="121859" name="Rectangle 3"/>
          <p:cNvSpPr>
            <a:spLocks noGrp="1" noChangeArrowheads="1"/>
          </p:cNvSpPr>
          <p:nvPr>
            <p:ph type="body" idx="1"/>
          </p:nvPr>
        </p:nvSpPr>
        <p:spPr bwMode="auto">
          <a:xfrm>
            <a:off x="457200" y="1981199"/>
            <a:ext cx="8305800" cy="4760563"/>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lnSpc>
                <a:spcPct val="90000"/>
              </a:lnSpc>
            </a:pPr>
            <a:r>
              <a:rPr lang="zh-CN" altLang="en-US" sz="2800" dirty="0">
                <a:latin typeface="宋体" panose="02010600030101010101" pitchFamily="2" charset="-122"/>
              </a:rPr>
              <a:t>接入信号为</a:t>
            </a:r>
            <a:r>
              <a:rPr lang="zh-CN" altLang="en-US" sz="2400" dirty="0">
                <a:latin typeface="宋体" panose="02010600030101010101" pitchFamily="2" charset="-122"/>
              </a:rPr>
              <a:t> </a:t>
            </a:r>
          </a:p>
          <a:p>
            <a:pPr marL="609600" indent="-609600" algn="just">
              <a:lnSpc>
                <a:spcPct val="90000"/>
              </a:lnSpc>
            </a:pPr>
            <a:endParaRPr lang="zh-CN" altLang="en-US" sz="2400" dirty="0">
              <a:latin typeface="宋体" panose="02010600030101010101" pitchFamily="2" charset="-122"/>
            </a:endParaRPr>
          </a:p>
          <a:p>
            <a:pPr marL="609600" indent="-609600" algn="just">
              <a:lnSpc>
                <a:spcPct val="90000"/>
              </a:lnSpc>
            </a:pPr>
            <a:endParaRPr lang="zh-CN" altLang="en-US" sz="2400" dirty="0">
              <a:latin typeface="宋体" panose="02010600030101010101" pitchFamily="2" charset="-122"/>
            </a:endParaRPr>
          </a:p>
          <a:p>
            <a:pPr marL="609600" indent="-609600" algn="just">
              <a:lnSpc>
                <a:spcPct val="90000"/>
              </a:lnSpc>
              <a:buClr>
                <a:schemeClr val="accent1"/>
              </a:buClr>
              <a:buFont typeface="Wingdings" panose="05000000000000000000" pitchFamily="2" charset="2"/>
              <a:buChar char="Ø"/>
            </a:pPr>
            <a:r>
              <a:rPr lang="zh-CN" altLang="en-US" sz="2400" dirty="0">
                <a:latin typeface="宋体" panose="02010600030101010101" pitchFamily="2" charset="-122"/>
              </a:rPr>
              <a:t>为讨论方便，把接入信号规定为冲击函数的随机序列 </a:t>
            </a:r>
          </a:p>
          <a:p>
            <a:pPr marL="609600" indent="-609600" algn="just">
              <a:lnSpc>
                <a:spcPct val="90000"/>
              </a:lnSpc>
            </a:pPr>
            <a:r>
              <a:rPr lang="zh-CN" altLang="en-US" sz="2800" dirty="0">
                <a:latin typeface="宋体" panose="02010600030101010101" pitchFamily="2" charset="-122"/>
              </a:rPr>
              <a:t>奈氏第一准则指出</a:t>
            </a:r>
            <a:endParaRPr lang="zh-CN" altLang="en-US" sz="2400" dirty="0">
              <a:latin typeface="宋体" panose="02010600030101010101" pitchFamily="2" charset="-122"/>
            </a:endParaRPr>
          </a:p>
          <a:p>
            <a:pPr marL="609600" indent="-609600" algn="just">
              <a:lnSpc>
                <a:spcPct val="90000"/>
              </a:lnSpc>
            </a:pPr>
            <a:endParaRPr lang="zh-CN" altLang="en-US" sz="2400" dirty="0">
              <a:latin typeface="宋体" panose="02010600030101010101" pitchFamily="2" charset="-122"/>
            </a:endParaRPr>
          </a:p>
          <a:p>
            <a:pPr marL="609600" indent="-609600" algn="just">
              <a:lnSpc>
                <a:spcPct val="90000"/>
              </a:lnSpc>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r>
              <a:rPr lang="zh-CN" altLang="en-US" sz="2400" dirty="0">
                <a:latin typeface="宋体" panose="02010600030101010101" pitchFamily="2" charset="-122"/>
              </a:rPr>
              <a:t>	</a:t>
            </a:r>
          </a:p>
          <a:p>
            <a:pPr marL="609600" indent="-609600" algn="just">
              <a:lnSpc>
                <a:spcPct val="90000"/>
              </a:lnSpc>
              <a:buFont typeface="Wingdings" panose="05000000000000000000" pitchFamily="2" charset="2"/>
              <a:buNone/>
            </a:pPr>
            <a:r>
              <a:rPr lang="zh-CN" altLang="en-US" sz="2400" dirty="0">
                <a:latin typeface="宋体" panose="02010600030101010101" pitchFamily="2" charset="-122"/>
              </a:rPr>
              <a:t>	就可以实现在抽样点无失真的传输条件，这里</a:t>
            </a:r>
            <a:r>
              <a:rPr lang="en-US" altLang="zh-CN" sz="2400" dirty="0">
                <a:latin typeface="宋体" panose="02010600030101010101" pitchFamily="2" charset="-122"/>
              </a:rPr>
              <a:t>t</a:t>
            </a:r>
            <a:r>
              <a:rPr lang="en-US" altLang="zh-CN" sz="2400" baseline="-25000" dirty="0">
                <a:latin typeface="宋体" panose="02010600030101010101" pitchFamily="2" charset="-122"/>
              </a:rPr>
              <a:t>0</a:t>
            </a:r>
            <a:r>
              <a:rPr lang="zh-CN" altLang="en-US" sz="2400" dirty="0">
                <a:latin typeface="宋体" panose="02010600030101010101" pitchFamily="2" charset="-122"/>
              </a:rPr>
              <a:t>为通道的</a:t>
            </a:r>
            <a:r>
              <a:rPr lang="zh-CN" altLang="en-US" sz="2400" dirty="0">
                <a:solidFill>
                  <a:srgbClr val="FF0000"/>
                </a:solidFill>
                <a:latin typeface="宋体" panose="02010600030101010101" pitchFamily="2" charset="-122"/>
              </a:rPr>
              <a:t>群时延</a:t>
            </a:r>
            <a:r>
              <a:rPr lang="zh-CN" altLang="en-US" sz="2400" dirty="0">
                <a:latin typeface="宋体" panose="02010600030101010101" pitchFamily="2" charset="-122"/>
              </a:rPr>
              <a:t> </a:t>
            </a:r>
          </a:p>
          <a:p>
            <a:pPr marL="609600" indent="-609600" algn="just">
              <a:lnSpc>
                <a:spcPct val="90000"/>
              </a:lnSpc>
            </a:pPr>
            <a:endParaRPr lang="zh-CN" altLang="en-US" sz="2400" dirty="0">
              <a:latin typeface="宋体" panose="02010600030101010101" pitchFamily="2" charset="-122"/>
            </a:endParaRPr>
          </a:p>
        </p:txBody>
      </p:sp>
      <p:sp>
        <p:nvSpPr>
          <p:cNvPr id="121861" name="Rectangle 5"/>
          <p:cNvSpPr>
            <a:spLocks noChangeArrowheads="1"/>
          </p:cNvSpPr>
          <p:nvPr/>
        </p:nvSpPr>
        <p:spPr bwMode="auto">
          <a:xfrm>
            <a:off x="384810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1860" name="Object 4"/>
          <p:cNvGraphicFramePr>
            <a:graphicFrameLocks noChangeAspect="1"/>
          </p:cNvGraphicFramePr>
          <p:nvPr>
            <p:extLst>
              <p:ext uri="{D42A27DB-BD31-4B8C-83A1-F6EECF244321}">
                <p14:modId xmlns:p14="http://schemas.microsoft.com/office/powerpoint/2010/main" val="2863829309"/>
              </p:ext>
            </p:extLst>
          </p:nvPr>
        </p:nvGraphicFramePr>
        <p:xfrm>
          <a:off x="2590800" y="2438400"/>
          <a:ext cx="3048000" cy="901700"/>
        </p:xfrm>
        <a:graphic>
          <a:graphicData uri="http://schemas.openxmlformats.org/presentationml/2006/ole">
            <mc:AlternateContent xmlns:mc="http://schemas.openxmlformats.org/markup-compatibility/2006">
              <mc:Choice xmlns:v="urn:schemas-microsoft-com:vml" Requires="v">
                <p:oleObj spid="_x0000_s85338" r:id="rId3" imgW="1447800" imgH="431800" progId="Equation.3">
                  <p:embed/>
                </p:oleObj>
              </mc:Choice>
              <mc:Fallback>
                <p:oleObj r:id="rId3" imgW="14478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438400"/>
                        <a:ext cx="3048000" cy="901700"/>
                      </a:xfrm>
                      <a:prstGeom prst="rect">
                        <a:avLst/>
                      </a:prstGeom>
                      <a:solidFill>
                        <a:schemeClr val="tx1"/>
                      </a:solidFill>
                      <a:extLst/>
                    </p:spPr>
                  </p:pic>
                </p:oleObj>
              </mc:Fallback>
            </mc:AlternateContent>
          </a:graphicData>
        </a:graphic>
      </p:graphicFrame>
      <p:sp>
        <p:nvSpPr>
          <p:cNvPr id="121863" name="Rectangle 7"/>
          <p:cNvSpPr>
            <a:spLocks noChangeArrowheads="1"/>
          </p:cNvSpPr>
          <p:nvPr/>
        </p:nvSpPr>
        <p:spPr bwMode="auto">
          <a:xfrm>
            <a:off x="3490913"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1862" name="Object 6"/>
          <p:cNvGraphicFramePr>
            <a:graphicFrameLocks noChangeAspect="1"/>
          </p:cNvGraphicFramePr>
          <p:nvPr>
            <p:extLst>
              <p:ext uri="{D42A27DB-BD31-4B8C-83A1-F6EECF244321}">
                <p14:modId xmlns:p14="http://schemas.microsoft.com/office/powerpoint/2010/main" val="1753157037"/>
              </p:ext>
            </p:extLst>
          </p:nvPr>
        </p:nvGraphicFramePr>
        <p:xfrm>
          <a:off x="2362200" y="4419600"/>
          <a:ext cx="4267200" cy="958850"/>
        </p:xfrm>
        <a:graphic>
          <a:graphicData uri="http://schemas.openxmlformats.org/presentationml/2006/ole">
            <mc:AlternateContent xmlns:mc="http://schemas.openxmlformats.org/markup-compatibility/2006">
              <mc:Choice xmlns:v="urn:schemas-microsoft-com:vml" Requires="v">
                <p:oleObj spid="_x0000_s85339" r:id="rId5" imgW="2159000" imgH="482600" progId="Equation.3">
                  <p:embed/>
                </p:oleObj>
              </mc:Choice>
              <mc:Fallback>
                <p:oleObj r:id="rId5" imgW="21590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419600"/>
                        <a:ext cx="4267200" cy="958850"/>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2498491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04800" y="609600"/>
            <a:ext cx="8610600" cy="1143000"/>
          </a:xfrm>
        </p:spPr>
        <p:txBody>
          <a:bodyPr/>
          <a:lstStyle/>
          <a:p>
            <a:r>
              <a:rPr lang="zh-CN" altLang="en-US" sz="4800" dirty="0">
                <a:latin typeface="楷体_GB2312" pitchFamily="49" charset="-122"/>
              </a:rPr>
              <a:t>一  理想低通滤波响应（3）</a:t>
            </a:r>
          </a:p>
        </p:txBody>
      </p:sp>
      <p:sp>
        <p:nvSpPr>
          <p:cNvPr id="122883"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r>
              <a:rPr lang="en-US" altLang="zh-CN" sz="2400" dirty="0">
                <a:latin typeface="宋体" panose="02010600030101010101" pitchFamily="2" charset="-122"/>
              </a:rPr>
              <a:t>W(t) </a:t>
            </a:r>
            <a:r>
              <a:rPr lang="zh-CN" altLang="en-US" sz="2400" dirty="0">
                <a:latin typeface="宋体" panose="02010600030101010101" pitchFamily="2" charset="-122"/>
              </a:rPr>
              <a:t>经过</a:t>
            </a:r>
            <a:r>
              <a:rPr lang="en-US" altLang="zh-CN" sz="2400" dirty="0">
                <a:latin typeface="宋体" panose="02010600030101010101" pitchFamily="2" charset="-122"/>
              </a:rPr>
              <a:t>H(f) </a:t>
            </a:r>
            <a:r>
              <a:rPr lang="zh-CN" altLang="en-US" sz="2400" dirty="0">
                <a:latin typeface="宋体" panose="02010600030101010101" pitchFamily="2" charset="-122"/>
              </a:rPr>
              <a:t>的输出为 </a:t>
            </a:r>
          </a:p>
          <a:p>
            <a:pPr marL="609600" indent="-609600" algn="just"/>
            <a:endParaRPr lang="zh-CN" altLang="en-US" sz="2400" dirty="0">
              <a:latin typeface="宋体" panose="02010600030101010101" pitchFamily="2" charset="-122"/>
            </a:endParaRPr>
          </a:p>
          <a:p>
            <a:pPr marL="609600" indent="-609600" algn="just"/>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                                          （1）</a:t>
            </a:r>
          </a:p>
          <a:p>
            <a:pPr marL="609600" indent="-609600" algn="just">
              <a:buFont typeface="Wingdings" panose="05000000000000000000" pitchFamily="2" charset="2"/>
              <a:buNone/>
            </a:pPr>
            <a:r>
              <a:rPr lang="en-US" altLang="zh-CN" sz="2400" dirty="0">
                <a:latin typeface="宋体" panose="02010600030101010101" pitchFamily="2" charset="-122"/>
              </a:rPr>
              <a:t>h(t)</a:t>
            </a:r>
            <a:r>
              <a:rPr lang="zh-CN" altLang="en-US" sz="2400" dirty="0">
                <a:latin typeface="Times New Roman" panose="02020603050405020304" pitchFamily="18" charset="0"/>
              </a:rPr>
              <a:t>为</a:t>
            </a:r>
            <a:r>
              <a:rPr lang="en-US" altLang="zh-CN" sz="2400" dirty="0">
                <a:latin typeface="宋体" panose="02010600030101010101" pitchFamily="2" charset="-122"/>
              </a:rPr>
              <a:t>H(f)</a:t>
            </a:r>
            <a:r>
              <a:rPr lang="zh-CN" altLang="en-US" sz="2400" dirty="0">
                <a:latin typeface="Times New Roman" panose="02020603050405020304" pitchFamily="18" charset="0"/>
              </a:rPr>
              <a:t>的时域响应</a:t>
            </a:r>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考虑输出</a:t>
            </a:r>
            <a:r>
              <a:rPr lang="en-US" altLang="zh-CN" sz="2400" dirty="0">
                <a:latin typeface="宋体" panose="02010600030101010101" pitchFamily="2" charset="-122"/>
              </a:rPr>
              <a:t>V(t)</a:t>
            </a:r>
            <a:r>
              <a:rPr lang="zh-CN" altLang="en-US" sz="2400" dirty="0">
                <a:latin typeface="宋体" panose="02010600030101010101" pitchFamily="2" charset="-122"/>
              </a:rPr>
              <a:t>在         抽样点的值 </a:t>
            </a: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                                          （2） </a:t>
            </a:r>
          </a:p>
        </p:txBody>
      </p:sp>
      <p:sp>
        <p:nvSpPr>
          <p:cNvPr id="122885" name="Rectangle 5"/>
          <p:cNvSpPr>
            <a:spLocks noChangeArrowheads="1"/>
          </p:cNvSpPr>
          <p:nvPr/>
        </p:nvSpPr>
        <p:spPr bwMode="auto">
          <a:xfrm>
            <a:off x="3871913"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2884" name="Object 4"/>
          <p:cNvGraphicFramePr>
            <a:graphicFrameLocks noChangeAspect="1"/>
          </p:cNvGraphicFramePr>
          <p:nvPr>
            <p:extLst>
              <p:ext uri="{D42A27DB-BD31-4B8C-83A1-F6EECF244321}">
                <p14:modId xmlns:p14="http://schemas.microsoft.com/office/powerpoint/2010/main" val="2729456111"/>
              </p:ext>
            </p:extLst>
          </p:nvPr>
        </p:nvGraphicFramePr>
        <p:xfrm>
          <a:off x="3109913" y="2362200"/>
          <a:ext cx="2528887" cy="774700"/>
        </p:xfrm>
        <a:graphic>
          <a:graphicData uri="http://schemas.openxmlformats.org/presentationml/2006/ole">
            <mc:AlternateContent xmlns:mc="http://schemas.openxmlformats.org/markup-compatibility/2006">
              <mc:Choice xmlns:v="urn:schemas-microsoft-com:vml" Requires="v">
                <p:oleObj spid="_x0000_s86706" r:id="rId3" imgW="1397000" imgH="431800" progId="Equation.3">
                  <p:embed/>
                </p:oleObj>
              </mc:Choice>
              <mc:Fallback>
                <p:oleObj r:id="rId3" imgW="13970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913" y="2362200"/>
                        <a:ext cx="2528887" cy="774700"/>
                      </a:xfrm>
                      <a:prstGeom prst="rect">
                        <a:avLst/>
                      </a:prstGeom>
                      <a:solidFill>
                        <a:schemeClr val="tx1"/>
                      </a:solidFill>
                      <a:extLst/>
                    </p:spPr>
                  </p:pic>
                </p:oleObj>
              </mc:Fallback>
            </mc:AlternateContent>
          </a:graphicData>
        </a:graphic>
      </p:graphicFrame>
      <p:sp>
        <p:nvSpPr>
          <p:cNvPr id="122887" name="Rectangle 7"/>
          <p:cNvSpPr>
            <a:spLocks noChangeArrowheads="1"/>
          </p:cNvSpPr>
          <p:nvPr/>
        </p:nvSpPr>
        <p:spPr bwMode="auto">
          <a:xfrm>
            <a:off x="386238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2886" name="Object 6"/>
          <p:cNvGraphicFramePr>
            <a:graphicFrameLocks noChangeAspect="1"/>
          </p:cNvGraphicFramePr>
          <p:nvPr>
            <p:extLst>
              <p:ext uri="{D42A27DB-BD31-4B8C-83A1-F6EECF244321}">
                <p14:modId xmlns:p14="http://schemas.microsoft.com/office/powerpoint/2010/main" val="3199546668"/>
              </p:ext>
            </p:extLst>
          </p:nvPr>
        </p:nvGraphicFramePr>
        <p:xfrm>
          <a:off x="2209800" y="3327400"/>
          <a:ext cx="2995613" cy="482600"/>
        </p:xfrm>
        <a:graphic>
          <a:graphicData uri="http://schemas.openxmlformats.org/presentationml/2006/ole">
            <mc:AlternateContent xmlns:mc="http://schemas.openxmlformats.org/markup-compatibility/2006">
              <mc:Choice xmlns:v="urn:schemas-microsoft-com:vml" Requires="v">
                <p:oleObj spid="_x0000_s86707" r:id="rId5" imgW="1422400" imgH="228600" progId="Equation.3">
                  <p:embed/>
                </p:oleObj>
              </mc:Choice>
              <mc:Fallback>
                <p:oleObj r:id="rId5" imgW="1422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327400"/>
                        <a:ext cx="2995613" cy="482600"/>
                      </a:xfrm>
                      <a:prstGeom prst="rect">
                        <a:avLst/>
                      </a:prstGeom>
                      <a:solidFill>
                        <a:schemeClr val="tx1"/>
                      </a:solidFill>
                      <a:extLst/>
                    </p:spPr>
                  </p:pic>
                </p:oleObj>
              </mc:Fallback>
            </mc:AlternateContent>
          </a:graphicData>
        </a:graphic>
      </p:graphicFrame>
      <p:sp>
        <p:nvSpPr>
          <p:cNvPr id="122889" name="Rectangle 9"/>
          <p:cNvSpPr>
            <a:spLocks noChangeArrowheads="1"/>
          </p:cNvSpPr>
          <p:nvPr/>
        </p:nvSpPr>
        <p:spPr bwMode="auto">
          <a:xfrm>
            <a:off x="4233863"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2888" name="Object 8"/>
          <p:cNvGraphicFramePr>
            <a:graphicFrameLocks noChangeAspect="1"/>
          </p:cNvGraphicFramePr>
          <p:nvPr>
            <p:extLst>
              <p:ext uri="{D42A27DB-BD31-4B8C-83A1-F6EECF244321}">
                <p14:modId xmlns:p14="http://schemas.microsoft.com/office/powerpoint/2010/main" val="1637868544"/>
              </p:ext>
            </p:extLst>
          </p:nvPr>
        </p:nvGraphicFramePr>
        <p:xfrm>
          <a:off x="3067938" y="4569619"/>
          <a:ext cx="1143000" cy="385762"/>
        </p:xfrm>
        <a:graphic>
          <a:graphicData uri="http://schemas.openxmlformats.org/presentationml/2006/ole">
            <mc:AlternateContent xmlns:mc="http://schemas.openxmlformats.org/markup-compatibility/2006">
              <mc:Choice xmlns:v="urn:schemas-microsoft-com:vml" Requires="v">
                <p:oleObj spid="_x0000_s86708" r:id="rId7" imgW="672808" imgH="228501" progId="Equation.3">
                  <p:embed/>
                </p:oleObj>
              </mc:Choice>
              <mc:Fallback>
                <p:oleObj r:id="rId7" imgW="67280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7938" y="4569619"/>
                        <a:ext cx="1143000" cy="385762"/>
                      </a:xfrm>
                      <a:prstGeom prst="rect">
                        <a:avLst/>
                      </a:prstGeom>
                      <a:solidFill>
                        <a:schemeClr val="tx1"/>
                      </a:solidFill>
                      <a:extLst/>
                    </p:spPr>
                  </p:pic>
                </p:oleObj>
              </mc:Fallback>
            </mc:AlternateContent>
          </a:graphicData>
        </a:graphic>
      </p:graphicFrame>
      <p:sp>
        <p:nvSpPr>
          <p:cNvPr id="122891" name="Rectangle 11"/>
          <p:cNvSpPr>
            <a:spLocks noChangeArrowheads="1"/>
          </p:cNvSpPr>
          <p:nvPr/>
        </p:nvSpPr>
        <p:spPr bwMode="auto">
          <a:xfrm>
            <a:off x="3357563"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2890" name="Object 10"/>
          <p:cNvGraphicFramePr>
            <a:graphicFrameLocks noChangeAspect="1"/>
          </p:cNvGraphicFramePr>
          <p:nvPr>
            <p:extLst>
              <p:ext uri="{D42A27DB-BD31-4B8C-83A1-F6EECF244321}">
                <p14:modId xmlns:p14="http://schemas.microsoft.com/office/powerpoint/2010/main" val="3792661560"/>
              </p:ext>
            </p:extLst>
          </p:nvPr>
        </p:nvGraphicFramePr>
        <p:xfrm>
          <a:off x="2282691" y="5183981"/>
          <a:ext cx="4038600" cy="712788"/>
        </p:xfrm>
        <a:graphic>
          <a:graphicData uri="http://schemas.openxmlformats.org/presentationml/2006/ole">
            <mc:AlternateContent xmlns:mc="http://schemas.openxmlformats.org/markup-compatibility/2006">
              <mc:Choice xmlns:v="urn:schemas-microsoft-com:vml" Requires="v">
                <p:oleObj spid="_x0000_s86709" r:id="rId9" imgW="2425700" imgH="431800" progId="Equation.3">
                  <p:embed/>
                </p:oleObj>
              </mc:Choice>
              <mc:Fallback>
                <p:oleObj r:id="rId9" imgW="24257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2691" y="5183981"/>
                        <a:ext cx="4038600" cy="712788"/>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4055247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304800" y="609600"/>
            <a:ext cx="8610600" cy="1143000"/>
          </a:xfrm>
        </p:spPr>
        <p:txBody>
          <a:bodyPr/>
          <a:lstStyle/>
          <a:p>
            <a:r>
              <a:rPr lang="zh-CN" altLang="en-US" sz="4800" dirty="0">
                <a:latin typeface="楷体_GB2312" pitchFamily="49" charset="-122"/>
              </a:rPr>
              <a:t>一  理想低通滤波响应（4）</a:t>
            </a:r>
          </a:p>
        </p:txBody>
      </p:sp>
      <p:sp>
        <p:nvSpPr>
          <p:cNvPr id="123907" name="Rectangle 3"/>
          <p:cNvSpPr>
            <a:spLocks noGrp="1" noChangeArrowheads="1"/>
          </p:cNvSpPr>
          <p:nvPr>
            <p:ph type="body" idx="1"/>
          </p:nvPr>
        </p:nvSpPr>
        <p:spPr bwMode="auto">
          <a:xfrm>
            <a:off x="457200" y="1981200"/>
            <a:ext cx="80010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buFont typeface="Wingdings" panose="05000000000000000000" pitchFamily="2" charset="2"/>
              <a:buNone/>
            </a:pPr>
            <a:r>
              <a:rPr lang="zh-CN" altLang="en-US" sz="2400" dirty="0">
                <a:latin typeface="Times New Roman" panose="02020603050405020304" pitchFamily="18" charset="0"/>
              </a:rPr>
              <a:t>（</a:t>
            </a:r>
            <a:r>
              <a:rPr lang="zh-CN" altLang="en-US" sz="2400" dirty="0">
                <a:latin typeface="宋体" panose="02010600030101010101" pitchFamily="2" charset="-122"/>
              </a:rPr>
              <a:t>2</a:t>
            </a:r>
            <a:r>
              <a:rPr lang="zh-CN" altLang="en-US" sz="2400" dirty="0">
                <a:latin typeface="Times New Roman" panose="02020603050405020304" pitchFamily="18" charset="0"/>
              </a:rPr>
              <a:t>）代入（</a:t>
            </a:r>
            <a:r>
              <a:rPr lang="zh-CN" altLang="en-US" sz="2400" dirty="0">
                <a:latin typeface="宋体" panose="02010600030101010101" pitchFamily="2" charset="-122"/>
              </a:rPr>
              <a:t>1</a:t>
            </a:r>
            <a:r>
              <a:rPr lang="zh-CN" altLang="en-US" sz="2400" dirty="0">
                <a:latin typeface="Times New Roman" panose="02020603050405020304" pitchFamily="18" charset="0"/>
              </a:rPr>
              <a:t>），可以得</a:t>
            </a:r>
          </a:p>
          <a:p>
            <a:pPr marL="609600" indent="-609600" algn="just">
              <a:buFont typeface="Wingdings" panose="05000000000000000000" pitchFamily="2" charset="2"/>
              <a:buNone/>
            </a:pPr>
            <a:endParaRPr lang="zh-CN" altLang="en-US" sz="2400" dirty="0">
              <a:latin typeface="Times New Roman" panose="02020603050405020304" pitchFamily="18" charset="0"/>
            </a:endParaRPr>
          </a:p>
          <a:p>
            <a:pPr marL="609600" indent="-609600" algn="just">
              <a:buFont typeface="Wingdings" panose="05000000000000000000" pitchFamily="2" charset="2"/>
              <a:buNone/>
            </a:pPr>
            <a:endParaRPr lang="zh-CN" altLang="en-US" sz="2400" dirty="0">
              <a:latin typeface="Times New Roman" panose="02020603050405020304" pitchFamily="18" charset="0"/>
            </a:endParaRPr>
          </a:p>
          <a:p>
            <a:pPr marL="609600" indent="-609600" algn="just">
              <a:buFont typeface="Wingdings" panose="05000000000000000000" pitchFamily="2" charset="2"/>
              <a:buNone/>
            </a:pPr>
            <a:endParaRPr lang="zh-CN" altLang="en-US" sz="2400" dirty="0">
              <a:latin typeface="Times New Roman" panose="02020603050405020304" pitchFamily="18" charset="0"/>
            </a:endParaRPr>
          </a:p>
          <a:p>
            <a:pPr marL="609600" indent="-609600" algn="just">
              <a:buFont typeface="Wingdings" panose="05000000000000000000" pitchFamily="2" charset="2"/>
              <a:buNone/>
            </a:pPr>
            <a:r>
              <a:rPr lang="zh-CN" altLang="en-US" sz="2400" dirty="0">
                <a:latin typeface="Times New Roman" panose="02020603050405020304" pitchFamily="18" charset="0"/>
              </a:rPr>
              <a:t>		    可以看出，输出信号在第 </a:t>
            </a:r>
            <a:r>
              <a:rPr lang="en-US" altLang="zh-CN" sz="2400" dirty="0">
                <a:latin typeface="Times New Roman" panose="02020603050405020304" pitchFamily="18" charset="0"/>
              </a:rPr>
              <a:t>I</a:t>
            </a:r>
            <a:r>
              <a:rPr lang="zh-CN" altLang="en-US" sz="2400" dirty="0">
                <a:latin typeface="Times New Roman" panose="02020603050405020304" pitchFamily="18" charset="0"/>
              </a:rPr>
              <a:t>时隙抽样点的值只取决于这个时隙码   本身的数值，而与其它时隙的码无关，这就是消除了码与码之间的串扰。            </a:t>
            </a:r>
          </a:p>
          <a:p>
            <a:pPr marL="609600" indent="-609600" algn="just">
              <a:buFont typeface="Wingdings" panose="05000000000000000000" pitchFamily="2" charset="2"/>
              <a:buNone/>
            </a:pPr>
            <a:r>
              <a:rPr lang="zh-CN" altLang="en-US" sz="2400" dirty="0">
                <a:latin typeface="Times New Roman" panose="02020603050405020304" pitchFamily="18" charset="0"/>
              </a:rPr>
              <a:t>                        无串扰，</a:t>
            </a:r>
            <a:r>
              <a:rPr lang="en-US" altLang="zh-CN" sz="2400" dirty="0">
                <a:latin typeface="Times New Roman" panose="02020603050405020304" pitchFamily="18" charset="0"/>
              </a:rPr>
              <a:t>ISI free</a:t>
            </a:r>
            <a:endParaRPr lang="zh-CN" altLang="en-US" sz="2400" dirty="0">
              <a:latin typeface="Times New Roman" panose="02020603050405020304" pitchFamily="18" charset="0"/>
            </a:endParaRP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endParaRPr lang="zh-CN" altLang="en-US" sz="2400" dirty="0">
              <a:latin typeface="宋体" panose="02010600030101010101" pitchFamily="2" charset="-122"/>
            </a:endParaRPr>
          </a:p>
        </p:txBody>
      </p:sp>
      <p:sp>
        <p:nvSpPr>
          <p:cNvPr id="123912" name="Rectangle 8"/>
          <p:cNvSpPr>
            <a:spLocks noChangeArrowheads="1"/>
          </p:cNvSpPr>
          <p:nvPr/>
        </p:nvSpPr>
        <p:spPr bwMode="auto">
          <a:xfrm>
            <a:off x="37957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3911" name="Object 7"/>
          <p:cNvGraphicFramePr>
            <a:graphicFrameLocks noChangeAspect="1"/>
          </p:cNvGraphicFramePr>
          <p:nvPr>
            <p:extLst>
              <p:ext uri="{D42A27DB-BD31-4B8C-83A1-F6EECF244321}">
                <p14:modId xmlns:p14="http://schemas.microsoft.com/office/powerpoint/2010/main" val="3139986226"/>
              </p:ext>
            </p:extLst>
          </p:nvPr>
        </p:nvGraphicFramePr>
        <p:xfrm>
          <a:off x="2438400" y="2667000"/>
          <a:ext cx="2438400" cy="717550"/>
        </p:xfrm>
        <a:graphic>
          <a:graphicData uri="http://schemas.openxmlformats.org/presentationml/2006/ole">
            <mc:AlternateContent xmlns:mc="http://schemas.openxmlformats.org/markup-compatibility/2006">
              <mc:Choice xmlns:v="urn:schemas-microsoft-com:vml" Requires="v">
                <p:oleObj spid="_x0000_s87558" r:id="rId3" imgW="1549400" imgH="457200" progId="Equation.3">
                  <p:embed/>
                </p:oleObj>
              </mc:Choice>
              <mc:Fallback>
                <p:oleObj r:id="rId3" imgW="1549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667000"/>
                        <a:ext cx="2438400" cy="717550"/>
                      </a:xfrm>
                      <a:prstGeom prst="rect">
                        <a:avLst/>
                      </a:prstGeom>
                      <a:solidFill>
                        <a:schemeClr val="tx1"/>
                      </a:solidFill>
                      <a:extLst/>
                    </p:spPr>
                  </p:pic>
                </p:oleObj>
              </mc:Fallback>
            </mc:AlternateContent>
          </a:graphicData>
        </a:graphic>
      </p:graphicFrame>
      <p:graphicFrame>
        <p:nvGraphicFramePr>
          <p:cNvPr id="123910" name="Object 6"/>
          <p:cNvGraphicFramePr>
            <a:graphicFrameLocks noChangeAspect="1"/>
          </p:cNvGraphicFramePr>
          <p:nvPr>
            <p:extLst>
              <p:ext uri="{D42A27DB-BD31-4B8C-83A1-F6EECF244321}">
                <p14:modId xmlns:p14="http://schemas.microsoft.com/office/powerpoint/2010/main" val="2456154441"/>
              </p:ext>
            </p:extLst>
          </p:nvPr>
        </p:nvGraphicFramePr>
        <p:xfrm>
          <a:off x="2438400" y="3581400"/>
          <a:ext cx="1066800" cy="427038"/>
        </p:xfrm>
        <a:graphic>
          <a:graphicData uri="http://schemas.openxmlformats.org/presentationml/2006/ole">
            <mc:AlternateContent xmlns:mc="http://schemas.openxmlformats.org/markup-compatibility/2006">
              <mc:Choice xmlns:v="urn:schemas-microsoft-com:vml" Requires="v">
                <p:oleObj spid="_x0000_s87559" r:id="rId5" imgW="571252" imgH="228501" progId="Equation.3">
                  <p:embed/>
                </p:oleObj>
              </mc:Choice>
              <mc:Fallback>
                <p:oleObj r:id="rId5" imgW="571252"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3581400"/>
                        <a:ext cx="1066800" cy="427038"/>
                      </a:xfrm>
                      <a:prstGeom prst="rect">
                        <a:avLst/>
                      </a:prstGeom>
                      <a:solidFill>
                        <a:schemeClr val="tx1"/>
                      </a:solidFill>
                      <a:extLst/>
                    </p:spPr>
                  </p:pic>
                </p:oleObj>
              </mc:Fallback>
            </mc:AlternateContent>
          </a:graphicData>
        </a:graphic>
      </p:graphicFrame>
      <p:sp>
        <p:nvSpPr>
          <p:cNvPr id="123914" name="Rectangle 10"/>
          <p:cNvSpPr>
            <a:spLocks noChangeArrowheads="1"/>
          </p:cNvSpPr>
          <p:nvPr/>
        </p:nvSpPr>
        <p:spPr bwMode="auto">
          <a:xfrm>
            <a:off x="449103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3913" name="Object 9"/>
          <p:cNvGraphicFramePr>
            <a:graphicFrameLocks noChangeAspect="1"/>
          </p:cNvGraphicFramePr>
          <p:nvPr>
            <p:extLst>
              <p:ext uri="{D42A27DB-BD31-4B8C-83A1-F6EECF244321}">
                <p14:modId xmlns:p14="http://schemas.microsoft.com/office/powerpoint/2010/main" val="3598868525"/>
              </p:ext>
            </p:extLst>
          </p:nvPr>
        </p:nvGraphicFramePr>
        <p:xfrm>
          <a:off x="3080288" y="4423569"/>
          <a:ext cx="296862" cy="419100"/>
        </p:xfrm>
        <a:graphic>
          <a:graphicData uri="http://schemas.openxmlformats.org/presentationml/2006/ole">
            <mc:AlternateContent xmlns:mc="http://schemas.openxmlformats.org/markup-compatibility/2006">
              <mc:Choice xmlns:v="urn:schemas-microsoft-com:vml" Requires="v">
                <p:oleObj spid="_x0000_s87560" r:id="rId7" imgW="165028" imgH="228501" progId="Equation.3">
                  <p:embed/>
                </p:oleObj>
              </mc:Choice>
              <mc:Fallback>
                <p:oleObj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0288" y="4423569"/>
                        <a:ext cx="296862" cy="419100"/>
                      </a:xfrm>
                      <a:prstGeom prst="rect">
                        <a:avLst/>
                      </a:prstGeom>
                      <a:solidFill>
                        <a:schemeClr val="tx1"/>
                      </a:solidFill>
                      <a:extLst/>
                    </p:spPr>
                  </p:pic>
                </p:oleObj>
              </mc:Fallback>
            </mc:AlternateContent>
          </a:graphicData>
        </a:graphic>
      </p:graphicFrame>
      <p:sp>
        <p:nvSpPr>
          <p:cNvPr id="123915" name="Line 11"/>
          <p:cNvSpPr>
            <a:spLocks noChangeShapeType="1"/>
          </p:cNvSpPr>
          <p:nvPr/>
        </p:nvSpPr>
        <p:spPr bwMode="auto">
          <a:xfrm>
            <a:off x="1565329" y="5531603"/>
            <a:ext cx="68580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070785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304800" y="609600"/>
            <a:ext cx="8610600" cy="1143000"/>
          </a:xfrm>
        </p:spPr>
        <p:txBody>
          <a:bodyPr/>
          <a:lstStyle/>
          <a:p>
            <a:r>
              <a:rPr lang="zh-CN" altLang="en-US" sz="4800" dirty="0">
                <a:latin typeface="楷体_GB2312" pitchFamily="49" charset="-122"/>
              </a:rPr>
              <a:t>一  理想低通滤波响应（5）</a:t>
            </a:r>
          </a:p>
        </p:txBody>
      </p:sp>
      <p:sp>
        <p:nvSpPr>
          <p:cNvPr id="124931" name="Rectangle 3"/>
          <p:cNvSpPr>
            <a:spLocks noGrp="1" noChangeArrowheads="1"/>
          </p:cNvSpPr>
          <p:nvPr>
            <p:ph type="body" idx="1"/>
          </p:nvPr>
        </p:nvSpPr>
        <p:spPr bwMode="auto">
          <a:xfrm>
            <a:off x="457200" y="1981200"/>
            <a:ext cx="82296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lnSpc>
                <a:spcPct val="90000"/>
              </a:lnSpc>
            </a:pPr>
            <a:r>
              <a:rPr lang="zh-CN" altLang="en-US" sz="2400">
                <a:latin typeface="宋体" panose="02010600030101010101" pitchFamily="2" charset="-122"/>
              </a:rPr>
              <a:t>满足奈氏第一准则的滤波 </a:t>
            </a:r>
            <a:r>
              <a:rPr lang="en-US" altLang="zh-CN" sz="2400">
                <a:latin typeface="宋体" panose="02010600030101010101" pitchFamily="2" charset="-122"/>
              </a:rPr>
              <a:t>H(f) </a:t>
            </a:r>
            <a:r>
              <a:rPr lang="zh-CN" altLang="en-US" sz="2400">
                <a:latin typeface="宋体" panose="02010600030101010101" pitchFamily="2" charset="-122"/>
              </a:rPr>
              <a:t>叫做理想的低通滤波器。</a:t>
            </a:r>
          </a:p>
          <a:p>
            <a:pPr marL="609600" indent="-609600" algn="just">
              <a:lnSpc>
                <a:spcPct val="90000"/>
              </a:lnSpc>
            </a:pPr>
            <a:endParaRPr lang="zh-CN" altLang="en-US" sz="2800">
              <a:latin typeface="宋体" panose="02010600030101010101" pitchFamily="2" charset="-122"/>
            </a:endParaRPr>
          </a:p>
          <a:p>
            <a:pPr marL="609600" indent="-609600" algn="just">
              <a:lnSpc>
                <a:spcPct val="90000"/>
              </a:lnSpc>
            </a:pPr>
            <a:endParaRPr lang="zh-CN" altLang="en-US" sz="2800">
              <a:latin typeface="宋体" panose="02010600030101010101" pitchFamily="2" charset="-122"/>
            </a:endParaRPr>
          </a:p>
          <a:p>
            <a:pPr marL="609600" indent="-609600" algn="just">
              <a:lnSpc>
                <a:spcPct val="90000"/>
              </a:lnSpc>
            </a:pPr>
            <a:endParaRPr lang="zh-CN" altLang="en-US" sz="2800">
              <a:latin typeface="宋体" panose="02010600030101010101" pitchFamily="2" charset="-122"/>
            </a:endParaRPr>
          </a:p>
          <a:p>
            <a:pPr marL="609600" indent="-609600" algn="just">
              <a:lnSpc>
                <a:spcPct val="90000"/>
              </a:lnSpc>
              <a:buClr>
                <a:schemeClr val="accent1"/>
              </a:buClr>
              <a:buFont typeface="Wingdings" panose="05000000000000000000" pitchFamily="2" charset="2"/>
              <a:buChar char="Ø"/>
            </a:pPr>
            <a:r>
              <a:rPr lang="zh-CN" altLang="en-US" sz="2400">
                <a:latin typeface="宋体" panose="02010600030101010101" pitchFamily="2" charset="-122"/>
              </a:rPr>
              <a:t>此滤波器的单边带宽为</a:t>
            </a:r>
            <a:r>
              <a:rPr lang="zh-CN" altLang="en-US" sz="2800">
                <a:latin typeface="宋体" panose="02010600030101010101" pitchFamily="2" charset="-122"/>
              </a:rPr>
              <a:t> </a:t>
            </a:r>
            <a:r>
              <a:rPr lang="zh-CN" altLang="en-US" sz="2400">
                <a:latin typeface="宋体" panose="02010600030101010101" pitchFamily="2" charset="-122"/>
              </a:rPr>
              <a:t>      </a:t>
            </a:r>
            <a:r>
              <a:rPr lang="zh-CN" altLang="en-US" sz="2400">
                <a:latin typeface="Times New Roman" panose="02020603050405020304" pitchFamily="18" charset="0"/>
              </a:rPr>
              <a:t>, 叫</a:t>
            </a:r>
            <a:r>
              <a:rPr lang="zh-CN" altLang="en-US" sz="2400">
                <a:solidFill>
                  <a:schemeClr val="tx2"/>
                </a:solidFill>
                <a:latin typeface="Times New Roman" panose="02020603050405020304" pitchFamily="18" charset="0"/>
              </a:rPr>
              <a:t>奈奎斯特带宽</a:t>
            </a:r>
            <a:r>
              <a:rPr lang="zh-CN" altLang="en-US" sz="2400">
                <a:latin typeface="Times New Roman" panose="02020603050405020304" pitchFamily="18" charset="0"/>
              </a:rPr>
              <a:t>。</a:t>
            </a:r>
            <a:endParaRPr lang="zh-CN" altLang="en-US" sz="2400">
              <a:latin typeface="宋体" panose="02010600030101010101" pitchFamily="2" charset="-122"/>
            </a:endParaRPr>
          </a:p>
          <a:p>
            <a:pPr marL="609600" indent="-609600" algn="just">
              <a:lnSpc>
                <a:spcPct val="90000"/>
              </a:lnSpc>
              <a:buClr>
                <a:schemeClr val="accent1"/>
              </a:buClr>
              <a:buFont typeface="Wingdings" panose="05000000000000000000" pitchFamily="2" charset="2"/>
              <a:buChar char="Ø"/>
            </a:pPr>
            <a:r>
              <a:rPr lang="zh-CN" altLang="en-US" sz="2400">
                <a:latin typeface="Times New Roman" panose="02020603050405020304" pitchFamily="18" charset="0"/>
              </a:rPr>
              <a:t>采用理想低通传送二进制的基带数字信号，可以在</a:t>
            </a:r>
            <a:r>
              <a:rPr lang="zh-CN" altLang="en-US" sz="2400">
                <a:latin typeface="宋体" panose="02010600030101010101" pitchFamily="2" charset="-122"/>
              </a:rPr>
              <a:t> 1 </a:t>
            </a:r>
            <a:r>
              <a:rPr lang="en-US" altLang="zh-CN" sz="2400">
                <a:latin typeface="宋体" panose="02010600030101010101" pitchFamily="2" charset="-122"/>
              </a:rPr>
              <a:t>Hz </a:t>
            </a:r>
            <a:r>
              <a:rPr lang="zh-CN" altLang="en-US" sz="2400">
                <a:latin typeface="Times New Roman" panose="02020603050405020304" pitchFamily="18" charset="0"/>
              </a:rPr>
              <a:t>的频带内传送</a:t>
            </a:r>
            <a:r>
              <a:rPr lang="zh-CN" altLang="en-US" sz="2400">
                <a:latin typeface="宋体" panose="02010600030101010101" pitchFamily="2" charset="-122"/>
              </a:rPr>
              <a:t>2</a:t>
            </a:r>
            <a:r>
              <a:rPr lang="en-US" altLang="zh-CN" sz="2400">
                <a:latin typeface="宋体" panose="02010600030101010101" pitchFamily="2" charset="-122"/>
              </a:rPr>
              <a:t>b/s</a:t>
            </a:r>
            <a:r>
              <a:rPr lang="zh-CN" altLang="en-US" sz="2400">
                <a:latin typeface="Times New Roman" panose="02020603050405020304" pitchFamily="18" charset="0"/>
              </a:rPr>
              <a:t>的信息，频谱利用率</a:t>
            </a:r>
            <a:r>
              <a:rPr lang="zh-CN" altLang="en-US" sz="2400">
                <a:solidFill>
                  <a:schemeClr val="tx2"/>
                </a:solidFill>
                <a:latin typeface="宋体" panose="02010600030101010101" pitchFamily="2" charset="-122"/>
              </a:rPr>
              <a:t>2</a:t>
            </a:r>
            <a:r>
              <a:rPr lang="en-US" altLang="zh-CN" sz="2400">
                <a:solidFill>
                  <a:schemeClr val="tx2"/>
                </a:solidFill>
                <a:latin typeface="宋体" panose="02010600030101010101" pitchFamily="2" charset="-122"/>
              </a:rPr>
              <a:t>b/sHz</a:t>
            </a:r>
            <a:r>
              <a:rPr lang="en-US" altLang="zh-CN" sz="2400">
                <a:latin typeface="宋体" panose="02010600030101010101" pitchFamily="2" charset="-122"/>
              </a:rPr>
              <a:t>。</a:t>
            </a:r>
          </a:p>
          <a:p>
            <a:pPr marL="609600" indent="-609600" algn="just">
              <a:lnSpc>
                <a:spcPct val="90000"/>
              </a:lnSpc>
              <a:buClr>
                <a:schemeClr val="accent1"/>
              </a:buClr>
              <a:buFont typeface="Wingdings" panose="05000000000000000000" pitchFamily="2" charset="2"/>
              <a:buChar char="Ø"/>
            </a:pPr>
            <a:r>
              <a:rPr lang="zh-CN" altLang="en-US" sz="2400">
                <a:latin typeface="宋体" panose="02010600030101010101" pitchFamily="2" charset="-122"/>
              </a:rPr>
              <a:t>这是二进制基带系统所能达到的最高无失真传送速率。 </a:t>
            </a:r>
          </a:p>
          <a:p>
            <a:pPr marL="609600" indent="-609600" algn="just">
              <a:lnSpc>
                <a:spcPct val="90000"/>
              </a:lnSpc>
              <a:buFont typeface="Wingdings" panose="05000000000000000000" pitchFamily="2" charset="2"/>
              <a:buNone/>
            </a:pPr>
            <a:endParaRPr lang="zh-CN" altLang="en-US" sz="2400">
              <a:latin typeface="宋体" panose="02010600030101010101" pitchFamily="2" charset="-122"/>
            </a:endParaRPr>
          </a:p>
        </p:txBody>
      </p:sp>
      <p:sp>
        <p:nvSpPr>
          <p:cNvPr id="124933" name="Rectangle 5"/>
          <p:cNvSpPr>
            <a:spLocks noChangeArrowheads="1"/>
          </p:cNvSpPr>
          <p:nvPr/>
        </p:nvSpPr>
        <p:spPr bwMode="auto">
          <a:xfrm>
            <a:off x="422433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4932" name="Object 4"/>
          <p:cNvGraphicFramePr>
            <a:graphicFrameLocks noChangeAspect="1"/>
          </p:cNvGraphicFramePr>
          <p:nvPr>
            <p:extLst>
              <p:ext uri="{D42A27DB-BD31-4B8C-83A1-F6EECF244321}">
                <p14:modId xmlns:p14="http://schemas.microsoft.com/office/powerpoint/2010/main" val="3313084711"/>
              </p:ext>
            </p:extLst>
          </p:nvPr>
        </p:nvGraphicFramePr>
        <p:xfrm>
          <a:off x="4191000" y="4114800"/>
          <a:ext cx="1069975" cy="365125"/>
        </p:xfrm>
        <a:graphic>
          <a:graphicData uri="http://schemas.openxmlformats.org/presentationml/2006/ole">
            <mc:AlternateContent xmlns:mc="http://schemas.openxmlformats.org/markup-compatibility/2006">
              <mc:Choice xmlns:v="urn:schemas-microsoft-com:vml" Requires="v">
                <p:oleObj spid="_x0000_s88582" name="Equation" r:id="rId3" imgW="672840" imgH="228600" progId="Equation.3">
                  <p:embed/>
                </p:oleObj>
              </mc:Choice>
              <mc:Fallback>
                <p:oleObj name="Equation" r:id="rId3" imgW="6728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114800"/>
                        <a:ext cx="1069975" cy="365125"/>
                      </a:xfrm>
                      <a:prstGeom prst="rect">
                        <a:avLst/>
                      </a:prstGeom>
                      <a:solidFill>
                        <a:schemeClr val="tx1"/>
                      </a:solidFill>
                      <a:extLst/>
                    </p:spPr>
                  </p:pic>
                </p:oleObj>
              </mc:Fallback>
            </mc:AlternateContent>
          </a:graphicData>
        </a:graphic>
      </p:graphicFrame>
      <p:graphicFrame>
        <p:nvGraphicFramePr>
          <p:cNvPr id="124934" name="Object 6"/>
          <p:cNvGraphicFramePr>
            <a:graphicFrameLocks noChangeAspect="1"/>
          </p:cNvGraphicFramePr>
          <p:nvPr/>
        </p:nvGraphicFramePr>
        <p:xfrm>
          <a:off x="685800" y="2286000"/>
          <a:ext cx="4343400" cy="1866900"/>
        </p:xfrm>
        <a:graphic>
          <a:graphicData uri="http://schemas.openxmlformats.org/presentationml/2006/ole">
            <mc:AlternateContent xmlns:mc="http://schemas.openxmlformats.org/markup-compatibility/2006">
              <mc:Choice xmlns:v="urn:schemas-microsoft-com:vml" Requires="v">
                <p:oleObj spid="_x0000_s88583" name="VISIO" r:id="rId5" imgW="3948840" imgH="1696320" progId="Visio.Drawing.5">
                  <p:embed/>
                </p:oleObj>
              </mc:Choice>
              <mc:Fallback>
                <p:oleObj name="VISIO" r:id="rId5" imgW="3948840" imgH="1696320" progId="Visio.Drawing.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286000"/>
                        <a:ext cx="434340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936" name="Object 8"/>
          <p:cNvGraphicFramePr>
            <a:graphicFrameLocks noChangeAspect="1"/>
          </p:cNvGraphicFramePr>
          <p:nvPr/>
        </p:nvGraphicFramePr>
        <p:xfrm>
          <a:off x="4038600" y="2438400"/>
          <a:ext cx="5360988" cy="1550988"/>
        </p:xfrm>
        <a:graphic>
          <a:graphicData uri="http://schemas.openxmlformats.org/presentationml/2006/ole">
            <mc:AlternateContent xmlns:mc="http://schemas.openxmlformats.org/markup-compatibility/2006">
              <mc:Choice xmlns:v="urn:schemas-microsoft-com:vml" Requires="v">
                <p:oleObj spid="_x0000_s88584" name="VISIO" r:id="rId7" imgW="5361480" imgH="1550520" progId="Visio.Drawing.5">
                  <p:embed/>
                </p:oleObj>
              </mc:Choice>
              <mc:Fallback>
                <p:oleObj name="VISIO" r:id="rId7" imgW="5361480" imgH="1550520" progId="Visio.Drawing.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2438400"/>
                        <a:ext cx="5360988" cy="155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78427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266700" y="346129"/>
            <a:ext cx="8610600" cy="1143000"/>
          </a:xfrm>
        </p:spPr>
        <p:txBody>
          <a:bodyPr/>
          <a:lstStyle/>
          <a:p>
            <a:r>
              <a:rPr lang="zh-CN" altLang="en-US" sz="4800" dirty="0">
                <a:latin typeface="楷体_GB2312" pitchFamily="49" charset="-122"/>
              </a:rPr>
              <a:t>二  奈奎斯特第一准则的推广</a:t>
            </a:r>
          </a:p>
        </p:txBody>
      </p:sp>
      <p:sp>
        <p:nvSpPr>
          <p:cNvPr id="125955"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buClr>
                <a:schemeClr val="accent1"/>
              </a:buClr>
              <a:buFont typeface="Wingdings" panose="05000000000000000000" pitchFamily="2" charset="2"/>
              <a:buChar char="Ø"/>
            </a:pPr>
            <a:r>
              <a:rPr lang="zh-CN" altLang="en-US" sz="2800" dirty="0">
                <a:latin typeface="宋体" panose="02010600030101010101" pitchFamily="2" charset="-122"/>
              </a:rPr>
              <a:t>理想低通滤波器在实际中是不可能存在的</a:t>
            </a:r>
          </a:p>
          <a:p>
            <a:pPr marL="609600" indent="-609600" algn="just">
              <a:buFont typeface="Wingdings" panose="05000000000000000000" pitchFamily="2" charset="2"/>
              <a:buNone/>
            </a:pPr>
            <a:r>
              <a:rPr lang="zh-CN" altLang="en-US" sz="2000" dirty="0">
                <a:latin typeface="Times New Roman" panose="02020603050405020304" pitchFamily="18" charset="0"/>
              </a:rPr>
              <a:t>              	（</a:t>
            </a:r>
            <a:r>
              <a:rPr lang="zh-CN" altLang="en-US" sz="2400" dirty="0">
                <a:latin typeface="Times New Roman" panose="02020603050405020304" pitchFamily="18" charset="0"/>
              </a:rPr>
              <a:t>1）频域上无法实现矩形幅度特性滤波器。</a:t>
            </a:r>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Times New Roman" panose="02020603050405020304" pitchFamily="18" charset="0"/>
              </a:rPr>
              <a:t>            （2）即使能实现，也要求有一个非常精确的抽样点，如果稍微偏离，码间干扰将急剧增加。</a:t>
            </a:r>
          </a:p>
          <a:p>
            <a:pPr marL="609600" indent="-609600" algn="just"/>
            <a:endParaRPr lang="zh-CN" altLang="en-US" sz="2400" dirty="0">
              <a:latin typeface="宋体" panose="02010600030101010101" pitchFamily="2" charset="-122"/>
            </a:endParaRPr>
          </a:p>
          <a:p>
            <a:pPr marL="609600" indent="-609600" algn="just">
              <a:buClr>
                <a:schemeClr val="accent1"/>
              </a:buClr>
              <a:buFont typeface="Wingdings" panose="05000000000000000000" pitchFamily="2" charset="2"/>
              <a:buChar char="Ø"/>
            </a:pPr>
            <a:r>
              <a:rPr lang="zh-CN" altLang="en-US" sz="2800" dirty="0">
                <a:latin typeface="宋体" panose="02010600030101010101" pitchFamily="2" charset="-122"/>
              </a:rPr>
              <a:t>那么什么样的滤波器可以满足无串扰要求，而且又能实现呢？</a:t>
            </a:r>
            <a:r>
              <a:rPr lang="zh-CN" altLang="en-US" sz="2800" dirty="0">
                <a:solidFill>
                  <a:srgbClr val="FF0000"/>
                </a:solidFill>
                <a:latin typeface="宋体" panose="02010600030101010101" pitchFamily="2" charset="-122"/>
              </a:rPr>
              <a:t>结论就是一些有过渡特性的滤波器。 </a:t>
            </a:r>
          </a:p>
        </p:txBody>
      </p:sp>
    </p:spTree>
    <p:extLst>
      <p:ext uri="{BB962C8B-B14F-4D97-AF65-F5344CB8AC3E}">
        <p14:creationId xmlns:p14="http://schemas.microsoft.com/office/powerpoint/2010/main" val="4492317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304800" y="609600"/>
            <a:ext cx="8610600" cy="1143000"/>
          </a:xfrm>
        </p:spPr>
        <p:txBody>
          <a:bodyPr/>
          <a:lstStyle/>
          <a:p>
            <a:r>
              <a:rPr lang="zh-CN" altLang="en-US" sz="4800" dirty="0">
                <a:latin typeface="楷体_GB2312" pitchFamily="49" charset="-122"/>
              </a:rPr>
              <a:t>二  奈奎斯特第一准则的推广（1）</a:t>
            </a:r>
          </a:p>
        </p:txBody>
      </p:sp>
      <p:sp>
        <p:nvSpPr>
          <p:cNvPr id="126979" name="Rectangle 3"/>
          <p:cNvSpPr>
            <a:spLocks noGrp="1" noChangeArrowheads="1"/>
          </p:cNvSpPr>
          <p:nvPr>
            <p:ph type="body" idx="1"/>
          </p:nvPr>
        </p:nvSpPr>
        <p:spPr bwMode="auto">
          <a:xfrm>
            <a:off x="685800" y="1981199"/>
            <a:ext cx="8229600" cy="5179017"/>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lnSpc>
                <a:spcPct val="90000"/>
              </a:lnSpc>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r>
              <a:rPr lang="zh-CN" altLang="en-US" sz="2400" dirty="0">
                <a:latin typeface="宋体" panose="02010600030101010101" pitchFamily="2" charset="-122"/>
              </a:rPr>
              <a:t>                                        （1）</a:t>
            </a:r>
          </a:p>
          <a:p>
            <a:pPr marL="609600" indent="-609600" algn="just">
              <a:lnSpc>
                <a:spcPct val="90000"/>
              </a:lnSpc>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r>
              <a:rPr lang="zh-CN" altLang="en-US" sz="2400" dirty="0">
                <a:latin typeface="宋体" panose="02010600030101010101" pitchFamily="2" charset="-122"/>
              </a:rPr>
              <a:t>  如果我们在            域内定义一个等效滤波器，其频率响应为 </a:t>
            </a:r>
          </a:p>
          <a:p>
            <a:pPr marL="609600" indent="-609600" algn="just">
              <a:lnSpc>
                <a:spcPct val="90000"/>
              </a:lnSpc>
              <a:buFont typeface="Wingdings" panose="05000000000000000000" pitchFamily="2" charset="2"/>
              <a:buNone/>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r>
              <a:rPr lang="zh-CN" altLang="en-US" sz="2400" dirty="0">
                <a:latin typeface="宋体" panose="02010600030101010101" pitchFamily="2" charset="-122"/>
              </a:rPr>
              <a:t>  其中        ，其物理意义是：将原始滤波器的频率响应在频率轴上以    为间隔切开，并且被   加权后，把每段平移到      区间内迭加所得到的响应。</a:t>
            </a:r>
          </a:p>
          <a:p>
            <a:pPr marL="609600" indent="-609600" algn="just">
              <a:lnSpc>
                <a:spcPct val="90000"/>
              </a:lnSpc>
              <a:buClr>
                <a:schemeClr val="accent1"/>
              </a:buClr>
              <a:buFont typeface="Wingdings" panose="05000000000000000000" pitchFamily="2" charset="2"/>
              <a:buChar char="Ø"/>
            </a:pPr>
            <a:r>
              <a:rPr lang="zh-CN" altLang="en-US" sz="2400" dirty="0">
                <a:latin typeface="宋体" panose="02010600030101010101" pitchFamily="2" charset="-122"/>
              </a:rPr>
              <a:t>这是一种</a:t>
            </a:r>
            <a:r>
              <a:rPr lang="zh-CN" altLang="en-US" sz="2400" dirty="0">
                <a:solidFill>
                  <a:srgbClr val="C00000"/>
                </a:solidFill>
                <a:latin typeface="宋体" panose="02010600030101010101" pitchFamily="2" charset="-122"/>
              </a:rPr>
              <a:t>虚拟的</a:t>
            </a:r>
            <a:r>
              <a:rPr lang="zh-CN" altLang="en-US" sz="2400" dirty="0">
                <a:latin typeface="宋体" panose="02010600030101010101" pitchFamily="2" charset="-122"/>
              </a:rPr>
              <a:t>滤波器。 </a:t>
            </a:r>
          </a:p>
        </p:txBody>
      </p:sp>
      <p:sp>
        <p:nvSpPr>
          <p:cNvPr id="126981" name="Rectangle 5"/>
          <p:cNvSpPr>
            <a:spLocks noChangeArrowheads="1"/>
          </p:cNvSpPr>
          <p:nvPr/>
        </p:nvSpPr>
        <p:spPr bwMode="auto">
          <a:xfrm>
            <a:off x="2967038"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6980" name="Object 4"/>
          <p:cNvGraphicFramePr>
            <a:graphicFrameLocks noChangeAspect="1"/>
          </p:cNvGraphicFramePr>
          <p:nvPr>
            <p:extLst>
              <p:ext uri="{D42A27DB-BD31-4B8C-83A1-F6EECF244321}">
                <p14:modId xmlns:p14="http://schemas.microsoft.com/office/powerpoint/2010/main" val="3368959152"/>
              </p:ext>
            </p:extLst>
          </p:nvPr>
        </p:nvGraphicFramePr>
        <p:xfrm>
          <a:off x="1462088" y="2070100"/>
          <a:ext cx="5562600" cy="742950"/>
        </p:xfrm>
        <a:graphic>
          <a:graphicData uri="http://schemas.openxmlformats.org/presentationml/2006/ole">
            <mc:AlternateContent xmlns:mc="http://schemas.openxmlformats.org/markup-compatibility/2006">
              <mc:Choice xmlns:v="urn:schemas-microsoft-com:vml" Requires="v">
                <p:oleObj spid="_x0000_s113846" r:id="rId4" imgW="3213100" imgH="431800" progId="Equation.3">
                  <p:embed/>
                </p:oleObj>
              </mc:Choice>
              <mc:Fallback>
                <p:oleObj r:id="rId4" imgW="32131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2088" y="2070100"/>
                        <a:ext cx="5562600" cy="742950"/>
                      </a:xfrm>
                      <a:prstGeom prst="rect">
                        <a:avLst/>
                      </a:prstGeom>
                      <a:solidFill>
                        <a:schemeClr val="tx1"/>
                      </a:solidFill>
                      <a:extLst/>
                    </p:spPr>
                  </p:pic>
                </p:oleObj>
              </mc:Fallback>
            </mc:AlternateContent>
          </a:graphicData>
        </a:graphic>
      </p:graphicFrame>
      <p:sp>
        <p:nvSpPr>
          <p:cNvPr id="126983" name="Rectangle 7"/>
          <p:cNvSpPr>
            <a:spLocks noChangeArrowheads="1"/>
          </p:cNvSpPr>
          <p:nvPr/>
        </p:nvSpPr>
        <p:spPr bwMode="auto">
          <a:xfrm>
            <a:off x="411003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6982" name="Object 6"/>
          <p:cNvGraphicFramePr>
            <a:graphicFrameLocks noChangeAspect="1"/>
          </p:cNvGraphicFramePr>
          <p:nvPr>
            <p:extLst>
              <p:ext uri="{D42A27DB-BD31-4B8C-83A1-F6EECF244321}">
                <p14:modId xmlns:p14="http://schemas.microsoft.com/office/powerpoint/2010/main" val="506218671"/>
              </p:ext>
            </p:extLst>
          </p:nvPr>
        </p:nvGraphicFramePr>
        <p:xfrm>
          <a:off x="2737794" y="3369886"/>
          <a:ext cx="1676400" cy="414338"/>
        </p:xfrm>
        <a:graphic>
          <a:graphicData uri="http://schemas.openxmlformats.org/presentationml/2006/ole">
            <mc:AlternateContent xmlns:mc="http://schemas.openxmlformats.org/markup-compatibility/2006">
              <mc:Choice xmlns:v="urn:schemas-microsoft-com:vml" Requires="v">
                <p:oleObj spid="_x0000_s113847" r:id="rId6" imgW="927100" imgH="228600" progId="Equation.3">
                  <p:embed/>
                </p:oleObj>
              </mc:Choice>
              <mc:Fallback>
                <p:oleObj r:id="rId6" imgW="9271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7794" y="3369886"/>
                        <a:ext cx="1676400" cy="414338"/>
                      </a:xfrm>
                      <a:prstGeom prst="rect">
                        <a:avLst/>
                      </a:prstGeom>
                      <a:solidFill>
                        <a:schemeClr val="tx1"/>
                      </a:solidFill>
                      <a:extLst/>
                    </p:spPr>
                  </p:pic>
                </p:oleObj>
              </mc:Fallback>
            </mc:AlternateContent>
          </a:graphicData>
        </a:graphic>
      </p:graphicFrame>
      <p:sp>
        <p:nvSpPr>
          <p:cNvPr id="126986" name="Rectangle 10"/>
          <p:cNvSpPr>
            <a:spLocks noChangeArrowheads="1"/>
          </p:cNvSpPr>
          <p:nvPr/>
        </p:nvSpPr>
        <p:spPr bwMode="auto">
          <a:xfrm>
            <a:off x="3062288"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6985" name="Object 9"/>
          <p:cNvGraphicFramePr>
            <a:graphicFrameLocks noChangeAspect="1"/>
          </p:cNvGraphicFramePr>
          <p:nvPr>
            <p:extLst>
              <p:ext uri="{D42A27DB-BD31-4B8C-83A1-F6EECF244321}">
                <p14:modId xmlns:p14="http://schemas.microsoft.com/office/powerpoint/2010/main" val="2745816328"/>
              </p:ext>
            </p:extLst>
          </p:nvPr>
        </p:nvGraphicFramePr>
        <p:xfrm>
          <a:off x="2400300" y="4024313"/>
          <a:ext cx="4953000" cy="703263"/>
        </p:xfrm>
        <a:graphic>
          <a:graphicData uri="http://schemas.openxmlformats.org/presentationml/2006/ole">
            <mc:AlternateContent xmlns:mc="http://schemas.openxmlformats.org/markup-compatibility/2006">
              <mc:Choice xmlns:v="urn:schemas-microsoft-com:vml" Requires="v">
                <p:oleObj spid="_x0000_s113848" r:id="rId8" imgW="3022600" imgH="431800" progId="Equation.3">
                  <p:embed/>
                </p:oleObj>
              </mc:Choice>
              <mc:Fallback>
                <p:oleObj r:id="rId8" imgW="30226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0300" y="4024313"/>
                        <a:ext cx="4953000" cy="703263"/>
                      </a:xfrm>
                      <a:prstGeom prst="rect">
                        <a:avLst/>
                      </a:prstGeom>
                      <a:solidFill>
                        <a:schemeClr val="tx1"/>
                      </a:solidFill>
                      <a:extLst/>
                    </p:spPr>
                  </p:pic>
                </p:oleObj>
              </mc:Fallback>
            </mc:AlternateContent>
          </a:graphicData>
        </a:graphic>
      </p:graphicFrame>
      <p:sp>
        <p:nvSpPr>
          <p:cNvPr id="126988" name="Rectangle 12"/>
          <p:cNvSpPr>
            <a:spLocks noChangeArrowheads="1"/>
          </p:cNvSpPr>
          <p:nvPr/>
        </p:nvSpPr>
        <p:spPr bwMode="auto">
          <a:xfrm>
            <a:off x="422433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6987" name="Object 11"/>
          <p:cNvGraphicFramePr>
            <a:graphicFrameLocks noChangeAspect="1"/>
          </p:cNvGraphicFramePr>
          <p:nvPr>
            <p:extLst>
              <p:ext uri="{D42A27DB-BD31-4B8C-83A1-F6EECF244321}">
                <p14:modId xmlns:p14="http://schemas.microsoft.com/office/powerpoint/2010/main" val="2495117632"/>
              </p:ext>
            </p:extLst>
          </p:nvPr>
        </p:nvGraphicFramePr>
        <p:xfrm>
          <a:off x="1900238" y="5140325"/>
          <a:ext cx="1066800" cy="350838"/>
        </p:xfrm>
        <a:graphic>
          <a:graphicData uri="http://schemas.openxmlformats.org/presentationml/2006/ole">
            <mc:AlternateContent xmlns:mc="http://schemas.openxmlformats.org/markup-compatibility/2006">
              <mc:Choice xmlns:v="urn:schemas-microsoft-com:vml" Requires="v">
                <p:oleObj spid="_x0000_s113849" r:id="rId10" imgW="698500" imgH="228600" progId="Equation.3">
                  <p:embed/>
                </p:oleObj>
              </mc:Choice>
              <mc:Fallback>
                <p:oleObj r:id="rId10" imgW="6985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0238" y="5140325"/>
                        <a:ext cx="1066800" cy="350838"/>
                      </a:xfrm>
                      <a:prstGeom prst="rect">
                        <a:avLst/>
                      </a:prstGeom>
                      <a:solidFill>
                        <a:schemeClr val="tx1"/>
                      </a:solidFill>
                      <a:extLst/>
                    </p:spPr>
                  </p:pic>
                </p:oleObj>
              </mc:Fallback>
            </mc:AlternateContent>
          </a:graphicData>
        </a:graphic>
      </p:graphicFrame>
      <p:sp>
        <p:nvSpPr>
          <p:cNvPr id="126990" name="Rectangle 14"/>
          <p:cNvSpPr>
            <a:spLocks noChangeArrowheads="1"/>
          </p:cNvSpPr>
          <p:nvPr/>
        </p:nvSpPr>
        <p:spPr bwMode="auto">
          <a:xfrm>
            <a:off x="4424363"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6989" name="Object 13"/>
          <p:cNvGraphicFramePr>
            <a:graphicFrameLocks noChangeAspect="1"/>
          </p:cNvGraphicFramePr>
          <p:nvPr>
            <p:extLst>
              <p:ext uri="{D42A27DB-BD31-4B8C-83A1-F6EECF244321}">
                <p14:modId xmlns:p14="http://schemas.microsoft.com/office/powerpoint/2010/main" val="353966350"/>
              </p:ext>
            </p:extLst>
          </p:nvPr>
        </p:nvGraphicFramePr>
        <p:xfrm>
          <a:off x="3414147" y="5524499"/>
          <a:ext cx="457200" cy="354013"/>
        </p:xfrm>
        <a:graphic>
          <a:graphicData uri="http://schemas.openxmlformats.org/presentationml/2006/ole">
            <mc:AlternateContent xmlns:mc="http://schemas.openxmlformats.org/markup-compatibility/2006">
              <mc:Choice xmlns:v="urn:schemas-microsoft-com:vml" Requires="v">
                <p:oleObj spid="_x0000_s113850" r:id="rId12" imgW="291973" imgH="228501" progId="Equation.3">
                  <p:embed/>
                </p:oleObj>
              </mc:Choice>
              <mc:Fallback>
                <p:oleObj r:id="rId12" imgW="291973" imgH="228501"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4147" y="5524499"/>
                        <a:ext cx="457200" cy="354013"/>
                      </a:xfrm>
                      <a:prstGeom prst="rect">
                        <a:avLst/>
                      </a:prstGeom>
                      <a:solidFill>
                        <a:schemeClr val="tx1"/>
                      </a:solidFill>
                      <a:extLst/>
                    </p:spPr>
                  </p:pic>
                </p:oleObj>
              </mc:Fallback>
            </mc:AlternateContent>
          </a:graphicData>
        </a:graphic>
      </p:graphicFrame>
      <p:sp>
        <p:nvSpPr>
          <p:cNvPr id="126992" name="Rectangle 16"/>
          <p:cNvSpPr>
            <a:spLocks noChangeArrowheads="1"/>
          </p:cNvSpPr>
          <p:nvPr/>
        </p:nvSpPr>
        <p:spPr bwMode="auto">
          <a:xfrm>
            <a:off x="4433888"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6991" name="Object 15"/>
          <p:cNvGraphicFramePr>
            <a:graphicFrameLocks noChangeAspect="1"/>
          </p:cNvGraphicFramePr>
          <p:nvPr>
            <p:extLst>
              <p:ext uri="{D42A27DB-BD31-4B8C-83A1-F6EECF244321}">
                <p14:modId xmlns:p14="http://schemas.microsoft.com/office/powerpoint/2010/main" val="185100957"/>
              </p:ext>
            </p:extLst>
          </p:nvPr>
        </p:nvGraphicFramePr>
        <p:xfrm>
          <a:off x="6757988" y="5475379"/>
          <a:ext cx="533400" cy="385763"/>
        </p:xfrm>
        <a:graphic>
          <a:graphicData uri="http://schemas.openxmlformats.org/presentationml/2006/ole">
            <mc:AlternateContent xmlns:mc="http://schemas.openxmlformats.org/markup-compatibility/2006">
              <mc:Choice xmlns:v="urn:schemas-microsoft-com:vml" Requires="v">
                <p:oleObj spid="_x0000_s113851" r:id="rId14" imgW="279279" imgH="203112" progId="Equation.3">
                  <p:embed/>
                </p:oleObj>
              </mc:Choice>
              <mc:Fallback>
                <p:oleObj r:id="rId14" imgW="279279" imgH="20311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57988" y="5475379"/>
                        <a:ext cx="533400" cy="385763"/>
                      </a:xfrm>
                      <a:prstGeom prst="rect">
                        <a:avLst/>
                      </a:prstGeom>
                      <a:solidFill>
                        <a:schemeClr val="tx1"/>
                      </a:solidFill>
                      <a:extLst/>
                    </p:spPr>
                  </p:pic>
                </p:oleObj>
              </mc:Fallback>
            </mc:AlternateContent>
          </a:graphicData>
        </a:graphic>
      </p:graphicFrame>
      <p:sp>
        <p:nvSpPr>
          <p:cNvPr id="126994" name="Rectangle 18"/>
          <p:cNvSpPr>
            <a:spLocks noChangeArrowheads="1"/>
          </p:cNvSpPr>
          <p:nvPr/>
        </p:nvSpPr>
        <p:spPr bwMode="auto">
          <a:xfrm>
            <a:off x="424338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6993" name="Object 17"/>
          <p:cNvGraphicFramePr>
            <a:graphicFrameLocks noChangeAspect="1"/>
          </p:cNvGraphicFramePr>
          <p:nvPr>
            <p:extLst>
              <p:ext uri="{D42A27DB-BD31-4B8C-83A1-F6EECF244321}">
                <p14:modId xmlns:p14="http://schemas.microsoft.com/office/powerpoint/2010/main" val="1913520418"/>
              </p:ext>
            </p:extLst>
          </p:nvPr>
        </p:nvGraphicFramePr>
        <p:xfrm>
          <a:off x="2877277" y="5923757"/>
          <a:ext cx="990600" cy="344488"/>
        </p:xfrm>
        <a:graphic>
          <a:graphicData uri="http://schemas.openxmlformats.org/presentationml/2006/ole">
            <mc:AlternateContent xmlns:mc="http://schemas.openxmlformats.org/markup-compatibility/2006">
              <mc:Choice xmlns:v="urn:schemas-microsoft-com:vml" Requires="v">
                <p:oleObj spid="_x0000_s113852" r:id="rId16" imgW="660400" imgH="228600" progId="Equation.3">
                  <p:embed/>
                </p:oleObj>
              </mc:Choice>
              <mc:Fallback>
                <p:oleObj r:id="rId16" imgW="6604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7277" y="5923757"/>
                        <a:ext cx="990600" cy="344488"/>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2197259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304800" y="609600"/>
            <a:ext cx="8610600" cy="1143000"/>
          </a:xfrm>
        </p:spPr>
        <p:txBody>
          <a:bodyPr/>
          <a:lstStyle/>
          <a:p>
            <a:r>
              <a:rPr lang="zh-CN" altLang="en-US">
                <a:latin typeface="楷体_GB2312" pitchFamily="49" charset="-122"/>
              </a:rPr>
              <a:t>二  奈奎斯特第一准则的推广（2）</a:t>
            </a:r>
          </a:p>
        </p:txBody>
      </p:sp>
      <p:sp>
        <p:nvSpPr>
          <p:cNvPr id="128003"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r>
              <a:rPr lang="zh-CN" altLang="en-US" sz="2800">
                <a:latin typeface="宋体" panose="02010600030101010101" pitchFamily="2" charset="-122"/>
              </a:rPr>
              <a:t>如果一个传输系统的等效滤波器满足</a:t>
            </a:r>
            <a:r>
              <a:rPr lang="zh-CN" altLang="en-US" sz="2400">
                <a:latin typeface="宋体" panose="02010600030101010101" pitchFamily="2" charset="-122"/>
              </a:rPr>
              <a:t> </a:t>
            </a:r>
          </a:p>
          <a:p>
            <a:pPr marL="609600" indent="-609600" algn="just"/>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a:p>
            <a:pPr marL="609600" indent="-609600" algn="just">
              <a:buFont typeface="Wingdings" panose="05000000000000000000" pitchFamily="2" charset="2"/>
              <a:buNone/>
            </a:pPr>
            <a:r>
              <a:rPr lang="zh-CN" altLang="en-US" sz="2400">
                <a:latin typeface="宋体" panose="02010600030101010101" pitchFamily="2" charset="-122"/>
              </a:rPr>
              <a:t>  那么，（1）就可以写成</a:t>
            </a:r>
          </a:p>
          <a:p>
            <a:pPr marL="609600" indent="-609600" algn="just">
              <a:buFont typeface="Wingdings" panose="05000000000000000000" pitchFamily="2" charset="2"/>
              <a:buNone/>
            </a:pPr>
            <a:endParaRPr lang="zh-CN" altLang="en-US" sz="2400">
              <a:latin typeface="宋体" panose="02010600030101010101" pitchFamily="2" charset="-122"/>
            </a:endParaRPr>
          </a:p>
          <a:p>
            <a:pPr marL="609600" indent="-609600" algn="just">
              <a:buFont typeface="Wingdings" panose="05000000000000000000" pitchFamily="2" charset="2"/>
              <a:buNone/>
            </a:pPr>
            <a:endParaRPr lang="zh-CN" altLang="en-US" sz="2400">
              <a:latin typeface="宋体" panose="02010600030101010101" pitchFamily="2" charset="-122"/>
            </a:endParaRPr>
          </a:p>
          <a:p>
            <a:pPr marL="609600" indent="-609600" algn="just">
              <a:buFont typeface="Wingdings" panose="05000000000000000000" pitchFamily="2" charset="2"/>
              <a:buNone/>
            </a:pPr>
            <a:r>
              <a:rPr lang="zh-CN" altLang="en-US" sz="2400">
                <a:latin typeface="宋体" panose="02010600030101010101" pitchFamily="2" charset="-122"/>
              </a:rPr>
              <a:t>  </a:t>
            </a:r>
          </a:p>
          <a:p>
            <a:pPr marL="609600" indent="-609600" algn="just">
              <a:buFont typeface="Wingdings" panose="05000000000000000000" pitchFamily="2" charset="2"/>
              <a:buNone/>
            </a:pPr>
            <a:r>
              <a:rPr lang="zh-CN" altLang="en-US" sz="2400">
                <a:latin typeface="宋体" panose="02010600030101010101" pitchFamily="2" charset="-122"/>
              </a:rPr>
              <a:t>  即满足奈奎斯特第一准则。  </a:t>
            </a:r>
          </a:p>
          <a:p>
            <a:pPr marL="609600" indent="-609600" algn="just"/>
            <a:endParaRPr lang="zh-CN" altLang="en-US" sz="2400">
              <a:latin typeface="宋体" panose="02010600030101010101" pitchFamily="2" charset="-122"/>
            </a:endParaRPr>
          </a:p>
        </p:txBody>
      </p:sp>
      <p:sp>
        <p:nvSpPr>
          <p:cNvPr id="128005" name="Rectangle 5"/>
          <p:cNvSpPr>
            <a:spLocks noChangeArrowheads="1"/>
          </p:cNvSpPr>
          <p:nvPr/>
        </p:nvSpPr>
        <p:spPr bwMode="auto">
          <a:xfrm>
            <a:off x="3348038"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8004" name="Object 4"/>
          <p:cNvGraphicFramePr>
            <a:graphicFrameLocks noChangeAspect="1"/>
          </p:cNvGraphicFramePr>
          <p:nvPr>
            <p:extLst>
              <p:ext uri="{D42A27DB-BD31-4B8C-83A1-F6EECF244321}">
                <p14:modId xmlns:p14="http://schemas.microsoft.com/office/powerpoint/2010/main" val="2964096338"/>
              </p:ext>
            </p:extLst>
          </p:nvPr>
        </p:nvGraphicFramePr>
        <p:xfrm>
          <a:off x="1981200" y="2667000"/>
          <a:ext cx="4343400" cy="455613"/>
        </p:xfrm>
        <a:graphic>
          <a:graphicData uri="http://schemas.openxmlformats.org/presentationml/2006/ole">
            <mc:AlternateContent xmlns:mc="http://schemas.openxmlformats.org/markup-compatibility/2006">
              <mc:Choice xmlns:v="urn:schemas-microsoft-com:vml" Requires="v">
                <p:oleObj spid="_x0000_s90458" r:id="rId3" imgW="2451100" imgH="254000" progId="Equation.3">
                  <p:embed/>
                </p:oleObj>
              </mc:Choice>
              <mc:Fallback>
                <p:oleObj r:id="rId3" imgW="24511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667000"/>
                        <a:ext cx="4343400" cy="455613"/>
                      </a:xfrm>
                      <a:prstGeom prst="rect">
                        <a:avLst/>
                      </a:prstGeom>
                      <a:solidFill>
                        <a:schemeClr val="tx1"/>
                      </a:solidFill>
                      <a:extLst/>
                    </p:spPr>
                  </p:pic>
                </p:oleObj>
              </mc:Fallback>
            </mc:AlternateContent>
          </a:graphicData>
        </a:graphic>
      </p:graphicFrame>
      <p:sp>
        <p:nvSpPr>
          <p:cNvPr id="128007" name="Rectangle 7"/>
          <p:cNvSpPr>
            <a:spLocks noChangeArrowheads="1"/>
          </p:cNvSpPr>
          <p:nvPr/>
        </p:nvSpPr>
        <p:spPr bwMode="auto">
          <a:xfrm>
            <a:off x="278130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8006" name="Object 6"/>
          <p:cNvGraphicFramePr>
            <a:graphicFrameLocks noChangeAspect="1"/>
          </p:cNvGraphicFramePr>
          <p:nvPr>
            <p:extLst>
              <p:ext uri="{D42A27DB-BD31-4B8C-83A1-F6EECF244321}">
                <p14:modId xmlns:p14="http://schemas.microsoft.com/office/powerpoint/2010/main" val="4221077912"/>
              </p:ext>
            </p:extLst>
          </p:nvPr>
        </p:nvGraphicFramePr>
        <p:xfrm>
          <a:off x="1371600" y="4077493"/>
          <a:ext cx="6934200" cy="885825"/>
        </p:xfrm>
        <a:graphic>
          <a:graphicData uri="http://schemas.openxmlformats.org/presentationml/2006/ole">
            <mc:AlternateContent xmlns:mc="http://schemas.openxmlformats.org/markup-compatibility/2006">
              <mc:Choice xmlns:v="urn:schemas-microsoft-com:vml" Requires="v">
                <p:oleObj spid="_x0000_s90459" r:id="rId5" imgW="3581400" imgH="457200" progId="Equation.3">
                  <p:embed/>
                </p:oleObj>
              </mc:Choice>
              <mc:Fallback>
                <p:oleObj r:id="rId5" imgW="35814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077493"/>
                        <a:ext cx="6934200" cy="885825"/>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3289559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304800" y="609600"/>
            <a:ext cx="8610600" cy="1143000"/>
          </a:xfrm>
        </p:spPr>
        <p:txBody>
          <a:bodyPr/>
          <a:lstStyle/>
          <a:p>
            <a:r>
              <a:rPr lang="zh-CN" altLang="en-US">
                <a:latin typeface="楷体_GB2312" pitchFamily="49" charset="-122"/>
              </a:rPr>
              <a:t>二  奈奎斯特第一准则的推广（2）</a:t>
            </a:r>
          </a:p>
        </p:txBody>
      </p:sp>
      <p:sp>
        <p:nvSpPr>
          <p:cNvPr id="129027" name="Rectangle 3"/>
          <p:cNvSpPr>
            <a:spLocks noGrp="1" noChangeArrowheads="1"/>
          </p:cNvSpPr>
          <p:nvPr>
            <p:ph type="body" idx="1"/>
          </p:nvPr>
        </p:nvSpPr>
        <p:spPr bwMode="auto">
          <a:xfrm>
            <a:off x="228600" y="1981200"/>
            <a:ext cx="8458200" cy="4681186"/>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buFont typeface="Wingdings" panose="05000000000000000000" pitchFamily="2" charset="2"/>
              <a:buNone/>
            </a:pPr>
            <a:r>
              <a:rPr lang="zh-CN" altLang="en-US" sz="2800" dirty="0">
                <a:latin typeface="宋体" panose="02010600030101010101" pitchFamily="2" charset="-122"/>
              </a:rPr>
              <a:t>如果传输系统的群时延为0，</a:t>
            </a:r>
            <a:r>
              <a:rPr lang="en-US" altLang="zh-CN" sz="2800" dirty="0">
                <a:latin typeface="宋体" panose="02010600030101010101" pitchFamily="2" charset="-122"/>
              </a:rPr>
              <a:t>(</a:t>
            </a:r>
            <a:r>
              <a:rPr lang="zh-CN" altLang="en-US" sz="2800" dirty="0">
                <a:latin typeface="宋体" panose="02010600030101010101" pitchFamily="2" charset="-122"/>
              </a:rPr>
              <a:t>但实际这是不可能的）</a:t>
            </a:r>
          </a:p>
          <a:p>
            <a:pPr marL="609600" indent="-609600" algn="just"/>
            <a:endParaRPr lang="zh-CN" altLang="en-US" sz="2800" dirty="0">
              <a:latin typeface="宋体" panose="02010600030101010101" pitchFamily="2" charset="-122"/>
            </a:endParaRPr>
          </a:p>
          <a:p>
            <a:pPr marL="609600" indent="-609600" algn="just"/>
            <a:endParaRPr lang="zh-CN" altLang="en-US" sz="28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Times New Roman" panose="02020603050405020304" pitchFamily="18" charset="0"/>
              </a:rPr>
              <a:t> 其实部与虚部可以分别写成</a:t>
            </a:r>
          </a:p>
          <a:p>
            <a:pPr marL="609600" indent="-609600" algn="just">
              <a:buFont typeface="Wingdings" panose="05000000000000000000" pitchFamily="2" charset="2"/>
              <a:buNone/>
            </a:pPr>
            <a:endParaRPr lang="zh-CN" altLang="en-US" sz="2400" dirty="0">
              <a:latin typeface="Times New Roman" panose="02020603050405020304" pitchFamily="18" charset="0"/>
            </a:endParaRP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buClr>
                <a:schemeClr val="accent1"/>
              </a:buClr>
              <a:buFont typeface="Wingdings" panose="05000000000000000000" pitchFamily="2" charset="2"/>
              <a:buChar char="Ø"/>
            </a:pPr>
            <a:r>
              <a:rPr lang="zh-CN" altLang="en-US" sz="2400" dirty="0">
                <a:latin typeface="宋体" panose="02010600030101010101" pitchFamily="2" charset="-122"/>
              </a:rPr>
              <a:t>它的物理意义比较明确，如果满足奈奎斯特第一准则，则在        范围内</a:t>
            </a:r>
            <a:r>
              <a:rPr lang="zh-CN" altLang="en-US" sz="2400" dirty="0">
                <a:latin typeface="Times New Roman" panose="02020603050405020304" pitchFamily="18" charset="0"/>
              </a:rPr>
              <a:t> </a:t>
            </a:r>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 </a:t>
            </a:r>
          </a:p>
        </p:txBody>
      </p:sp>
      <p:sp>
        <p:nvSpPr>
          <p:cNvPr id="129029" name="Rectangle 5"/>
          <p:cNvSpPr>
            <a:spLocks noChangeArrowheads="1"/>
          </p:cNvSpPr>
          <p:nvPr/>
        </p:nvSpPr>
        <p:spPr bwMode="auto">
          <a:xfrm>
            <a:off x="2976563"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9028" name="Object 4"/>
          <p:cNvGraphicFramePr>
            <a:graphicFrameLocks noChangeAspect="1"/>
          </p:cNvGraphicFramePr>
          <p:nvPr>
            <p:extLst>
              <p:ext uri="{D42A27DB-BD31-4B8C-83A1-F6EECF244321}">
                <p14:modId xmlns:p14="http://schemas.microsoft.com/office/powerpoint/2010/main" val="571808776"/>
              </p:ext>
            </p:extLst>
          </p:nvPr>
        </p:nvGraphicFramePr>
        <p:xfrm>
          <a:off x="1752600" y="2466975"/>
          <a:ext cx="6019800" cy="809625"/>
        </p:xfrm>
        <a:graphic>
          <a:graphicData uri="http://schemas.openxmlformats.org/presentationml/2006/ole">
            <mc:AlternateContent xmlns:mc="http://schemas.openxmlformats.org/markup-compatibility/2006">
              <mc:Choice xmlns:v="urn:schemas-microsoft-com:vml" Requires="v">
                <p:oleObj spid="_x0000_s116746" r:id="rId3" imgW="3187700" imgH="431800" progId="Equation.3">
                  <p:embed/>
                </p:oleObj>
              </mc:Choice>
              <mc:Fallback>
                <p:oleObj r:id="rId3" imgW="31877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466975"/>
                        <a:ext cx="6019800" cy="809625"/>
                      </a:xfrm>
                      <a:prstGeom prst="rect">
                        <a:avLst/>
                      </a:prstGeom>
                      <a:solidFill>
                        <a:schemeClr val="tx1"/>
                      </a:solidFill>
                      <a:extLst/>
                    </p:spPr>
                  </p:pic>
                </p:oleObj>
              </mc:Fallback>
            </mc:AlternateContent>
          </a:graphicData>
        </a:graphic>
      </p:graphicFrame>
      <p:sp>
        <p:nvSpPr>
          <p:cNvPr id="129032" name="Rectangle 8"/>
          <p:cNvSpPr>
            <a:spLocks noChangeArrowheads="1"/>
          </p:cNvSpPr>
          <p:nvPr/>
        </p:nvSpPr>
        <p:spPr bwMode="auto">
          <a:xfrm>
            <a:off x="0" y="3298825"/>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000"/>
              <a:t> </a:t>
            </a:r>
            <a:r>
              <a:rPr lang="zh-CN" altLang="en-US" sz="1100"/>
              <a:t> </a:t>
            </a:r>
            <a:endParaRPr lang="zh-CN" altLang="en-US"/>
          </a:p>
        </p:txBody>
      </p:sp>
      <p:graphicFrame>
        <p:nvGraphicFramePr>
          <p:cNvPr id="129031" name="Object 7"/>
          <p:cNvGraphicFramePr>
            <a:graphicFrameLocks noChangeAspect="1"/>
          </p:cNvGraphicFramePr>
          <p:nvPr>
            <p:extLst>
              <p:ext uri="{D42A27DB-BD31-4B8C-83A1-F6EECF244321}">
                <p14:modId xmlns:p14="http://schemas.microsoft.com/office/powerpoint/2010/main" val="2756289220"/>
              </p:ext>
            </p:extLst>
          </p:nvPr>
        </p:nvGraphicFramePr>
        <p:xfrm>
          <a:off x="1905000" y="4260874"/>
          <a:ext cx="3733800" cy="484187"/>
        </p:xfrm>
        <a:graphic>
          <a:graphicData uri="http://schemas.openxmlformats.org/presentationml/2006/ole">
            <mc:AlternateContent xmlns:mc="http://schemas.openxmlformats.org/markup-compatibility/2006">
              <mc:Choice xmlns:v="urn:schemas-microsoft-com:vml" Requires="v">
                <p:oleObj spid="_x0000_s116747" r:id="rId5" imgW="1981200" imgH="254000" progId="Equation.3">
                  <p:embed/>
                </p:oleObj>
              </mc:Choice>
              <mc:Fallback>
                <p:oleObj r:id="rId5" imgW="1981200" imgH="25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4260874"/>
                        <a:ext cx="3733800" cy="484187"/>
                      </a:xfrm>
                      <a:prstGeom prst="rect">
                        <a:avLst/>
                      </a:prstGeom>
                      <a:solidFill>
                        <a:schemeClr val="tx1"/>
                      </a:solidFill>
                      <a:extLst/>
                    </p:spPr>
                  </p:pic>
                </p:oleObj>
              </mc:Fallback>
            </mc:AlternateContent>
          </a:graphicData>
        </a:graphic>
      </p:graphicFrame>
      <p:graphicFrame>
        <p:nvGraphicFramePr>
          <p:cNvPr id="129030" name="Object 6"/>
          <p:cNvGraphicFramePr>
            <a:graphicFrameLocks noChangeAspect="1"/>
          </p:cNvGraphicFramePr>
          <p:nvPr>
            <p:extLst>
              <p:ext uri="{D42A27DB-BD31-4B8C-83A1-F6EECF244321}">
                <p14:modId xmlns:p14="http://schemas.microsoft.com/office/powerpoint/2010/main" val="3087870479"/>
              </p:ext>
            </p:extLst>
          </p:nvPr>
        </p:nvGraphicFramePr>
        <p:xfrm>
          <a:off x="1905000" y="4730774"/>
          <a:ext cx="1981200" cy="471487"/>
        </p:xfrm>
        <a:graphic>
          <a:graphicData uri="http://schemas.openxmlformats.org/presentationml/2006/ole">
            <mc:AlternateContent xmlns:mc="http://schemas.openxmlformats.org/markup-compatibility/2006">
              <mc:Choice xmlns:v="urn:schemas-microsoft-com:vml" Requires="v">
                <p:oleObj spid="_x0000_s116748" r:id="rId7" imgW="1002865" imgH="241195" progId="Equation.3">
                  <p:embed/>
                </p:oleObj>
              </mc:Choice>
              <mc:Fallback>
                <p:oleObj r:id="rId7" imgW="1002865"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4730774"/>
                        <a:ext cx="1981200" cy="471487"/>
                      </a:xfrm>
                      <a:prstGeom prst="rect">
                        <a:avLst/>
                      </a:prstGeom>
                      <a:solidFill>
                        <a:schemeClr val="tx1"/>
                      </a:solidFill>
                      <a:extLst/>
                    </p:spPr>
                  </p:pic>
                </p:oleObj>
              </mc:Fallback>
            </mc:AlternateContent>
          </a:graphicData>
        </a:graphic>
      </p:graphicFrame>
      <p:sp>
        <p:nvSpPr>
          <p:cNvPr id="129034" name="Rectangle 10"/>
          <p:cNvSpPr>
            <a:spLocks noChangeArrowheads="1"/>
          </p:cNvSpPr>
          <p:nvPr/>
        </p:nvSpPr>
        <p:spPr bwMode="auto">
          <a:xfrm>
            <a:off x="424338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9033" name="Object 9"/>
          <p:cNvGraphicFramePr>
            <a:graphicFrameLocks noChangeAspect="1"/>
          </p:cNvGraphicFramePr>
          <p:nvPr>
            <p:extLst>
              <p:ext uri="{D42A27DB-BD31-4B8C-83A1-F6EECF244321}">
                <p14:modId xmlns:p14="http://schemas.microsoft.com/office/powerpoint/2010/main" val="715345097"/>
              </p:ext>
            </p:extLst>
          </p:nvPr>
        </p:nvGraphicFramePr>
        <p:xfrm>
          <a:off x="1333500" y="5732463"/>
          <a:ext cx="914400" cy="317500"/>
        </p:xfrm>
        <a:graphic>
          <a:graphicData uri="http://schemas.openxmlformats.org/presentationml/2006/ole">
            <mc:AlternateContent xmlns:mc="http://schemas.openxmlformats.org/markup-compatibility/2006">
              <mc:Choice xmlns:v="urn:schemas-microsoft-com:vml" Requires="v">
                <p:oleObj spid="_x0000_s116749" r:id="rId9" imgW="660400" imgH="228600" progId="Equation.3">
                  <p:embed/>
                </p:oleObj>
              </mc:Choice>
              <mc:Fallback>
                <p:oleObj r:id="rId9" imgW="6604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3500" y="5732463"/>
                        <a:ext cx="914400" cy="317500"/>
                      </a:xfrm>
                      <a:prstGeom prst="rect">
                        <a:avLst/>
                      </a:prstGeom>
                      <a:solidFill>
                        <a:schemeClr val="tx1"/>
                      </a:solidFill>
                      <a:extLst/>
                    </p:spPr>
                  </p:pic>
                </p:oleObj>
              </mc:Fallback>
            </mc:AlternateContent>
          </a:graphicData>
        </a:graphic>
      </p:graphicFrame>
      <p:sp>
        <p:nvSpPr>
          <p:cNvPr id="129037" name="Rectangle 13"/>
          <p:cNvSpPr>
            <a:spLocks noChangeArrowheads="1"/>
          </p:cNvSpPr>
          <p:nvPr/>
        </p:nvSpPr>
        <p:spPr bwMode="auto">
          <a:xfrm>
            <a:off x="0" y="3298825"/>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000"/>
              <a:t> </a:t>
            </a:r>
            <a:r>
              <a:rPr lang="zh-CN" altLang="en-US" sz="1100"/>
              <a:t> </a:t>
            </a:r>
            <a:endParaRPr lang="zh-CN" altLang="en-US"/>
          </a:p>
        </p:txBody>
      </p:sp>
      <p:graphicFrame>
        <p:nvGraphicFramePr>
          <p:cNvPr id="129036" name="Object 12"/>
          <p:cNvGraphicFramePr>
            <a:graphicFrameLocks noChangeAspect="1"/>
          </p:cNvGraphicFramePr>
          <p:nvPr>
            <p:extLst>
              <p:ext uri="{D42A27DB-BD31-4B8C-83A1-F6EECF244321}">
                <p14:modId xmlns:p14="http://schemas.microsoft.com/office/powerpoint/2010/main" val="2339396666"/>
              </p:ext>
            </p:extLst>
          </p:nvPr>
        </p:nvGraphicFramePr>
        <p:xfrm>
          <a:off x="3603353" y="5674961"/>
          <a:ext cx="2209800" cy="444500"/>
        </p:xfrm>
        <a:graphic>
          <a:graphicData uri="http://schemas.openxmlformats.org/presentationml/2006/ole">
            <mc:AlternateContent xmlns:mc="http://schemas.openxmlformats.org/markup-compatibility/2006">
              <mc:Choice xmlns:v="urn:schemas-microsoft-com:vml" Requires="v">
                <p:oleObj spid="_x0000_s116750" r:id="rId11" imgW="1180588" imgH="241195" progId="Equation.3">
                  <p:embed/>
                </p:oleObj>
              </mc:Choice>
              <mc:Fallback>
                <p:oleObj r:id="rId11" imgW="1180588" imgH="2411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3353" y="5674961"/>
                        <a:ext cx="2209800" cy="444500"/>
                      </a:xfrm>
                      <a:prstGeom prst="rect">
                        <a:avLst/>
                      </a:prstGeom>
                      <a:solidFill>
                        <a:schemeClr val="tx1"/>
                      </a:solidFill>
                      <a:extLst/>
                    </p:spPr>
                  </p:pic>
                </p:oleObj>
              </mc:Fallback>
            </mc:AlternateContent>
          </a:graphicData>
        </a:graphic>
      </p:graphicFrame>
      <p:graphicFrame>
        <p:nvGraphicFramePr>
          <p:cNvPr id="129035" name="Object 11"/>
          <p:cNvGraphicFramePr>
            <a:graphicFrameLocks noChangeAspect="1"/>
          </p:cNvGraphicFramePr>
          <p:nvPr>
            <p:extLst>
              <p:ext uri="{D42A27DB-BD31-4B8C-83A1-F6EECF244321}">
                <p14:modId xmlns:p14="http://schemas.microsoft.com/office/powerpoint/2010/main" val="3278785279"/>
              </p:ext>
            </p:extLst>
          </p:nvPr>
        </p:nvGraphicFramePr>
        <p:xfrm>
          <a:off x="3755753" y="6208361"/>
          <a:ext cx="1905000" cy="454025"/>
        </p:xfrm>
        <a:graphic>
          <a:graphicData uri="http://schemas.openxmlformats.org/presentationml/2006/ole">
            <mc:AlternateContent xmlns:mc="http://schemas.openxmlformats.org/markup-compatibility/2006">
              <mc:Choice xmlns:v="urn:schemas-microsoft-com:vml" Requires="v">
                <p:oleObj spid="_x0000_s116751" r:id="rId13" imgW="1002865" imgH="241195" progId="Equation.3">
                  <p:embed/>
                </p:oleObj>
              </mc:Choice>
              <mc:Fallback>
                <p:oleObj r:id="rId13" imgW="1002865" imgH="24119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55753" y="6208361"/>
                        <a:ext cx="1905000" cy="454025"/>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2747846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304800" y="609600"/>
            <a:ext cx="8610600" cy="1143000"/>
          </a:xfrm>
        </p:spPr>
        <p:txBody>
          <a:bodyPr/>
          <a:lstStyle/>
          <a:p>
            <a:pPr marL="1117600" indent="-1117600">
              <a:buFontTx/>
              <a:buAutoNum type="ea1ChsPlain" startAt="3"/>
            </a:pPr>
            <a:r>
              <a:rPr lang="zh-CN" altLang="en-US" sz="3600">
                <a:latin typeface="楷体_GB2312" pitchFamily="49" charset="-122"/>
              </a:rPr>
              <a:t>残留对称准则升余弦滚将滤波器(1)</a:t>
            </a:r>
          </a:p>
        </p:txBody>
      </p:sp>
      <p:sp>
        <p:nvSpPr>
          <p:cNvPr id="130051"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buFont typeface="Wingdings" panose="05000000000000000000" pitchFamily="2" charset="2"/>
              <a:buNone/>
            </a:pPr>
            <a:endParaRPr lang="zh-CN" altLang="en-US"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		实际中我们如何找满足</a:t>
            </a:r>
            <a:r>
              <a:rPr lang="zh-CN" altLang="en-US" dirty="0">
                <a:latin typeface="宋体" panose="02010600030101010101" pitchFamily="2" charset="-122"/>
              </a:rPr>
              <a:t>   ，</a:t>
            </a:r>
            <a:r>
              <a:rPr lang="zh-CN" altLang="en-US" sz="2400" dirty="0">
                <a:latin typeface="Times New Roman" panose="02020603050405020304" pitchFamily="18" charset="0"/>
              </a:rPr>
              <a:t>引出残留准则。</a:t>
            </a:r>
          </a:p>
          <a:p>
            <a:pPr marL="609600" indent="-609600" algn="just">
              <a:buFont typeface="Wingdings" panose="05000000000000000000" pitchFamily="2" charset="2"/>
              <a:buNone/>
            </a:pPr>
            <a:endParaRPr lang="zh-CN" altLang="en-US" sz="2400" dirty="0">
              <a:latin typeface="Times New Roman" panose="02020603050405020304" pitchFamily="18" charset="0"/>
            </a:endParaRPr>
          </a:p>
          <a:p>
            <a:pPr marL="609600" indent="-609600" algn="just">
              <a:buFont typeface="Wingdings" panose="05000000000000000000" pitchFamily="2" charset="2"/>
              <a:buNone/>
            </a:pPr>
            <a:r>
              <a:rPr lang="zh-CN" altLang="en-US" sz="2400" dirty="0">
                <a:latin typeface="宋体" panose="02010600030101010101" pitchFamily="2" charset="-122"/>
              </a:rPr>
              <a:t>		如果一个实际滤波器和理想低通滤波器相减后残留部分的单边响应对奈奎斯特频率</a:t>
            </a:r>
            <a:r>
              <a:rPr lang="zh-CN" altLang="en-US" sz="2400" dirty="0">
                <a:latin typeface="Times New Roman" panose="02020603050405020304" pitchFamily="18" charset="0"/>
              </a:rPr>
              <a:t>       ，呈现</a:t>
            </a:r>
            <a:r>
              <a:rPr lang="zh-CN" altLang="en-US" sz="2400" dirty="0">
                <a:solidFill>
                  <a:srgbClr val="C00000"/>
                </a:solidFill>
                <a:latin typeface="Times New Roman" panose="02020603050405020304" pitchFamily="18" charset="0"/>
              </a:rPr>
              <a:t>奇对称</a:t>
            </a:r>
            <a:r>
              <a:rPr lang="zh-CN" altLang="en-US" sz="2400" dirty="0">
                <a:latin typeface="Times New Roman" panose="02020603050405020304" pitchFamily="18" charset="0"/>
              </a:rPr>
              <a:t>关系，则此滤波器一定满足奈奎斯特第一准则，这就称为残留对称准则。</a:t>
            </a:r>
          </a:p>
          <a:p>
            <a:pPr marL="609600" indent="-609600" algn="just">
              <a:buFont typeface="Wingdings" panose="05000000000000000000" pitchFamily="2" charset="2"/>
              <a:buNone/>
            </a:pPr>
            <a:r>
              <a:rPr lang="zh-CN" altLang="en-US" sz="2400" dirty="0">
                <a:latin typeface="Times New Roman" panose="02020603050405020304" pitchFamily="18" charset="0"/>
              </a:rPr>
              <a:t> </a:t>
            </a: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buFont typeface="Wingdings" panose="05000000000000000000" pitchFamily="2" charset="2"/>
              <a:buNone/>
            </a:pPr>
            <a:endParaRPr lang="zh-CN" altLang="en-US" sz="2400" dirty="0">
              <a:latin typeface="宋体" panose="02010600030101010101" pitchFamily="2" charset="-122"/>
            </a:endParaRPr>
          </a:p>
        </p:txBody>
      </p:sp>
      <p:sp>
        <p:nvSpPr>
          <p:cNvPr id="130053" name="Rectangle 5"/>
          <p:cNvSpPr>
            <a:spLocks noChangeArrowheads="1"/>
          </p:cNvSpPr>
          <p:nvPr/>
        </p:nvSpPr>
        <p:spPr bwMode="auto">
          <a:xfrm>
            <a:off x="435768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0052" name="Object 4"/>
          <p:cNvGraphicFramePr>
            <a:graphicFrameLocks noChangeAspect="1"/>
          </p:cNvGraphicFramePr>
          <p:nvPr>
            <p:extLst>
              <p:ext uri="{D42A27DB-BD31-4B8C-83A1-F6EECF244321}">
                <p14:modId xmlns:p14="http://schemas.microsoft.com/office/powerpoint/2010/main" val="3555755441"/>
              </p:ext>
            </p:extLst>
          </p:nvPr>
        </p:nvGraphicFramePr>
        <p:xfrm>
          <a:off x="4800600" y="2743200"/>
          <a:ext cx="609600" cy="325438"/>
        </p:xfrm>
        <a:graphic>
          <a:graphicData uri="http://schemas.openxmlformats.org/presentationml/2006/ole">
            <mc:AlternateContent xmlns:mc="http://schemas.openxmlformats.org/markup-compatibility/2006">
              <mc:Choice xmlns:v="urn:schemas-microsoft-com:vml" Requires="v">
                <p:oleObj spid="_x0000_s92506" r:id="rId3" imgW="431613" imgH="228501" progId="Equation.3">
                  <p:embed/>
                </p:oleObj>
              </mc:Choice>
              <mc:Fallback>
                <p:oleObj r:id="rId3" imgW="431613"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743200"/>
                        <a:ext cx="609600" cy="325438"/>
                      </a:xfrm>
                      <a:prstGeom prst="rect">
                        <a:avLst/>
                      </a:prstGeom>
                      <a:solidFill>
                        <a:schemeClr val="tx1"/>
                      </a:solidFill>
                      <a:extLst/>
                    </p:spPr>
                  </p:pic>
                </p:oleObj>
              </mc:Fallback>
            </mc:AlternateContent>
          </a:graphicData>
        </a:graphic>
      </p:graphicFrame>
      <p:sp>
        <p:nvSpPr>
          <p:cNvPr id="130055" name="Rectangle 7"/>
          <p:cNvSpPr>
            <a:spLocks noChangeArrowheads="1"/>
          </p:cNvSpPr>
          <p:nvPr/>
        </p:nvSpPr>
        <p:spPr bwMode="auto">
          <a:xfrm>
            <a:off x="447198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0054" name="Object 6"/>
          <p:cNvGraphicFramePr>
            <a:graphicFrameLocks noChangeAspect="1"/>
          </p:cNvGraphicFramePr>
          <p:nvPr>
            <p:extLst>
              <p:ext uri="{D42A27DB-BD31-4B8C-83A1-F6EECF244321}">
                <p14:modId xmlns:p14="http://schemas.microsoft.com/office/powerpoint/2010/main" val="2011551953"/>
              </p:ext>
            </p:extLst>
          </p:nvPr>
        </p:nvGraphicFramePr>
        <p:xfrm>
          <a:off x="6019800" y="4267201"/>
          <a:ext cx="333375" cy="381000"/>
        </p:xfrm>
        <a:graphic>
          <a:graphicData uri="http://schemas.openxmlformats.org/presentationml/2006/ole">
            <mc:AlternateContent xmlns:mc="http://schemas.openxmlformats.org/markup-compatibility/2006">
              <mc:Choice xmlns:v="urn:schemas-microsoft-com:vml" Requires="v">
                <p:oleObj spid="_x0000_s92507" r:id="rId5" imgW="203112" imgH="228501" progId="Equation.3">
                  <p:embed/>
                </p:oleObj>
              </mc:Choice>
              <mc:Fallback>
                <p:oleObj r:id="rId5" imgW="203112"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4267201"/>
                        <a:ext cx="333375" cy="381000"/>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2540196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990600" y="1276350"/>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2" name="标题 1"/>
          <p:cNvSpPr>
            <a:spLocks noGrp="1"/>
          </p:cNvSpPr>
          <p:nvPr>
            <p:ph type="title"/>
          </p:nvPr>
        </p:nvSpPr>
        <p:spPr>
          <a:xfrm>
            <a:off x="624195" y="133350"/>
            <a:ext cx="7772400" cy="1143000"/>
          </a:xfrm>
        </p:spPr>
        <p:txBody>
          <a:bodyPr/>
          <a:lstStyle/>
          <a:p>
            <a:r>
              <a:rPr lang="zh-CN" altLang="en-US" sz="3600" b="1" dirty="0">
                <a:solidFill>
                  <a:srgbClr val="002060"/>
                </a:solidFill>
                <a:ea typeface="大黑体"/>
              </a:rPr>
              <a:t>无线通信为什么要讨论基带传输？</a:t>
            </a:r>
          </a:p>
        </p:txBody>
      </p:sp>
      <p:sp>
        <p:nvSpPr>
          <p:cNvPr id="44035" name="Rectangle 3"/>
          <p:cNvSpPr>
            <a:spLocks noGrp="1" noChangeArrowheads="1"/>
          </p:cNvSpPr>
          <p:nvPr>
            <p:ph idx="1"/>
          </p:nvPr>
        </p:nvSpPr>
        <p:spPr>
          <a:xfrm>
            <a:off x="624195" y="1515894"/>
            <a:ext cx="7772400" cy="4114800"/>
          </a:xfrm>
        </p:spPr>
        <p:txBody>
          <a:bodyPr/>
          <a:lstStyle/>
          <a:p>
            <a:pPr algn="l" eaLnBrk="1" hangingPunct="1">
              <a:buClr>
                <a:schemeClr val="tx1"/>
              </a:buClr>
              <a:buFont typeface="Wingdings" panose="05000000000000000000" pitchFamily="2" charset="2"/>
              <a:buChar char="l"/>
            </a:pPr>
            <a:r>
              <a:rPr lang="zh-CN" altLang="en-US" sz="2800" b="1" dirty="0">
                <a:latin typeface="大黑体" charset="-122"/>
                <a:ea typeface="大黑体" charset="-122"/>
              </a:rPr>
              <a:t> 一个载波传输系统，在</a:t>
            </a:r>
            <a:r>
              <a:rPr lang="zh-CN" altLang="en-US" sz="2800" b="1" dirty="0">
                <a:solidFill>
                  <a:srgbClr val="FF0000"/>
                </a:solidFill>
                <a:latin typeface="大黑体" charset="-122"/>
                <a:ea typeface="大黑体" charset="-122"/>
              </a:rPr>
              <a:t>调制前与解调后</a:t>
            </a:r>
            <a:r>
              <a:rPr lang="zh-CN" altLang="en-US" sz="2800" b="1" dirty="0">
                <a:latin typeface="大黑体" charset="-122"/>
                <a:ea typeface="大黑体" charset="-122"/>
              </a:rPr>
              <a:t>所进行的信号变换过程，如：编码、译码、滤波、判决、抽样、再生，和基带传输过程十分相似。基带传输的方法完全可以用于载波传输。</a:t>
            </a:r>
          </a:p>
          <a:p>
            <a:pPr algn="l" eaLnBrk="1" hangingPunct="1">
              <a:buClr>
                <a:schemeClr val="tx1"/>
              </a:buClr>
              <a:buFont typeface="Wingdings" panose="05000000000000000000" pitchFamily="2" charset="2"/>
              <a:buChar char="l"/>
            </a:pPr>
            <a:r>
              <a:rPr lang="zh-CN" altLang="en-US" sz="2800" b="1" dirty="0">
                <a:latin typeface="大黑体" charset="-122"/>
                <a:ea typeface="大黑体" charset="-122"/>
              </a:rPr>
              <a:t> 载波传输系统在一定条件下完全可以用等效基带传输系统来代替。有关基带传输系统的一些分析结果，如：功率谱密度、比特差错率可以推广到载波传输系统。</a:t>
            </a:r>
          </a:p>
          <a:p>
            <a:pPr algn="l" eaLnBrk="1" hangingPunct="1">
              <a:buClr>
                <a:schemeClr val="tx1"/>
              </a:buClr>
              <a:buFontTx/>
              <a:buChar char="•"/>
            </a:pPr>
            <a:endParaRPr lang="en-US" altLang="zh-CN" b="1" dirty="0">
              <a:latin typeface="大黑体" charset="-122"/>
              <a:ea typeface="大黑体" charset="-122"/>
            </a:endParaRPr>
          </a:p>
        </p:txBody>
      </p:sp>
      <p:sp>
        <p:nvSpPr>
          <p:cNvPr id="3" name="灯片编号占位符 2"/>
          <p:cNvSpPr>
            <a:spLocks noGrp="1"/>
          </p:cNvSpPr>
          <p:nvPr>
            <p:ph type="sldNum" sz="quarter" idx="12"/>
          </p:nvPr>
        </p:nvSpPr>
        <p:spPr/>
        <p:txBody>
          <a:bodyPr/>
          <a:lstStyle/>
          <a:p>
            <a:pPr>
              <a:defRPr/>
            </a:pPr>
            <a:fld id="{4057644D-785C-4C3A-8C09-F3C91A6224FB}" type="slidenum">
              <a:rPr lang="zh-CN" altLang="en-GB" smtClean="0"/>
              <a:pPr>
                <a:defRPr/>
              </a:pPr>
              <a:t>5</a:t>
            </a:fld>
            <a:endParaRPr lang="en-GB" altLang="zh-CN"/>
          </a:p>
        </p:txBody>
      </p:sp>
    </p:spTree>
    <p:extLst>
      <p:ext uri="{BB962C8B-B14F-4D97-AF65-F5344CB8AC3E}">
        <p14:creationId xmlns:p14="http://schemas.microsoft.com/office/powerpoint/2010/main" val="1199876662"/>
      </p:ext>
    </p:extLst>
  </p:cSld>
  <p:clrMapOvr>
    <a:masterClrMapping/>
  </p:clrMapOvr>
  <p:transition>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228600" y="457200"/>
            <a:ext cx="8610600" cy="1143000"/>
          </a:xfrm>
        </p:spPr>
        <p:txBody>
          <a:bodyPr/>
          <a:lstStyle/>
          <a:p>
            <a:r>
              <a:rPr lang="zh-CN" altLang="en-US" sz="3600">
                <a:latin typeface="楷体_GB2312" pitchFamily="49" charset="-122"/>
              </a:rPr>
              <a:t>三  残留对称准则和升余弦滚将滤波器(2)</a:t>
            </a:r>
          </a:p>
        </p:txBody>
      </p:sp>
      <p:sp>
        <p:nvSpPr>
          <p:cNvPr id="131075" name="Rectangle 3"/>
          <p:cNvSpPr>
            <a:spLocks noGrp="1" noChangeArrowheads="1"/>
          </p:cNvSpPr>
          <p:nvPr>
            <p:ph type="body" idx="1"/>
          </p:nvPr>
        </p:nvSpPr>
        <p:spPr bwMode="auto">
          <a:xfrm>
            <a:off x="6096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endParaRPr lang="zh-CN" altLang="en-US" sz="2400" dirty="0">
              <a:latin typeface="宋体" panose="02010600030101010101" pitchFamily="2" charset="-122"/>
            </a:endParaRPr>
          </a:p>
          <a:p>
            <a:pPr marL="609600" indent="-609600" algn="just"/>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              －              ＝</a:t>
            </a: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      这就反映了寻找原始滤波器过渡响应的方法，只要满足奇对称关系，这种响应是可以任意选择的，因此可以有无限多种，但是最常用的一种叫做</a:t>
            </a:r>
            <a:r>
              <a:rPr lang="zh-CN" altLang="en-US" sz="2400" dirty="0">
                <a:solidFill>
                  <a:srgbClr val="C00000"/>
                </a:solidFill>
                <a:latin typeface="黑体" panose="02010609060101010101" pitchFamily="49" charset="-122"/>
                <a:ea typeface="黑体" panose="02010609060101010101" pitchFamily="49" charset="-122"/>
              </a:rPr>
              <a:t>升余弦滚降滤波器</a:t>
            </a:r>
            <a:r>
              <a:rPr lang="zh-CN" altLang="en-US" sz="2400" dirty="0">
                <a:latin typeface="宋体" panose="02010600030101010101" pitchFamily="2" charset="-122"/>
              </a:rPr>
              <a:t>。其响应为： </a:t>
            </a:r>
          </a:p>
        </p:txBody>
      </p:sp>
      <p:grpSp>
        <p:nvGrpSpPr>
          <p:cNvPr id="131080" name="Group 8"/>
          <p:cNvGrpSpPr>
            <a:grpSpLocks/>
          </p:cNvGrpSpPr>
          <p:nvPr/>
        </p:nvGrpSpPr>
        <p:grpSpPr bwMode="auto">
          <a:xfrm>
            <a:off x="3810000" y="2362200"/>
            <a:ext cx="1219200" cy="1295400"/>
            <a:chOff x="5634" y="13140"/>
            <a:chExt cx="1620" cy="1716"/>
          </a:xfrm>
        </p:grpSpPr>
        <p:sp>
          <p:nvSpPr>
            <p:cNvPr id="131081" name="Line 9"/>
            <p:cNvSpPr>
              <a:spLocks noChangeShapeType="1"/>
            </p:cNvSpPr>
            <p:nvPr/>
          </p:nvSpPr>
          <p:spPr bwMode="auto">
            <a:xfrm flipV="1">
              <a:off x="5634" y="13140"/>
              <a:ext cx="0" cy="1404"/>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2" name="Line 10"/>
            <p:cNvSpPr>
              <a:spLocks noChangeShapeType="1"/>
            </p:cNvSpPr>
            <p:nvPr/>
          </p:nvSpPr>
          <p:spPr bwMode="auto">
            <a:xfrm>
              <a:off x="5634" y="14544"/>
              <a:ext cx="162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3" name="Line 11"/>
            <p:cNvSpPr>
              <a:spLocks noChangeShapeType="1"/>
            </p:cNvSpPr>
            <p:nvPr/>
          </p:nvSpPr>
          <p:spPr bwMode="auto">
            <a:xfrm>
              <a:off x="5634" y="13608"/>
              <a:ext cx="54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084" name="Line 12"/>
            <p:cNvSpPr>
              <a:spLocks noChangeShapeType="1"/>
            </p:cNvSpPr>
            <p:nvPr/>
          </p:nvSpPr>
          <p:spPr bwMode="auto">
            <a:xfrm>
              <a:off x="6174" y="13608"/>
              <a:ext cx="540" cy="936"/>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085" name="Line 13"/>
            <p:cNvSpPr>
              <a:spLocks noChangeShapeType="1"/>
            </p:cNvSpPr>
            <p:nvPr/>
          </p:nvSpPr>
          <p:spPr bwMode="auto">
            <a:xfrm flipV="1">
              <a:off x="6534" y="13452"/>
              <a:ext cx="0" cy="1404"/>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1086" name="Group 14"/>
          <p:cNvGrpSpPr>
            <a:grpSpLocks/>
          </p:cNvGrpSpPr>
          <p:nvPr/>
        </p:nvGrpSpPr>
        <p:grpSpPr bwMode="auto">
          <a:xfrm>
            <a:off x="6057900" y="2286000"/>
            <a:ext cx="1485900" cy="1524000"/>
            <a:chOff x="7974" y="13140"/>
            <a:chExt cx="1860" cy="2121"/>
          </a:xfrm>
        </p:grpSpPr>
        <p:sp>
          <p:nvSpPr>
            <p:cNvPr id="131087" name="Line 15"/>
            <p:cNvSpPr>
              <a:spLocks noChangeShapeType="1"/>
            </p:cNvSpPr>
            <p:nvPr/>
          </p:nvSpPr>
          <p:spPr bwMode="auto">
            <a:xfrm flipV="1">
              <a:off x="7974" y="13140"/>
              <a:ext cx="0" cy="1404"/>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8" name="Line 16"/>
            <p:cNvSpPr>
              <a:spLocks noChangeShapeType="1"/>
            </p:cNvSpPr>
            <p:nvPr/>
          </p:nvSpPr>
          <p:spPr bwMode="auto">
            <a:xfrm>
              <a:off x="7974" y="14544"/>
              <a:ext cx="1860" cy="15"/>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9" name="Line 17"/>
            <p:cNvSpPr>
              <a:spLocks noChangeShapeType="1"/>
            </p:cNvSpPr>
            <p:nvPr/>
          </p:nvSpPr>
          <p:spPr bwMode="auto">
            <a:xfrm flipH="1" flipV="1">
              <a:off x="8874" y="13452"/>
              <a:ext cx="16" cy="1809"/>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090" name="Arc 18"/>
            <p:cNvSpPr>
              <a:spLocks/>
            </p:cNvSpPr>
            <p:nvPr/>
          </p:nvSpPr>
          <p:spPr bwMode="auto">
            <a:xfrm flipV="1">
              <a:off x="8260" y="14028"/>
              <a:ext cx="540" cy="46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91" name="Arc 19"/>
            <p:cNvSpPr>
              <a:spLocks/>
            </p:cNvSpPr>
            <p:nvPr/>
          </p:nvSpPr>
          <p:spPr bwMode="auto">
            <a:xfrm flipH="1">
              <a:off x="8970" y="14610"/>
              <a:ext cx="540" cy="46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1096" name="Group 24"/>
          <p:cNvGrpSpPr>
            <a:grpSpLocks/>
          </p:cNvGrpSpPr>
          <p:nvPr/>
        </p:nvGrpSpPr>
        <p:grpSpPr bwMode="auto">
          <a:xfrm>
            <a:off x="1600200" y="2133600"/>
            <a:ext cx="1524000" cy="1295400"/>
            <a:chOff x="2574" y="13140"/>
            <a:chExt cx="1620" cy="1413"/>
          </a:xfrm>
        </p:grpSpPr>
        <p:grpSp>
          <p:nvGrpSpPr>
            <p:cNvPr id="131097" name="Group 25"/>
            <p:cNvGrpSpPr>
              <a:grpSpLocks/>
            </p:cNvGrpSpPr>
            <p:nvPr/>
          </p:nvGrpSpPr>
          <p:grpSpPr bwMode="auto">
            <a:xfrm>
              <a:off x="2574" y="13140"/>
              <a:ext cx="1620" cy="1404"/>
              <a:chOff x="2574" y="13140"/>
              <a:chExt cx="1620" cy="1404"/>
            </a:xfrm>
          </p:grpSpPr>
          <p:sp>
            <p:nvSpPr>
              <p:cNvPr id="131098" name="Line 26"/>
              <p:cNvSpPr>
                <a:spLocks noChangeShapeType="1"/>
              </p:cNvSpPr>
              <p:nvPr/>
            </p:nvSpPr>
            <p:spPr bwMode="auto">
              <a:xfrm flipV="1">
                <a:off x="2574" y="13140"/>
                <a:ext cx="0" cy="1404"/>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99" name="Line 27"/>
              <p:cNvSpPr>
                <a:spLocks noChangeShapeType="1"/>
              </p:cNvSpPr>
              <p:nvPr/>
            </p:nvSpPr>
            <p:spPr bwMode="auto">
              <a:xfrm>
                <a:off x="2574" y="14544"/>
                <a:ext cx="162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1100" name="Line 28"/>
            <p:cNvSpPr>
              <a:spLocks noChangeShapeType="1"/>
            </p:cNvSpPr>
            <p:nvPr/>
          </p:nvSpPr>
          <p:spPr bwMode="auto">
            <a:xfrm>
              <a:off x="2594" y="13635"/>
              <a:ext cx="63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101" name="Line 29"/>
            <p:cNvSpPr>
              <a:spLocks noChangeShapeType="1"/>
            </p:cNvSpPr>
            <p:nvPr/>
          </p:nvSpPr>
          <p:spPr bwMode="auto">
            <a:xfrm>
              <a:off x="3255" y="13654"/>
              <a:ext cx="0" cy="899"/>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1102" name="Text Box 30"/>
          <p:cNvSpPr txBox="1">
            <a:spLocks noChangeArrowheads="1"/>
          </p:cNvSpPr>
          <p:nvPr/>
        </p:nvSpPr>
        <p:spPr bwMode="auto">
          <a:xfrm>
            <a:off x="1676400" y="2209800"/>
            <a:ext cx="8382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en-US" altLang="zh-CN" sz="1600">
                <a:solidFill>
                  <a:srgbClr val="FFCC00"/>
                </a:solidFill>
                <a:latin typeface="Times New Roman" panose="02020603050405020304" pitchFamily="18" charset="0"/>
              </a:rPr>
              <a:t>hoTs</a:t>
            </a:r>
          </a:p>
        </p:txBody>
      </p:sp>
      <p:sp>
        <p:nvSpPr>
          <p:cNvPr id="131103" name="Text Box 31"/>
          <p:cNvSpPr txBox="1">
            <a:spLocks noChangeArrowheads="1"/>
          </p:cNvSpPr>
          <p:nvPr/>
        </p:nvSpPr>
        <p:spPr bwMode="auto">
          <a:xfrm>
            <a:off x="1447800" y="3352800"/>
            <a:ext cx="8382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en-US" altLang="zh-CN" sz="1600">
                <a:solidFill>
                  <a:srgbClr val="FFCC00"/>
                </a:solidFill>
                <a:latin typeface="Times New Roman" panose="02020603050405020304" pitchFamily="18" charset="0"/>
              </a:rPr>
              <a:t>0</a:t>
            </a:r>
          </a:p>
        </p:txBody>
      </p:sp>
      <p:sp>
        <p:nvSpPr>
          <p:cNvPr id="131104" name="Text Box 32"/>
          <p:cNvSpPr txBox="1">
            <a:spLocks noChangeArrowheads="1"/>
          </p:cNvSpPr>
          <p:nvPr/>
        </p:nvSpPr>
        <p:spPr bwMode="auto">
          <a:xfrm>
            <a:off x="2895600" y="3429000"/>
            <a:ext cx="8382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en-US" altLang="zh-CN" sz="1600">
                <a:solidFill>
                  <a:srgbClr val="FFCC00"/>
                </a:solidFill>
                <a:latin typeface="Times New Roman" panose="02020603050405020304" pitchFamily="18" charset="0"/>
              </a:rPr>
              <a:t>f</a:t>
            </a:r>
          </a:p>
        </p:txBody>
      </p:sp>
      <p:sp>
        <p:nvSpPr>
          <p:cNvPr id="131105" name="Text Box 33"/>
          <p:cNvSpPr txBox="1">
            <a:spLocks noChangeArrowheads="1"/>
          </p:cNvSpPr>
          <p:nvPr/>
        </p:nvSpPr>
        <p:spPr bwMode="auto">
          <a:xfrm>
            <a:off x="1905000" y="3429000"/>
            <a:ext cx="8382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en-US" altLang="zh-CN" sz="1600">
                <a:solidFill>
                  <a:srgbClr val="FFCC00"/>
                </a:solidFill>
                <a:latin typeface="Times New Roman" panose="02020603050405020304" pitchFamily="18" charset="0"/>
              </a:rPr>
              <a:t> fN</a:t>
            </a:r>
          </a:p>
        </p:txBody>
      </p:sp>
      <p:sp>
        <p:nvSpPr>
          <p:cNvPr id="131106" name="Text Box 34"/>
          <p:cNvSpPr txBox="1">
            <a:spLocks noChangeArrowheads="1"/>
          </p:cNvSpPr>
          <p:nvPr/>
        </p:nvSpPr>
        <p:spPr bwMode="auto">
          <a:xfrm>
            <a:off x="3581400" y="2057400"/>
            <a:ext cx="8382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en-US" altLang="zh-CN" sz="1600">
                <a:solidFill>
                  <a:srgbClr val="FFCC00"/>
                </a:solidFill>
                <a:latin typeface="Times New Roman" panose="02020603050405020304" pitchFamily="18" charset="0"/>
              </a:rPr>
              <a:t>H(f)</a:t>
            </a:r>
          </a:p>
        </p:txBody>
      </p:sp>
      <p:sp>
        <p:nvSpPr>
          <p:cNvPr id="131107" name="Text Box 35"/>
          <p:cNvSpPr txBox="1">
            <a:spLocks noChangeArrowheads="1"/>
          </p:cNvSpPr>
          <p:nvPr/>
        </p:nvSpPr>
        <p:spPr bwMode="auto">
          <a:xfrm>
            <a:off x="3810000" y="2362200"/>
            <a:ext cx="8382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en-US" altLang="zh-CN" sz="1600">
                <a:solidFill>
                  <a:srgbClr val="FFCC00"/>
                </a:solidFill>
                <a:latin typeface="Times New Roman" panose="02020603050405020304" pitchFamily="18" charset="0"/>
              </a:rPr>
              <a:t>hoTs</a:t>
            </a:r>
          </a:p>
        </p:txBody>
      </p:sp>
      <p:sp>
        <p:nvSpPr>
          <p:cNvPr id="131108" name="Text Box 36"/>
          <p:cNvSpPr txBox="1">
            <a:spLocks noChangeArrowheads="1"/>
          </p:cNvSpPr>
          <p:nvPr/>
        </p:nvSpPr>
        <p:spPr bwMode="auto">
          <a:xfrm>
            <a:off x="3429000" y="3352800"/>
            <a:ext cx="8382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en-US" altLang="zh-CN" sz="1600">
                <a:solidFill>
                  <a:srgbClr val="FFCC00"/>
                </a:solidFill>
                <a:latin typeface="Times New Roman" panose="02020603050405020304" pitchFamily="18" charset="0"/>
              </a:rPr>
              <a:t>    0</a:t>
            </a:r>
          </a:p>
        </p:txBody>
      </p:sp>
      <p:sp>
        <p:nvSpPr>
          <p:cNvPr id="131109" name="Text Box 37"/>
          <p:cNvSpPr txBox="1">
            <a:spLocks noChangeArrowheads="1"/>
          </p:cNvSpPr>
          <p:nvPr/>
        </p:nvSpPr>
        <p:spPr bwMode="auto">
          <a:xfrm>
            <a:off x="5715000" y="3276600"/>
            <a:ext cx="8382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en-US" altLang="zh-CN" sz="1600">
                <a:solidFill>
                  <a:srgbClr val="FFCC00"/>
                </a:solidFill>
                <a:latin typeface="Times New Roman" panose="02020603050405020304" pitchFamily="18" charset="0"/>
              </a:rPr>
              <a:t>    0</a:t>
            </a:r>
          </a:p>
        </p:txBody>
      </p:sp>
      <p:sp>
        <p:nvSpPr>
          <p:cNvPr id="131110" name="Text Box 38"/>
          <p:cNvSpPr txBox="1">
            <a:spLocks noChangeArrowheads="1"/>
          </p:cNvSpPr>
          <p:nvPr/>
        </p:nvSpPr>
        <p:spPr bwMode="auto">
          <a:xfrm>
            <a:off x="6172200" y="3276600"/>
            <a:ext cx="8382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en-US" altLang="zh-CN" sz="1600">
                <a:solidFill>
                  <a:srgbClr val="FFCC00"/>
                </a:solidFill>
                <a:latin typeface="Times New Roman" panose="02020603050405020304" pitchFamily="18" charset="0"/>
              </a:rPr>
              <a:t>      fN</a:t>
            </a:r>
          </a:p>
        </p:txBody>
      </p:sp>
      <p:sp>
        <p:nvSpPr>
          <p:cNvPr id="131111" name="Text Box 39"/>
          <p:cNvSpPr txBox="1">
            <a:spLocks noChangeArrowheads="1"/>
          </p:cNvSpPr>
          <p:nvPr/>
        </p:nvSpPr>
        <p:spPr bwMode="auto">
          <a:xfrm>
            <a:off x="4572000" y="3429000"/>
            <a:ext cx="8382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en-US" altLang="zh-CN" sz="1600">
                <a:solidFill>
                  <a:srgbClr val="FFCC00"/>
                </a:solidFill>
                <a:latin typeface="Times New Roman" panose="02020603050405020304" pitchFamily="18" charset="0"/>
              </a:rPr>
              <a:t>       f</a:t>
            </a:r>
          </a:p>
        </p:txBody>
      </p:sp>
      <p:sp>
        <p:nvSpPr>
          <p:cNvPr id="131112" name="Text Box 40"/>
          <p:cNvSpPr txBox="1">
            <a:spLocks noChangeArrowheads="1"/>
          </p:cNvSpPr>
          <p:nvPr/>
        </p:nvSpPr>
        <p:spPr bwMode="auto">
          <a:xfrm>
            <a:off x="7239000" y="3352800"/>
            <a:ext cx="8382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en-US" altLang="zh-CN" sz="1600">
                <a:solidFill>
                  <a:srgbClr val="FFCC00"/>
                </a:solidFill>
                <a:latin typeface="Times New Roman" panose="02020603050405020304" pitchFamily="18" charset="0"/>
              </a:rPr>
              <a:t>    f</a:t>
            </a:r>
          </a:p>
        </p:txBody>
      </p:sp>
    </p:spTree>
    <p:extLst>
      <p:ext uri="{BB962C8B-B14F-4D97-AF65-F5344CB8AC3E}">
        <p14:creationId xmlns:p14="http://schemas.microsoft.com/office/powerpoint/2010/main" val="267349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4800" y="423622"/>
            <a:ext cx="8610600" cy="1143000"/>
          </a:xfrm>
        </p:spPr>
        <p:txBody>
          <a:bodyPr/>
          <a:lstStyle/>
          <a:p>
            <a:r>
              <a:rPr lang="zh-CN" altLang="en-US" sz="3600" dirty="0">
                <a:latin typeface="楷体_GB2312" pitchFamily="49" charset="-122"/>
              </a:rPr>
              <a:t>三  残留对称准则和升余弦滚降滤波器(3)</a:t>
            </a:r>
          </a:p>
        </p:txBody>
      </p:sp>
      <p:sp>
        <p:nvSpPr>
          <p:cNvPr id="132099"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a:p>
            <a:pPr marL="609600" indent="-609600" algn="just"/>
            <a:r>
              <a:rPr lang="zh-CN" altLang="en-US" sz="2400">
                <a:latin typeface="宋体" panose="02010600030101010101" pitchFamily="2" charset="-122"/>
              </a:rPr>
              <a:t>其中，      ,       ,   是一个常数，叫做滚降因子，取值范围为： </a:t>
            </a:r>
          </a:p>
        </p:txBody>
      </p:sp>
      <p:sp>
        <p:nvSpPr>
          <p:cNvPr id="132101" name="Rectangle 5"/>
          <p:cNvSpPr>
            <a:spLocks noChangeArrowheads="1"/>
          </p:cNvSpPr>
          <p:nvPr/>
        </p:nvSpPr>
        <p:spPr bwMode="auto">
          <a:xfrm>
            <a:off x="2390775" y="2800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2100" name="Object 4"/>
          <p:cNvGraphicFramePr>
            <a:graphicFrameLocks noChangeAspect="1"/>
          </p:cNvGraphicFramePr>
          <p:nvPr>
            <p:extLst>
              <p:ext uri="{D42A27DB-BD31-4B8C-83A1-F6EECF244321}">
                <p14:modId xmlns:p14="http://schemas.microsoft.com/office/powerpoint/2010/main" val="1233865614"/>
              </p:ext>
            </p:extLst>
          </p:nvPr>
        </p:nvGraphicFramePr>
        <p:xfrm>
          <a:off x="1377950" y="2295525"/>
          <a:ext cx="5500688" cy="1817688"/>
        </p:xfrm>
        <a:graphic>
          <a:graphicData uri="http://schemas.openxmlformats.org/presentationml/2006/ole">
            <mc:AlternateContent xmlns:mc="http://schemas.openxmlformats.org/markup-compatibility/2006">
              <mc:Choice xmlns:v="urn:schemas-microsoft-com:vml" Requires="v">
                <p:oleObj spid="_x0000_s94046" name="Equation" r:id="rId3" imgW="3695400" imgH="1320480" progId="Equation.DSMT4">
                  <p:embed/>
                </p:oleObj>
              </mc:Choice>
              <mc:Fallback>
                <p:oleObj name="Equation" r:id="rId3" imgW="3695400" imgH="1320480" progId="Equation.DSMT4">
                  <p:embed/>
                  <p:pic>
                    <p:nvPicPr>
                      <p:cNvPr id="0" name=""/>
                      <p:cNvPicPr>
                        <a:picLocks noChangeAspect="1" noChangeArrowheads="1"/>
                      </p:cNvPicPr>
                      <p:nvPr/>
                    </p:nvPicPr>
                    <p:blipFill>
                      <a:blip r:embed="rId4"/>
                      <a:srcRect/>
                      <a:stretch>
                        <a:fillRect/>
                      </a:stretch>
                    </p:blipFill>
                    <p:spPr bwMode="auto">
                      <a:xfrm>
                        <a:off x="1377950" y="2295525"/>
                        <a:ext cx="5500688" cy="181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05" name="Rectangle 9"/>
          <p:cNvSpPr>
            <a:spLocks noChangeArrowheads="1"/>
          </p:cNvSpPr>
          <p:nvPr/>
        </p:nvSpPr>
        <p:spPr bwMode="auto">
          <a:xfrm>
            <a:off x="0" y="3298825"/>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000"/>
              <a:t> </a:t>
            </a:r>
            <a:r>
              <a:rPr lang="zh-CN" altLang="en-US" sz="1000">
                <a:latin typeface="宋体" panose="02010600030101010101" pitchFamily="2" charset="-122"/>
              </a:rPr>
              <a:t>，</a:t>
            </a:r>
            <a:r>
              <a:rPr lang="zh-CN" altLang="en-US" sz="1000"/>
              <a:t> </a:t>
            </a:r>
            <a:r>
              <a:rPr lang="zh-CN" altLang="en-US" sz="1000">
                <a:latin typeface="宋体" panose="02010600030101010101" pitchFamily="2" charset="-122"/>
              </a:rPr>
              <a:t>，</a:t>
            </a:r>
            <a:r>
              <a:rPr lang="zh-CN" altLang="en-US" sz="1100"/>
              <a:t> </a:t>
            </a:r>
            <a:endParaRPr lang="zh-CN" altLang="en-US"/>
          </a:p>
        </p:txBody>
      </p:sp>
      <p:graphicFrame>
        <p:nvGraphicFramePr>
          <p:cNvPr id="132104" name="Object 8"/>
          <p:cNvGraphicFramePr>
            <a:graphicFrameLocks noChangeAspect="1"/>
          </p:cNvGraphicFramePr>
          <p:nvPr>
            <p:extLst>
              <p:ext uri="{D42A27DB-BD31-4B8C-83A1-F6EECF244321}">
                <p14:modId xmlns:p14="http://schemas.microsoft.com/office/powerpoint/2010/main" val="972002694"/>
              </p:ext>
            </p:extLst>
          </p:nvPr>
        </p:nvGraphicFramePr>
        <p:xfrm>
          <a:off x="1543050" y="4473575"/>
          <a:ext cx="1143000" cy="403225"/>
        </p:xfrm>
        <a:graphic>
          <a:graphicData uri="http://schemas.openxmlformats.org/presentationml/2006/ole">
            <mc:AlternateContent xmlns:mc="http://schemas.openxmlformats.org/markup-compatibility/2006">
              <mc:Choice xmlns:v="urn:schemas-microsoft-com:vml" Requires="v">
                <p:oleObj spid="_x0000_s94047" r:id="rId5" imgW="647700" imgH="228600" progId="Equation.3">
                  <p:embed/>
                </p:oleObj>
              </mc:Choice>
              <mc:Fallback>
                <p:oleObj r:id="rId5" imgW="6477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050" y="4473575"/>
                        <a:ext cx="1143000" cy="403225"/>
                      </a:xfrm>
                      <a:prstGeom prst="rect">
                        <a:avLst/>
                      </a:prstGeom>
                      <a:solidFill>
                        <a:schemeClr val="tx1"/>
                      </a:solidFill>
                      <a:extLst/>
                    </p:spPr>
                  </p:pic>
                </p:oleObj>
              </mc:Fallback>
            </mc:AlternateContent>
          </a:graphicData>
        </a:graphic>
      </p:graphicFrame>
      <p:graphicFrame>
        <p:nvGraphicFramePr>
          <p:cNvPr id="132103" name="Object 7"/>
          <p:cNvGraphicFramePr>
            <a:graphicFrameLocks noChangeAspect="1"/>
          </p:cNvGraphicFramePr>
          <p:nvPr>
            <p:extLst>
              <p:ext uri="{D42A27DB-BD31-4B8C-83A1-F6EECF244321}">
                <p14:modId xmlns:p14="http://schemas.microsoft.com/office/powerpoint/2010/main" val="2230762900"/>
              </p:ext>
            </p:extLst>
          </p:nvPr>
        </p:nvGraphicFramePr>
        <p:xfrm>
          <a:off x="2876550" y="4499298"/>
          <a:ext cx="1104900" cy="390525"/>
        </p:xfrm>
        <a:graphic>
          <a:graphicData uri="http://schemas.openxmlformats.org/presentationml/2006/ole">
            <mc:AlternateContent xmlns:mc="http://schemas.openxmlformats.org/markup-compatibility/2006">
              <mc:Choice xmlns:v="urn:schemas-microsoft-com:vml" Requires="v">
                <p:oleObj spid="_x0000_s94048" r:id="rId7" imgW="647700" imgH="228600" progId="Equation.3">
                  <p:embed/>
                </p:oleObj>
              </mc:Choice>
              <mc:Fallback>
                <p:oleObj r:id="rId7" imgW="647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6550" y="4499298"/>
                        <a:ext cx="1104900" cy="390525"/>
                      </a:xfrm>
                      <a:prstGeom prst="rect">
                        <a:avLst/>
                      </a:prstGeom>
                      <a:solidFill>
                        <a:schemeClr val="tx1"/>
                      </a:solidFill>
                      <a:extLst/>
                    </p:spPr>
                  </p:pic>
                </p:oleObj>
              </mc:Fallback>
            </mc:AlternateContent>
          </a:graphicData>
        </a:graphic>
      </p:graphicFrame>
      <p:graphicFrame>
        <p:nvGraphicFramePr>
          <p:cNvPr id="132102" name="Object 6"/>
          <p:cNvGraphicFramePr>
            <a:graphicFrameLocks noChangeAspect="1"/>
          </p:cNvGraphicFramePr>
          <p:nvPr>
            <p:extLst>
              <p:ext uri="{D42A27DB-BD31-4B8C-83A1-F6EECF244321}">
                <p14:modId xmlns:p14="http://schemas.microsoft.com/office/powerpoint/2010/main" val="913354592"/>
              </p:ext>
            </p:extLst>
          </p:nvPr>
        </p:nvGraphicFramePr>
        <p:xfrm>
          <a:off x="4267200" y="4638675"/>
          <a:ext cx="304800" cy="285750"/>
        </p:xfrm>
        <a:graphic>
          <a:graphicData uri="http://schemas.openxmlformats.org/presentationml/2006/ole">
            <mc:AlternateContent xmlns:mc="http://schemas.openxmlformats.org/markup-compatibility/2006">
              <mc:Choice xmlns:v="urn:schemas-microsoft-com:vml" Requires="v">
                <p:oleObj spid="_x0000_s94049" r:id="rId9" imgW="152334" imgH="139639" progId="Equation.3">
                  <p:embed/>
                </p:oleObj>
              </mc:Choice>
              <mc:Fallback>
                <p:oleObj r:id="rId9" imgW="152334" imgH="1396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200" y="4638675"/>
                        <a:ext cx="304800" cy="285750"/>
                      </a:xfrm>
                      <a:prstGeom prst="rect">
                        <a:avLst/>
                      </a:prstGeom>
                      <a:solidFill>
                        <a:schemeClr val="tx1"/>
                      </a:solidFill>
                      <a:extLst/>
                    </p:spPr>
                  </p:pic>
                </p:oleObj>
              </mc:Fallback>
            </mc:AlternateContent>
          </a:graphicData>
        </a:graphic>
      </p:graphicFrame>
      <p:sp>
        <p:nvSpPr>
          <p:cNvPr id="132108" name="Rectangle 12"/>
          <p:cNvSpPr>
            <a:spLocks noChangeArrowheads="1"/>
          </p:cNvSpPr>
          <p:nvPr/>
        </p:nvSpPr>
        <p:spPr bwMode="auto">
          <a:xfrm>
            <a:off x="0" y="3124200"/>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1000">
                <a:latin typeface="Times New Roman" panose="02020603050405020304" pitchFamily="18" charset="0"/>
              </a:rPr>
              <a:t> </a:t>
            </a:r>
            <a:endParaRPr lang="zh-CN" altLang="en-US" sz="1000"/>
          </a:p>
          <a:p>
            <a:pPr eaLnBrk="0" hangingPunct="0"/>
            <a:endParaRPr lang="zh-CN" altLang="en-US"/>
          </a:p>
        </p:txBody>
      </p:sp>
      <p:graphicFrame>
        <p:nvGraphicFramePr>
          <p:cNvPr id="132107" name="Object 11"/>
          <p:cNvGraphicFramePr>
            <a:graphicFrameLocks noChangeAspect="1"/>
          </p:cNvGraphicFramePr>
          <p:nvPr>
            <p:extLst>
              <p:ext uri="{D42A27DB-BD31-4B8C-83A1-F6EECF244321}">
                <p14:modId xmlns:p14="http://schemas.microsoft.com/office/powerpoint/2010/main" val="1845639046"/>
              </p:ext>
            </p:extLst>
          </p:nvPr>
        </p:nvGraphicFramePr>
        <p:xfrm>
          <a:off x="3758339" y="5330031"/>
          <a:ext cx="1066800" cy="331788"/>
        </p:xfrm>
        <a:graphic>
          <a:graphicData uri="http://schemas.openxmlformats.org/presentationml/2006/ole">
            <mc:AlternateContent xmlns:mc="http://schemas.openxmlformats.org/markup-compatibility/2006">
              <mc:Choice xmlns:v="urn:schemas-microsoft-com:vml" Requires="v">
                <p:oleObj spid="_x0000_s94050" r:id="rId11" imgW="583693" imgH="177646" progId="Equation.3">
                  <p:embed/>
                </p:oleObj>
              </mc:Choice>
              <mc:Fallback>
                <p:oleObj r:id="rId11" imgW="583693"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8339" y="5330031"/>
                        <a:ext cx="1066800" cy="331788"/>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4194932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304800" y="609600"/>
            <a:ext cx="8610600" cy="1143000"/>
          </a:xfrm>
        </p:spPr>
        <p:txBody>
          <a:bodyPr/>
          <a:lstStyle/>
          <a:p>
            <a:r>
              <a:rPr lang="zh-CN" altLang="en-US" sz="3600" dirty="0">
                <a:latin typeface="楷体_GB2312" pitchFamily="49" charset="-122"/>
              </a:rPr>
              <a:t>三 残留对称准则和升余弦滚降滤波器(4)</a:t>
            </a:r>
          </a:p>
        </p:txBody>
      </p:sp>
      <p:sp>
        <p:nvSpPr>
          <p:cNvPr id="133123"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a:p>
            <a:pPr marL="609600" indent="-609600" algn="just">
              <a:buFont typeface="Wingdings" panose="05000000000000000000" pitchFamily="2" charset="2"/>
              <a:buNone/>
            </a:pPr>
            <a:r>
              <a:rPr lang="zh-CN" altLang="en-US" sz="2400">
                <a:latin typeface="宋体" panose="02010600030101010101" pitchFamily="2" charset="-122"/>
              </a:rPr>
              <a:t>所占带宽为： </a:t>
            </a:r>
          </a:p>
          <a:p>
            <a:pPr marL="609600" indent="-609600" algn="just">
              <a:buFont typeface="Wingdings" panose="05000000000000000000" pitchFamily="2" charset="2"/>
              <a:buNone/>
            </a:pPr>
            <a:endParaRPr lang="zh-CN" altLang="en-US" sz="2400">
              <a:latin typeface="宋体" panose="02010600030101010101" pitchFamily="2" charset="-122"/>
            </a:endParaRPr>
          </a:p>
          <a:p>
            <a:pPr marL="609600" indent="-609600" algn="just">
              <a:buFont typeface="Wingdings" panose="05000000000000000000" pitchFamily="2" charset="2"/>
              <a:buNone/>
            </a:pPr>
            <a:r>
              <a:rPr lang="zh-CN" altLang="en-US" sz="2400">
                <a:latin typeface="宋体" panose="02010600030101010101" pitchFamily="2" charset="-122"/>
              </a:rPr>
              <a:t>二进制频带利用率:       </a:t>
            </a:r>
            <a:r>
              <a:rPr lang="en-US" altLang="zh-CN" sz="2400">
                <a:latin typeface="宋体" panose="02010600030101010101" pitchFamily="2" charset="-122"/>
              </a:rPr>
              <a:t>bit/sHz </a:t>
            </a:r>
            <a:r>
              <a:rPr lang="zh-CN" altLang="en-US" sz="2400">
                <a:latin typeface="宋体" panose="02010600030101010101" pitchFamily="2" charset="-122"/>
              </a:rPr>
              <a:t> </a:t>
            </a:r>
          </a:p>
          <a:p>
            <a:pPr marL="609600" indent="-609600" algn="just"/>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p:txBody>
      </p:sp>
      <p:graphicFrame>
        <p:nvGraphicFramePr>
          <p:cNvPr id="133125" name="Object 5"/>
          <p:cNvGraphicFramePr>
            <a:graphicFrameLocks noChangeAspect="1"/>
          </p:cNvGraphicFramePr>
          <p:nvPr>
            <p:extLst>
              <p:ext uri="{D42A27DB-BD31-4B8C-83A1-F6EECF244321}">
                <p14:modId xmlns:p14="http://schemas.microsoft.com/office/powerpoint/2010/main" val="1703673567"/>
              </p:ext>
            </p:extLst>
          </p:nvPr>
        </p:nvGraphicFramePr>
        <p:xfrm>
          <a:off x="1676400" y="2176463"/>
          <a:ext cx="3886200" cy="947737"/>
        </p:xfrm>
        <a:graphic>
          <a:graphicData uri="http://schemas.openxmlformats.org/presentationml/2006/ole">
            <mc:AlternateContent xmlns:mc="http://schemas.openxmlformats.org/markup-compatibility/2006">
              <mc:Choice xmlns:v="urn:schemas-microsoft-com:vml" Requires="v">
                <p:oleObj spid="_x0000_s94726" r:id="rId3" imgW="1841500" imgH="444500" progId="Equation.3">
                  <p:embed/>
                </p:oleObj>
              </mc:Choice>
              <mc:Fallback>
                <p:oleObj r:id="rId3" imgW="18415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176463"/>
                        <a:ext cx="3886200" cy="947737"/>
                      </a:xfrm>
                      <a:prstGeom prst="rect">
                        <a:avLst/>
                      </a:prstGeom>
                      <a:solidFill>
                        <a:schemeClr val="tx1"/>
                      </a:solidFill>
                      <a:extLst/>
                    </p:spPr>
                  </p:pic>
                </p:oleObj>
              </mc:Fallback>
            </mc:AlternateContent>
          </a:graphicData>
        </a:graphic>
      </p:graphicFrame>
      <p:sp>
        <p:nvSpPr>
          <p:cNvPr id="133128" name="Rectangle 8"/>
          <p:cNvSpPr>
            <a:spLocks noChangeArrowheads="1"/>
          </p:cNvSpPr>
          <p:nvPr/>
        </p:nvSpPr>
        <p:spPr bwMode="auto">
          <a:xfrm>
            <a:off x="426720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3127" name="Object 7"/>
          <p:cNvGraphicFramePr>
            <a:graphicFrameLocks noChangeAspect="1"/>
          </p:cNvGraphicFramePr>
          <p:nvPr>
            <p:extLst>
              <p:ext uri="{D42A27DB-BD31-4B8C-83A1-F6EECF244321}">
                <p14:modId xmlns:p14="http://schemas.microsoft.com/office/powerpoint/2010/main" val="1604205738"/>
              </p:ext>
            </p:extLst>
          </p:nvPr>
        </p:nvGraphicFramePr>
        <p:xfrm>
          <a:off x="2971800" y="3810000"/>
          <a:ext cx="1219200" cy="457200"/>
        </p:xfrm>
        <a:graphic>
          <a:graphicData uri="http://schemas.openxmlformats.org/presentationml/2006/ole">
            <mc:AlternateContent xmlns:mc="http://schemas.openxmlformats.org/markup-compatibility/2006">
              <mc:Choice xmlns:v="urn:schemas-microsoft-com:vml" Requires="v">
                <p:oleObj spid="_x0000_s94727" r:id="rId5" imgW="609600" imgH="228600" progId="Equation.3">
                  <p:embed/>
                </p:oleObj>
              </mc:Choice>
              <mc:Fallback>
                <p:oleObj r:id="rId5" imgW="609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810000"/>
                        <a:ext cx="1219200" cy="457200"/>
                      </a:xfrm>
                      <a:prstGeom prst="rect">
                        <a:avLst/>
                      </a:prstGeom>
                      <a:solidFill>
                        <a:schemeClr val="tx1"/>
                      </a:solidFill>
                      <a:extLst/>
                    </p:spPr>
                  </p:pic>
                </p:oleObj>
              </mc:Fallback>
            </mc:AlternateContent>
          </a:graphicData>
        </a:graphic>
      </p:graphicFrame>
      <p:sp>
        <p:nvSpPr>
          <p:cNvPr id="133131" name="Rectangle 11"/>
          <p:cNvSpPr>
            <a:spLocks noChangeArrowheads="1"/>
          </p:cNvSpPr>
          <p:nvPr/>
        </p:nvSpPr>
        <p:spPr bwMode="auto">
          <a:xfrm>
            <a:off x="4386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3130" name="Object 10"/>
          <p:cNvGraphicFramePr>
            <a:graphicFrameLocks noChangeAspect="1"/>
          </p:cNvGraphicFramePr>
          <p:nvPr>
            <p:extLst>
              <p:ext uri="{D42A27DB-BD31-4B8C-83A1-F6EECF244321}">
                <p14:modId xmlns:p14="http://schemas.microsoft.com/office/powerpoint/2010/main" val="2104181750"/>
              </p:ext>
            </p:extLst>
          </p:nvPr>
        </p:nvGraphicFramePr>
        <p:xfrm>
          <a:off x="3680847" y="4838700"/>
          <a:ext cx="652463" cy="685800"/>
        </p:xfrm>
        <a:graphic>
          <a:graphicData uri="http://schemas.openxmlformats.org/presentationml/2006/ole">
            <mc:AlternateContent xmlns:mc="http://schemas.openxmlformats.org/markup-compatibility/2006">
              <mc:Choice xmlns:v="urn:schemas-microsoft-com:vml" Requires="v">
                <p:oleObj spid="_x0000_s94728" r:id="rId7" imgW="368140" imgH="393529" progId="Equation.3">
                  <p:embed/>
                </p:oleObj>
              </mc:Choice>
              <mc:Fallback>
                <p:oleObj r:id="rId7" imgW="368140"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0847" y="4838700"/>
                        <a:ext cx="652463" cy="685800"/>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3536255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266700" y="381000"/>
            <a:ext cx="8610600" cy="1143000"/>
          </a:xfrm>
        </p:spPr>
        <p:txBody>
          <a:bodyPr/>
          <a:lstStyle/>
          <a:p>
            <a:r>
              <a:rPr lang="zh-CN" altLang="en-US" dirty="0">
                <a:solidFill>
                  <a:srgbClr val="C00000"/>
                </a:solidFill>
                <a:latin typeface="楷体_GB2312" pitchFamily="49" charset="-122"/>
              </a:rPr>
              <a:t>奈奎斯特第一准则  小结</a:t>
            </a:r>
          </a:p>
        </p:txBody>
      </p:sp>
      <p:sp>
        <p:nvSpPr>
          <p:cNvPr id="176131"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0" hangingPunct="0">
              <a:buFont typeface="Wingdings" panose="05000000000000000000" pitchFamily="2" charset="2"/>
              <a:buNone/>
            </a:pPr>
            <a:r>
              <a:rPr lang="zh-CN" altLang="en-US" dirty="0">
                <a:latin typeface="宋体" panose="02010600030101010101" pitchFamily="2" charset="-122"/>
              </a:rPr>
              <a:t>  </a:t>
            </a:r>
            <a:r>
              <a:rPr lang="zh-CN" altLang="en-US" dirty="0">
                <a:latin typeface="Times New Roman" panose="02020603050405020304" pitchFamily="18" charset="0"/>
              </a:rPr>
              <a:t>一    理想低通滤波响应</a:t>
            </a:r>
            <a:endParaRPr lang="zh-CN" altLang="en-US" dirty="0">
              <a:latin typeface="宋体" panose="02010600030101010101" pitchFamily="2" charset="-122"/>
            </a:endParaRPr>
          </a:p>
          <a:p>
            <a:pPr eaLnBrk="0" hangingPunct="0">
              <a:buFont typeface="Wingdings" panose="05000000000000000000" pitchFamily="2" charset="2"/>
              <a:buNone/>
            </a:pPr>
            <a:r>
              <a:rPr lang="zh-CN" altLang="en-US" dirty="0">
                <a:latin typeface="宋体" panose="02010600030101010101" pitchFamily="2" charset="-122"/>
              </a:rPr>
              <a:t>	</a:t>
            </a:r>
            <a:r>
              <a:rPr lang="zh-CN" altLang="en-US" dirty="0">
                <a:latin typeface="Times New Roman" panose="02020603050405020304" pitchFamily="18" charset="0"/>
              </a:rPr>
              <a:t>二    奈奎斯特第一准则的推广</a:t>
            </a:r>
          </a:p>
          <a:p>
            <a:pPr eaLnBrk="0" hangingPunct="0">
              <a:buFont typeface="Wingdings" panose="05000000000000000000" pitchFamily="2" charset="2"/>
              <a:buNone/>
            </a:pPr>
            <a:r>
              <a:rPr lang="zh-CN" altLang="en-US" dirty="0">
                <a:latin typeface="Times New Roman" panose="02020603050405020304" pitchFamily="18" charset="0"/>
              </a:rPr>
              <a:t>   </a:t>
            </a:r>
            <a:r>
              <a:rPr lang="zh-CN" altLang="en-US" dirty="0">
                <a:latin typeface="楷体_GB2312" pitchFamily="49" charset="-122"/>
              </a:rPr>
              <a:t>三  残留对称准则和升余弦滚降滤波器</a:t>
            </a:r>
            <a:endParaRPr lang="zh-CN" altLang="en-US" dirty="0">
              <a:latin typeface="Times New Roman" panose="02020603050405020304" pitchFamily="18" charset="0"/>
            </a:endParaRPr>
          </a:p>
          <a:p>
            <a:endParaRPr lang="zh-CN" altLang="en-US" dirty="0"/>
          </a:p>
        </p:txBody>
      </p:sp>
      <p:graphicFrame>
        <p:nvGraphicFramePr>
          <p:cNvPr id="4" name="Object 8"/>
          <p:cNvGraphicFramePr>
            <a:graphicFrameLocks noChangeAspect="1"/>
          </p:cNvGraphicFramePr>
          <p:nvPr>
            <p:extLst>
              <p:ext uri="{D42A27DB-BD31-4B8C-83A1-F6EECF244321}">
                <p14:modId xmlns:p14="http://schemas.microsoft.com/office/powerpoint/2010/main" val="2107421951"/>
              </p:ext>
            </p:extLst>
          </p:nvPr>
        </p:nvGraphicFramePr>
        <p:xfrm>
          <a:off x="1729352" y="4038600"/>
          <a:ext cx="5360988" cy="1550988"/>
        </p:xfrm>
        <a:graphic>
          <a:graphicData uri="http://schemas.openxmlformats.org/presentationml/2006/ole">
            <mc:AlternateContent xmlns:mc="http://schemas.openxmlformats.org/markup-compatibility/2006">
              <mc:Choice xmlns:v="urn:schemas-microsoft-com:vml" Requires="v">
                <p:oleObj spid="_x0000_s112686" name="VISIO" r:id="rId3" imgW="5361480" imgH="1550520" progId="Visio.Drawing.5">
                  <p:embed/>
                </p:oleObj>
              </mc:Choice>
              <mc:Fallback>
                <p:oleObj name="VISIO" r:id="rId3" imgW="5361480" imgH="1550520" progId="Visio.Drawing.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9352" y="4038600"/>
                        <a:ext cx="5360988" cy="155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文本框 4"/>
          <p:cNvSpPr txBox="1"/>
          <p:nvPr/>
        </p:nvSpPr>
        <p:spPr>
          <a:xfrm>
            <a:off x="2436461" y="6096000"/>
            <a:ext cx="2964273" cy="646331"/>
          </a:xfrm>
          <a:prstGeom prst="rect">
            <a:avLst/>
          </a:prstGeom>
          <a:noFill/>
        </p:spPr>
        <p:txBody>
          <a:bodyPr wrap="none" rtlCol="0">
            <a:spAutoFit/>
          </a:bodyPr>
          <a:lstStyle/>
          <a:p>
            <a:r>
              <a:rPr lang="zh-CN" altLang="en-US" sz="3600" dirty="0">
                <a:solidFill>
                  <a:srgbClr val="C00000"/>
                </a:solidFill>
                <a:latin typeface="黑体" panose="02010609060101010101" pitchFamily="49" charset="-122"/>
                <a:ea typeface="黑体" panose="02010609060101010101" pitchFamily="49" charset="-122"/>
              </a:rPr>
              <a:t>采样不准呢？</a:t>
            </a:r>
          </a:p>
        </p:txBody>
      </p:sp>
    </p:spTree>
    <p:extLst>
      <p:ext uri="{BB962C8B-B14F-4D97-AF65-F5344CB8AC3E}">
        <p14:creationId xmlns:p14="http://schemas.microsoft.com/office/powerpoint/2010/main" val="3871254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anim calcmode="lin" valueType="num">
                                      <p:cBhvr additive="base">
                                        <p:cTn id="7" dur="500" fill="hold"/>
                                        <p:tgtEl>
                                          <p:spTgt spid="176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6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6131">
                                            <p:txEl>
                                              <p:pRg st="1" end="1"/>
                                            </p:txEl>
                                          </p:spTgt>
                                        </p:tgtEl>
                                        <p:attrNameLst>
                                          <p:attrName>style.visibility</p:attrName>
                                        </p:attrNameLst>
                                      </p:cBhvr>
                                      <p:to>
                                        <p:strVal val="visible"/>
                                      </p:to>
                                    </p:set>
                                    <p:anim calcmode="lin" valueType="num">
                                      <p:cBhvr additive="base">
                                        <p:cTn id="13" dur="500" fill="hold"/>
                                        <p:tgtEl>
                                          <p:spTgt spid="1761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6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6131">
                                            <p:txEl>
                                              <p:pRg st="2" end="2"/>
                                            </p:txEl>
                                          </p:spTgt>
                                        </p:tgtEl>
                                        <p:attrNameLst>
                                          <p:attrName>style.visibility</p:attrName>
                                        </p:attrNameLst>
                                      </p:cBhvr>
                                      <p:to>
                                        <p:strVal val="visible"/>
                                      </p:to>
                                    </p:set>
                                    <p:anim calcmode="lin" valueType="num">
                                      <p:cBhvr additive="base">
                                        <p:cTn id="19" dur="500" fill="hold"/>
                                        <p:tgtEl>
                                          <p:spTgt spid="1761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6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autoUpdateAnimBg="0"/>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9411B65-F7D6-40AB-B45C-218F3EE8A662}" type="slidenum">
              <a:rPr lang="en-US" altLang="zh-CN"/>
              <a:pPr/>
              <a:t>63</a:t>
            </a:fld>
            <a:endParaRPr lang="en-US" altLang="zh-CN"/>
          </a:p>
        </p:txBody>
      </p:sp>
      <p:sp>
        <p:nvSpPr>
          <p:cNvPr id="193538" name="Rectangle 2"/>
          <p:cNvSpPr>
            <a:spLocks noGrp="1" noChangeArrowheads="1"/>
          </p:cNvSpPr>
          <p:nvPr>
            <p:ph type="title"/>
          </p:nvPr>
        </p:nvSpPr>
        <p:spPr/>
        <p:txBody>
          <a:bodyPr/>
          <a:lstStyle/>
          <a:p>
            <a:r>
              <a:rPr lang="zh-CN" altLang="en-US"/>
              <a:t>采样时刻偏差</a:t>
            </a:r>
          </a:p>
        </p:txBody>
      </p:sp>
      <p:sp>
        <p:nvSpPr>
          <p:cNvPr id="193539" name="Rectangle 3"/>
          <p:cNvSpPr>
            <a:spLocks noGrp="1" noChangeArrowheads="1"/>
          </p:cNvSpPr>
          <p:nvPr>
            <p:ph type="body" idx="1"/>
          </p:nvPr>
        </p:nvSpPr>
        <p:spPr/>
        <p:txBody>
          <a:bodyPr/>
          <a:lstStyle/>
          <a:p>
            <a:r>
              <a:rPr lang="en-US" altLang="zh-CN" dirty="0"/>
              <a:t>1</a:t>
            </a:r>
            <a:r>
              <a:rPr lang="zh-CN" altLang="en-US" dirty="0"/>
              <a:t>、采样时钟相同，但采样点存在偏差</a:t>
            </a:r>
          </a:p>
          <a:p>
            <a:pPr lvl="1"/>
            <a:r>
              <a:rPr lang="zh-CN" altLang="en-US" dirty="0"/>
              <a:t>眼图上的非采样点</a:t>
            </a:r>
          </a:p>
          <a:p>
            <a:r>
              <a:rPr kumimoji="0" lang="en-US" altLang="zh-CN" dirty="0"/>
              <a:t>2</a:t>
            </a:r>
            <a:r>
              <a:rPr kumimoji="0" lang="zh-CN" altLang="en-US" dirty="0"/>
              <a:t>、收发端采样时钟存在偏差</a:t>
            </a:r>
            <a:endParaRPr kumimoji="0" lang="en-US" altLang="zh-CN" dirty="0"/>
          </a:p>
          <a:p>
            <a:pPr lvl="1"/>
            <a:r>
              <a:rPr lang="zh-CN" altLang="en-US" dirty="0"/>
              <a:t>时钟频率不一致！</a:t>
            </a:r>
          </a:p>
        </p:txBody>
      </p:sp>
    </p:spTree>
    <p:extLst>
      <p:ext uri="{BB962C8B-B14F-4D97-AF65-F5344CB8AC3E}">
        <p14:creationId xmlns:p14="http://schemas.microsoft.com/office/powerpoint/2010/main" val="3471642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486C7A15-AC39-436C-8890-D4D42E852FF5}" type="slidenum">
              <a:rPr lang="en-US" altLang="zh-CN"/>
              <a:pPr/>
              <a:t>64</a:t>
            </a:fld>
            <a:endParaRPr lang="en-US" altLang="zh-CN"/>
          </a:p>
        </p:txBody>
      </p:sp>
      <p:sp>
        <p:nvSpPr>
          <p:cNvPr id="194562" name="Rectangle 2"/>
          <p:cNvSpPr>
            <a:spLocks noGrp="1" noChangeArrowheads="1"/>
          </p:cNvSpPr>
          <p:nvPr>
            <p:ph type="title"/>
          </p:nvPr>
        </p:nvSpPr>
        <p:spPr>
          <a:xfrm>
            <a:off x="755650" y="115888"/>
            <a:ext cx="7772400" cy="1143000"/>
          </a:xfrm>
        </p:spPr>
        <p:txBody>
          <a:bodyPr/>
          <a:lstStyle/>
          <a:p>
            <a:r>
              <a:rPr lang="zh-CN" altLang="en-US"/>
              <a:t>采样点偏差</a:t>
            </a:r>
          </a:p>
        </p:txBody>
      </p:sp>
      <p:pic>
        <p:nvPicPr>
          <p:cNvPr id="194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84313"/>
            <a:ext cx="6408737"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5" name="Line 5"/>
          <p:cNvSpPr>
            <a:spLocks noChangeShapeType="1"/>
          </p:cNvSpPr>
          <p:nvPr/>
        </p:nvSpPr>
        <p:spPr bwMode="auto">
          <a:xfrm>
            <a:off x="3203575" y="1268413"/>
            <a:ext cx="0" cy="41052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566" name="Line 6"/>
          <p:cNvSpPr>
            <a:spLocks noChangeShapeType="1"/>
          </p:cNvSpPr>
          <p:nvPr/>
        </p:nvSpPr>
        <p:spPr bwMode="auto">
          <a:xfrm>
            <a:off x="4572000" y="1268413"/>
            <a:ext cx="0" cy="417671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567" name="Line 7"/>
          <p:cNvSpPr>
            <a:spLocks noChangeShapeType="1"/>
          </p:cNvSpPr>
          <p:nvPr/>
        </p:nvSpPr>
        <p:spPr bwMode="auto">
          <a:xfrm>
            <a:off x="5364163" y="765175"/>
            <a:ext cx="0" cy="475138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617003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1F04C506-6030-49C0-BF24-01BE2D9E7909}" type="slidenum">
              <a:rPr lang="en-US" altLang="zh-CN"/>
              <a:pPr/>
              <a:t>65</a:t>
            </a:fld>
            <a:endParaRPr lang="en-US" altLang="zh-CN"/>
          </a:p>
        </p:txBody>
      </p:sp>
      <p:pic>
        <p:nvPicPr>
          <p:cNvPr id="189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628775"/>
            <a:ext cx="6810375" cy="4575175"/>
          </a:xfrm>
          <a:prstGeom prst="rect">
            <a:avLst/>
          </a:prstGeom>
          <a:noFill/>
          <a:extLst>
            <a:ext uri="{909E8E84-426E-40DD-AFC4-6F175D3DCCD1}">
              <a14:hiddenFill xmlns:a14="http://schemas.microsoft.com/office/drawing/2010/main">
                <a:solidFill>
                  <a:srgbClr val="FFFFFF"/>
                </a:solidFill>
              </a14:hiddenFill>
            </a:ext>
          </a:extLst>
        </p:spPr>
      </p:pic>
      <p:sp>
        <p:nvSpPr>
          <p:cNvPr id="189443" name="Rectangle 3"/>
          <p:cNvSpPr>
            <a:spLocks noChangeArrowheads="1"/>
          </p:cNvSpPr>
          <p:nvPr/>
        </p:nvSpPr>
        <p:spPr bwMode="auto">
          <a:xfrm>
            <a:off x="2555875" y="5734050"/>
            <a:ext cx="3313113" cy="5048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44" name="Rectangle 4"/>
          <p:cNvSpPr>
            <a:spLocks noChangeArrowheads="1"/>
          </p:cNvSpPr>
          <p:nvPr/>
        </p:nvSpPr>
        <p:spPr bwMode="auto">
          <a:xfrm>
            <a:off x="6948488" y="4149725"/>
            <a:ext cx="1152525" cy="503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45" name="Text Box 5"/>
          <p:cNvSpPr txBox="1">
            <a:spLocks noChangeArrowheads="1"/>
          </p:cNvSpPr>
          <p:nvPr/>
        </p:nvSpPr>
        <p:spPr bwMode="auto">
          <a:xfrm>
            <a:off x="1239838" y="517525"/>
            <a:ext cx="6619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t>Model of sampling clock frequency errors </a:t>
            </a:r>
          </a:p>
        </p:txBody>
      </p:sp>
      <p:sp>
        <p:nvSpPr>
          <p:cNvPr id="189446" name="Text Box 6"/>
          <p:cNvSpPr txBox="1">
            <a:spLocks noChangeArrowheads="1"/>
          </p:cNvSpPr>
          <p:nvPr/>
        </p:nvSpPr>
        <p:spPr bwMode="auto">
          <a:xfrm>
            <a:off x="7380288" y="5229225"/>
            <a:ext cx="431800"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dirty="0"/>
              <a:t>t</a:t>
            </a:r>
          </a:p>
        </p:txBody>
      </p:sp>
    </p:spTree>
    <p:extLst>
      <p:ext uri="{BB962C8B-B14F-4D97-AF65-F5344CB8AC3E}">
        <p14:creationId xmlns:p14="http://schemas.microsoft.com/office/powerpoint/2010/main" val="2272128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513"/>
            <a:ext cx="8820150" cy="479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0467" name="Text Box 3"/>
          <p:cNvSpPr txBox="1">
            <a:spLocks noChangeArrowheads="1"/>
          </p:cNvSpPr>
          <p:nvPr/>
        </p:nvSpPr>
        <p:spPr bwMode="auto">
          <a:xfrm>
            <a:off x="1887538" y="425450"/>
            <a:ext cx="540885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dirty="0"/>
              <a:t>Sampling timing error </a:t>
            </a:r>
          </a:p>
        </p:txBody>
      </p:sp>
    </p:spTree>
    <p:extLst>
      <p:ext uri="{BB962C8B-B14F-4D97-AF65-F5344CB8AC3E}">
        <p14:creationId xmlns:p14="http://schemas.microsoft.com/office/powerpoint/2010/main" val="65129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32C53FED-ECB9-498E-85FD-D84AE5B41368}" type="slidenum">
              <a:rPr lang="en-US" altLang="zh-CN"/>
              <a:pPr/>
              <a:t>67</a:t>
            </a:fld>
            <a:endParaRPr lang="en-US" altLang="zh-CN"/>
          </a:p>
        </p:txBody>
      </p:sp>
      <p:sp>
        <p:nvSpPr>
          <p:cNvPr id="191490" name="Text Box 2"/>
          <p:cNvSpPr txBox="1">
            <a:spLocks noChangeArrowheads="1"/>
          </p:cNvSpPr>
          <p:nvPr/>
        </p:nvSpPr>
        <p:spPr bwMode="auto">
          <a:xfrm>
            <a:off x="1887538" y="425450"/>
            <a:ext cx="57743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t>Sampling timing error – part 1 </a:t>
            </a:r>
          </a:p>
        </p:txBody>
      </p:sp>
      <p:pic>
        <p:nvPicPr>
          <p:cNvPr id="1914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125538"/>
            <a:ext cx="6840538" cy="512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2" name="Text Box 4"/>
          <p:cNvSpPr txBox="1">
            <a:spLocks noChangeArrowheads="1"/>
          </p:cNvSpPr>
          <p:nvPr/>
        </p:nvSpPr>
        <p:spPr bwMode="auto">
          <a:xfrm>
            <a:off x="2824163" y="6042025"/>
            <a:ext cx="1661032"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t>Figure 3</a:t>
            </a:r>
          </a:p>
        </p:txBody>
      </p:sp>
    </p:spTree>
    <p:extLst>
      <p:ext uri="{BB962C8B-B14F-4D97-AF65-F5344CB8AC3E}">
        <p14:creationId xmlns:p14="http://schemas.microsoft.com/office/powerpoint/2010/main" val="617449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BDDF5DB4-DCE4-4FD3-B55D-AAD83EADF6C2}" type="slidenum">
              <a:rPr lang="en-US" altLang="zh-CN"/>
              <a:pPr/>
              <a:t>68</a:t>
            </a:fld>
            <a:endParaRPr lang="en-US" altLang="zh-CN"/>
          </a:p>
        </p:txBody>
      </p:sp>
      <p:pic>
        <p:nvPicPr>
          <p:cNvPr id="192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836613"/>
            <a:ext cx="7129463" cy="534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515" name="Text Box 3"/>
          <p:cNvSpPr txBox="1">
            <a:spLocks noChangeArrowheads="1"/>
          </p:cNvSpPr>
          <p:nvPr/>
        </p:nvSpPr>
        <p:spPr bwMode="auto">
          <a:xfrm>
            <a:off x="1887538" y="425450"/>
            <a:ext cx="57743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t>Sampling timing error – part 2 </a:t>
            </a:r>
          </a:p>
        </p:txBody>
      </p:sp>
      <p:sp>
        <p:nvSpPr>
          <p:cNvPr id="192516" name="Text Box 4"/>
          <p:cNvSpPr txBox="1">
            <a:spLocks noChangeArrowheads="1"/>
          </p:cNvSpPr>
          <p:nvPr/>
        </p:nvSpPr>
        <p:spPr bwMode="auto">
          <a:xfrm>
            <a:off x="1739280" y="6042025"/>
            <a:ext cx="5423280"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t>Figure 4-</a:t>
            </a:r>
            <a:r>
              <a:rPr lang="zh-CN" altLang="en-US" sz="2800" dirty="0"/>
              <a:t>误差逐步扩大、明显！</a:t>
            </a:r>
            <a:endParaRPr lang="en-US" altLang="zh-CN" sz="2800" dirty="0"/>
          </a:p>
        </p:txBody>
      </p:sp>
    </p:spTree>
    <p:extLst>
      <p:ext uri="{BB962C8B-B14F-4D97-AF65-F5344CB8AC3E}">
        <p14:creationId xmlns:p14="http://schemas.microsoft.com/office/powerpoint/2010/main" val="3706355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b="1">
              <a:ea typeface="仿宋_GB2312" pitchFamily="49" charset="-122"/>
            </a:endParaRPr>
          </a:p>
        </p:txBody>
      </p:sp>
      <p:sp>
        <p:nvSpPr>
          <p:cNvPr id="45059" name="Rectangle 3"/>
          <p:cNvSpPr>
            <a:spLocks noGrp="1" noChangeArrowheads="1"/>
          </p:cNvSpPr>
          <p:nvPr>
            <p:ph type="ctrTitle"/>
          </p:nvPr>
        </p:nvSpPr>
        <p:spPr>
          <a:xfrm>
            <a:off x="990600" y="1799212"/>
            <a:ext cx="7772400" cy="952500"/>
          </a:xfrm>
        </p:spPr>
        <p:txBody>
          <a:bodyPr/>
          <a:lstStyle/>
          <a:p>
            <a:pPr eaLnBrk="1" hangingPunct="1"/>
            <a:r>
              <a:rPr lang="zh-CN" altLang="en-US" sz="5400" b="1" dirty="0">
                <a:ea typeface="大黑体" charset="-122"/>
              </a:rPr>
              <a:t>数字信息的表示法</a:t>
            </a:r>
          </a:p>
        </p:txBody>
      </p:sp>
      <p:sp>
        <p:nvSpPr>
          <p:cNvPr id="2" name="灯片编号占位符 1"/>
          <p:cNvSpPr>
            <a:spLocks noGrp="1"/>
          </p:cNvSpPr>
          <p:nvPr>
            <p:ph type="sldNum" sz="quarter" idx="12"/>
          </p:nvPr>
        </p:nvSpPr>
        <p:spPr/>
        <p:txBody>
          <a:bodyPr/>
          <a:lstStyle/>
          <a:p>
            <a:pPr>
              <a:defRPr/>
            </a:pPr>
            <a:fld id="{72B440EF-8F2B-4DC1-A99A-4D5E5739E338}" type="slidenum">
              <a:rPr lang="zh-CN" altLang="en-GB" smtClean="0"/>
              <a:pPr>
                <a:defRPr/>
              </a:pPr>
              <a:t>6</a:t>
            </a:fld>
            <a:endParaRPr lang="en-GB" altLang="zh-CN"/>
          </a:p>
        </p:txBody>
      </p:sp>
    </p:spTree>
    <p:extLst>
      <p:ext uri="{BB962C8B-B14F-4D97-AF65-F5344CB8AC3E}">
        <p14:creationId xmlns:p14="http://schemas.microsoft.com/office/powerpoint/2010/main" val="3763216781"/>
      </p:ext>
    </p:extLst>
  </p:cSld>
  <p:clrMapOvr>
    <a:masterClrMapping/>
  </p:clrMapOvr>
  <p:transition>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3"/>
          <p:cNvSpPr>
            <a:spLocks noGrp="1"/>
          </p:cNvSpPr>
          <p:nvPr>
            <p:ph type="sldNum" sz="quarter" idx="12"/>
          </p:nvPr>
        </p:nvSpPr>
        <p:spPr/>
        <p:txBody>
          <a:bodyPr/>
          <a:lstStyle/>
          <a:p>
            <a:fld id="{C34A9418-6149-4B10-9EEC-948E3D7CF5E4}" type="slidenum">
              <a:rPr lang="en-US" altLang="zh-CN"/>
              <a:pPr/>
              <a:t>69</a:t>
            </a:fld>
            <a:endParaRPr lang="en-US" altLang="zh-CN"/>
          </a:p>
        </p:txBody>
      </p:sp>
      <p:sp>
        <p:nvSpPr>
          <p:cNvPr id="123906" name="Rectangle 2"/>
          <p:cNvSpPr>
            <a:spLocks noChangeArrowheads="1"/>
          </p:cNvSpPr>
          <p:nvPr/>
        </p:nvSpPr>
        <p:spPr bwMode="auto">
          <a:xfrm>
            <a:off x="3581400" y="6019800"/>
            <a:ext cx="2133600" cy="304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7" name="Rectangle 3"/>
          <p:cNvSpPr>
            <a:spLocks noChangeArrowheads="1"/>
          </p:cNvSpPr>
          <p:nvPr/>
        </p:nvSpPr>
        <p:spPr bwMode="auto">
          <a:xfrm>
            <a:off x="914400" y="2819400"/>
            <a:ext cx="228600" cy="914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39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052513"/>
            <a:ext cx="6265862" cy="4957762"/>
          </a:xfrm>
          <a:prstGeom prst="rect">
            <a:avLst/>
          </a:prstGeom>
          <a:noFill/>
          <a:extLst>
            <a:ext uri="{909E8E84-426E-40DD-AFC4-6F175D3DCCD1}">
              <a14:hiddenFill xmlns:a14="http://schemas.microsoft.com/office/drawing/2010/main">
                <a:solidFill>
                  <a:srgbClr val="FFFFFF"/>
                </a:solidFill>
              </a14:hiddenFill>
            </a:ext>
          </a:extLst>
        </p:spPr>
      </p:pic>
      <p:sp>
        <p:nvSpPr>
          <p:cNvPr id="123909" name="Text Box 5"/>
          <p:cNvSpPr txBox="1">
            <a:spLocks noChangeArrowheads="1"/>
          </p:cNvSpPr>
          <p:nvPr/>
        </p:nvSpPr>
        <p:spPr bwMode="auto">
          <a:xfrm>
            <a:off x="1331912" y="88881"/>
            <a:ext cx="59340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t>采样时刻偏差对单载波系统的影响</a:t>
            </a:r>
            <a:r>
              <a:rPr lang="en-US" altLang="zh-CN" sz="2800" dirty="0">
                <a:solidFill>
                  <a:srgbClr val="FF0000"/>
                </a:solidFill>
              </a:rPr>
              <a:t>——</a:t>
            </a:r>
            <a:r>
              <a:rPr lang="zh-CN" altLang="en-US" sz="2800" dirty="0">
                <a:solidFill>
                  <a:srgbClr val="FF0000"/>
                </a:solidFill>
              </a:rPr>
              <a:t>对比</a:t>
            </a:r>
            <a:r>
              <a:rPr lang="en-US" altLang="zh-CN" sz="2800" dirty="0">
                <a:solidFill>
                  <a:srgbClr val="FF0000"/>
                </a:solidFill>
              </a:rPr>
              <a:t>OFDM</a:t>
            </a:r>
            <a:r>
              <a:rPr lang="zh-CN" altLang="en-US" sz="2800" dirty="0">
                <a:solidFill>
                  <a:srgbClr val="FF0000"/>
                </a:solidFill>
              </a:rPr>
              <a:t>的频域子载波！</a:t>
            </a:r>
          </a:p>
        </p:txBody>
      </p:sp>
      <p:sp>
        <p:nvSpPr>
          <p:cNvPr id="123910" name="Line 6"/>
          <p:cNvSpPr>
            <a:spLocks noChangeShapeType="1"/>
          </p:cNvSpPr>
          <p:nvPr/>
        </p:nvSpPr>
        <p:spPr bwMode="auto">
          <a:xfrm>
            <a:off x="1908175" y="4292600"/>
            <a:ext cx="547211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1" name="Line 7"/>
          <p:cNvSpPr>
            <a:spLocks noChangeShapeType="1"/>
          </p:cNvSpPr>
          <p:nvPr/>
        </p:nvSpPr>
        <p:spPr bwMode="auto">
          <a:xfrm>
            <a:off x="4787900" y="1196975"/>
            <a:ext cx="0" cy="4319588"/>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2" name="Oval 8"/>
          <p:cNvSpPr>
            <a:spLocks noChangeArrowheads="1"/>
          </p:cNvSpPr>
          <p:nvPr/>
        </p:nvSpPr>
        <p:spPr bwMode="auto">
          <a:xfrm>
            <a:off x="4716463" y="1196975"/>
            <a:ext cx="71437" cy="714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3" name="Oval 9"/>
          <p:cNvSpPr>
            <a:spLocks noChangeArrowheads="1"/>
          </p:cNvSpPr>
          <p:nvPr/>
        </p:nvSpPr>
        <p:spPr bwMode="auto">
          <a:xfrm>
            <a:off x="4716463" y="4581525"/>
            <a:ext cx="71437" cy="714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4" name="Oval 10"/>
          <p:cNvSpPr>
            <a:spLocks noChangeArrowheads="1"/>
          </p:cNvSpPr>
          <p:nvPr/>
        </p:nvSpPr>
        <p:spPr bwMode="auto">
          <a:xfrm>
            <a:off x="4716463" y="3789363"/>
            <a:ext cx="71437" cy="714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Rectangle 11"/>
          <p:cNvSpPr>
            <a:spLocks noChangeArrowheads="1"/>
          </p:cNvSpPr>
          <p:nvPr/>
        </p:nvSpPr>
        <p:spPr bwMode="auto">
          <a:xfrm>
            <a:off x="3635375" y="5805488"/>
            <a:ext cx="2160588" cy="287337"/>
          </a:xfrm>
          <a:prstGeom prst="rect">
            <a:avLst/>
          </a:prstGeom>
          <a:noFill/>
          <a:ln w="9525">
            <a:solidFill>
              <a:schemeClr val="tx1"/>
            </a:solidFill>
            <a:miter lim="800000"/>
            <a:headEnd/>
            <a:tailEnd/>
          </a:ln>
          <a:effectLst/>
        </p:spPr>
        <p:txBody>
          <a:bodyPr wrap="none" anchor="ctr"/>
          <a:lstStyle/>
          <a:p>
            <a:endParaRPr lang="zh-CN" altLang="en-US"/>
          </a:p>
        </p:txBody>
      </p:sp>
      <p:sp>
        <p:nvSpPr>
          <p:cNvPr id="123916" name="Rectangle 12"/>
          <p:cNvSpPr>
            <a:spLocks noChangeArrowheads="1"/>
          </p:cNvSpPr>
          <p:nvPr/>
        </p:nvSpPr>
        <p:spPr bwMode="auto">
          <a:xfrm>
            <a:off x="1187450" y="2852738"/>
            <a:ext cx="288925" cy="936625"/>
          </a:xfrm>
          <a:prstGeom prst="rect">
            <a:avLst/>
          </a:prstGeom>
          <a:noFill/>
          <a:ln w="9525">
            <a:solidFill>
              <a:schemeClr val="tx1"/>
            </a:solidFill>
            <a:miter lim="800000"/>
            <a:headEnd/>
            <a:tailEnd/>
          </a:ln>
          <a:effectLst/>
        </p:spPr>
        <p:txBody>
          <a:bodyPr wrap="none" anchor="ctr"/>
          <a:lstStyle/>
          <a:p>
            <a:endParaRPr lang="zh-CN" altLang="en-US"/>
          </a:p>
        </p:txBody>
      </p:sp>
    </p:spTree>
    <p:extLst>
      <p:ext uri="{BB962C8B-B14F-4D97-AF65-F5344CB8AC3E}">
        <p14:creationId xmlns:p14="http://schemas.microsoft.com/office/powerpoint/2010/main" val="4151650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0A663DF2-DDE7-4805-BEA8-30A25275D8D6}" type="slidenum">
              <a:rPr lang="en-US" altLang="zh-CN"/>
              <a:pPr/>
              <a:t>70</a:t>
            </a:fld>
            <a:endParaRPr lang="en-US" altLang="zh-CN"/>
          </a:p>
        </p:txBody>
      </p:sp>
      <p:graphicFrame>
        <p:nvGraphicFramePr>
          <p:cNvPr id="3076" name="Object 4"/>
          <p:cNvGraphicFramePr>
            <a:graphicFrameLocks noChangeAspect="1"/>
          </p:cNvGraphicFramePr>
          <p:nvPr/>
        </p:nvGraphicFramePr>
        <p:xfrm>
          <a:off x="1106488" y="1628775"/>
          <a:ext cx="6202362" cy="3298825"/>
        </p:xfrm>
        <a:graphic>
          <a:graphicData uri="http://schemas.openxmlformats.org/presentationml/2006/ole">
            <mc:AlternateContent xmlns:mc="http://schemas.openxmlformats.org/markup-compatibility/2006">
              <mc:Choice xmlns:v="urn:schemas-microsoft-com:vml" Requires="v">
                <p:oleObj spid="_x0000_s107619" name="公式" r:id="rId4" imgW="3162240" imgH="1688760" progId="Equation.3">
                  <p:embed/>
                </p:oleObj>
              </mc:Choice>
              <mc:Fallback>
                <p:oleObj name="公式" r:id="rId4" imgW="3162240" imgH="16887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88" y="1628775"/>
                        <a:ext cx="6202362" cy="329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53089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8EC8F235-8034-444E-822A-3EBF1724D4ED}" type="slidenum">
              <a:rPr lang="en-US" altLang="zh-CN"/>
              <a:pPr/>
              <a:t>71</a:t>
            </a:fld>
            <a:endParaRPr lang="en-US" altLang="zh-CN"/>
          </a:p>
        </p:txBody>
      </p:sp>
      <p:graphicFrame>
        <p:nvGraphicFramePr>
          <p:cNvPr id="9218" name="Object 2"/>
          <p:cNvGraphicFramePr>
            <a:graphicFrameLocks noChangeAspect="1"/>
          </p:cNvGraphicFramePr>
          <p:nvPr/>
        </p:nvGraphicFramePr>
        <p:xfrm>
          <a:off x="1042988" y="908050"/>
          <a:ext cx="6551612" cy="4314825"/>
        </p:xfrm>
        <a:graphic>
          <a:graphicData uri="http://schemas.openxmlformats.org/presentationml/2006/ole">
            <mc:AlternateContent xmlns:mc="http://schemas.openxmlformats.org/markup-compatibility/2006">
              <mc:Choice xmlns:v="urn:schemas-microsoft-com:vml" Requires="v">
                <p:oleObj spid="_x0000_s108643" name="公式" r:id="rId4" imgW="3225600" imgH="2133360" progId="Equation.3">
                  <p:embed/>
                </p:oleObj>
              </mc:Choice>
              <mc:Fallback>
                <p:oleObj name="公式" r:id="rId4" imgW="3225600" imgH="21333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908050"/>
                        <a:ext cx="6551612" cy="431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601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EC4D0D30-9DCF-4339-9258-7BC7936F2FBF}" type="slidenum">
              <a:rPr lang="en-US" altLang="zh-CN"/>
              <a:pPr/>
              <a:t>72</a:t>
            </a:fld>
            <a:endParaRPr lang="en-US" altLang="zh-CN"/>
          </a:p>
        </p:txBody>
      </p:sp>
      <p:graphicFrame>
        <p:nvGraphicFramePr>
          <p:cNvPr id="10242" name="Object 2"/>
          <p:cNvGraphicFramePr>
            <a:graphicFrameLocks noChangeAspect="1"/>
          </p:cNvGraphicFramePr>
          <p:nvPr/>
        </p:nvGraphicFramePr>
        <p:xfrm>
          <a:off x="900113" y="582613"/>
          <a:ext cx="5443537" cy="3495675"/>
        </p:xfrm>
        <a:graphic>
          <a:graphicData uri="http://schemas.openxmlformats.org/presentationml/2006/ole">
            <mc:AlternateContent xmlns:mc="http://schemas.openxmlformats.org/markup-compatibility/2006">
              <mc:Choice xmlns:v="urn:schemas-microsoft-com:vml" Requires="v">
                <p:oleObj spid="_x0000_s109667" name="公式" r:id="rId4" imgW="2768400" imgH="1777680" progId="Equation.3">
                  <p:embed/>
                </p:oleObj>
              </mc:Choice>
              <mc:Fallback>
                <p:oleObj name="公式" r:id="rId4" imgW="2768400" imgH="1777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582613"/>
                        <a:ext cx="5443537" cy="349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4" name="Text Box 4"/>
          <p:cNvSpPr txBox="1">
            <a:spLocks noChangeArrowheads="1"/>
          </p:cNvSpPr>
          <p:nvPr/>
        </p:nvSpPr>
        <p:spPr bwMode="auto">
          <a:xfrm>
            <a:off x="900113" y="4183063"/>
            <a:ext cx="77041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Char char="•"/>
            </a:pPr>
            <a:r>
              <a:rPr lang="en-US" altLang="zh-CN" sz="2000" dirty="0"/>
              <a:t>  </a:t>
            </a:r>
            <a:r>
              <a:rPr lang="zh-CN" altLang="en-US" sz="2000" dirty="0"/>
              <a:t>当系统不存在采样时刻偏差时，符号间干扰为 </a:t>
            </a:r>
            <a:r>
              <a:rPr lang="en-US" altLang="zh-CN" sz="2000" dirty="0"/>
              <a:t>0</a:t>
            </a:r>
          </a:p>
          <a:p>
            <a:pPr>
              <a:lnSpc>
                <a:spcPct val="120000"/>
              </a:lnSpc>
              <a:buFontTx/>
              <a:buChar char="•"/>
            </a:pPr>
            <a:r>
              <a:rPr lang="en-US" altLang="zh-CN" sz="2000" dirty="0"/>
              <a:t>  </a:t>
            </a:r>
            <a:r>
              <a:rPr lang="zh-CN" altLang="en-US" sz="2000" dirty="0"/>
              <a:t>当采样时刻偏差</a:t>
            </a:r>
            <a:r>
              <a:rPr lang="zh-CN" altLang="en-US" sz="2000" b="1" dirty="0"/>
              <a:t>不为 </a:t>
            </a:r>
            <a:r>
              <a:rPr lang="en-US" altLang="zh-CN" sz="2000" b="1" dirty="0"/>
              <a:t>0</a:t>
            </a:r>
            <a:r>
              <a:rPr lang="zh-CN" altLang="en-US" sz="2000" b="1" dirty="0"/>
              <a:t>，符号间干扰存在</a:t>
            </a:r>
          </a:p>
          <a:p>
            <a:pPr>
              <a:lnSpc>
                <a:spcPct val="120000"/>
              </a:lnSpc>
              <a:buFontTx/>
              <a:buChar char="•"/>
            </a:pPr>
            <a:r>
              <a:rPr lang="zh-CN" altLang="en-US" sz="2000" b="1" dirty="0"/>
              <a:t>  符号间干扰信号为加性干扰，影响系统误码率</a:t>
            </a:r>
          </a:p>
        </p:txBody>
      </p:sp>
    </p:spTree>
    <p:extLst>
      <p:ext uri="{BB962C8B-B14F-4D97-AF65-F5344CB8AC3E}">
        <p14:creationId xmlns:p14="http://schemas.microsoft.com/office/powerpoint/2010/main" val="27711297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6515C8E-A796-43EF-BD1D-43EB0CB3AEC2}" type="slidenum">
              <a:rPr lang="en-US" altLang="zh-CN"/>
              <a:pPr/>
              <a:t>73</a:t>
            </a:fld>
            <a:endParaRPr lang="en-US" altLang="zh-CN"/>
          </a:p>
        </p:txBody>
      </p:sp>
      <p:sp>
        <p:nvSpPr>
          <p:cNvPr id="95234" name="Rectangle 2"/>
          <p:cNvSpPr>
            <a:spLocks noGrp="1" noChangeArrowheads="1"/>
          </p:cNvSpPr>
          <p:nvPr>
            <p:ph type="title"/>
          </p:nvPr>
        </p:nvSpPr>
        <p:spPr/>
        <p:txBody>
          <a:bodyPr/>
          <a:lstStyle/>
          <a:p>
            <a:pPr algn="l"/>
            <a:r>
              <a:rPr lang="zh-CN" altLang="en-US" sz="2800" b="1"/>
              <a:t>消除符号间干扰的方法</a:t>
            </a:r>
          </a:p>
        </p:txBody>
      </p:sp>
      <p:sp>
        <p:nvSpPr>
          <p:cNvPr id="95235" name="Rectangle 3"/>
          <p:cNvSpPr>
            <a:spLocks noGrp="1" noChangeArrowheads="1"/>
          </p:cNvSpPr>
          <p:nvPr>
            <p:ph type="body" idx="1"/>
          </p:nvPr>
        </p:nvSpPr>
        <p:spPr>
          <a:xfrm>
            <a:off x="685800" y="1981200"/>
            <a:ext cx="7772400" cy="3608388"/>
          </a:xfrm>
        </p:spPr>
        <p:txBody>
          <a:bodyPr/>
          <a:lstStyle/>
          <a:p>
            <a:pPr marL="609600" indent="-609600">
              <a:lnSpc>
                <a:spcPct val="110000"/>
              </a:lnSpc>
              <a:buFontTx/>
              <a:buAutoNum type="circleNumDbPlain"/>
            </a:pPr>
            <a:r>
              <a:rPr lang="zh-CN" altLang="en-US" sz="2400" b="1" dirty="0"/>
              <a:t>设计满足 </a:t>
            </a:r>
            <a:r>
              <a:rPr lang="en-US" altLang="zh-CN" sz="2400" b="1" dirty="0"/>
              <a:t>Nyquist </a:t>
            </a:r>
            <a:r>
              <a:rPr lang="zh-CN" altLang="en-US" sz="2400" b="1" dirty="0"/>
              <a:t>准则的滤波器</a:t>
            </a:r>
          </a:p>
          <a:p>
            <a:pPr marL="609600" indent="-609600">
              <a:lnSpc>
                <a:spcPct val="110000"/>
              </a:lnSpc>
              <a:buFontTx/>
              <a:buAutoNum type="circleNumDbPlain"/>
            </a:pPr>
            <a:r>
              <a:rPr lang="zh-CN" altLang="en-US" sz="2400" b="1" dirty="0"/>
              <a:t>设计边瓣尽可能低的滤波器</a:t>
            </a:r>
          </a:p>
          <a:p>
            <a:pPr marL="990600" lvl="1" indent="-533400">
              <a:lnSpc>
                <a:spcPct val="110000"/>
              </a:lnSpc>
              <a:buFontTx/>
              <a:buChar char="•"/>
            </a:pPr>
            <a:r>
              <a:rPr lang="zh-CN" altLang="en-US" sz="2000" b="1" dirty="0"/>
              <a:t>优点：有采样时钟偏差时 </a:t>
            </a:r>
            <a:r>
              <a:rPr lang="en-US" altLang="zh-CN" sz="2000" b="1" dirty="0"/>
              <a:t>ISI </a:t>
            </a:r>
            <a:r>
              <a:rPr lang="zh-CN" altLang="en-US" sz="2000" b="1" dirty="0"/>
              <a:t>小</a:t>
            </a:r>
          </a:p>
          <a:p>
            <a:pPr marL="990600" lvl="1" indent="-533400">
              <a:lnSpc>
                <a:spcPct val="110000"/>
              </a:lnSpc>
              <a:buFontTx/>
              <a:buChar char="•"/>
            </a:pPr>
            <a:r>
              <a:rPr lang="zh-CN" altLang="en-US" sz="2000" b="1" dirty="0"/>
              <a:t>缺点：占有带宽大</a:t>
            </a:r>
          </a:p>
          <a:p>
            <a:pPr marL="609600" indent="-609600">
              <a:lnSpc>
                <a:spcPct val="110000"/>
              </a:lnSpc>
              <a:buFontTx/>
              <a:buAutoNum type="circleNumDbPlain"/>
            </a:pPr>
            <a:r>
              <a:rPr lang="zh-CN" altLang="en-US" sz="2400" b="1" dirty="0"/>
              <a:t>进行信号编码（部分响应信号）</a:t>
            </a:r>
            <a:r>
              <a:rPr lang="en-US" altLang="zh-CN" sz="2400" b="1" dirty="0"/>
              <a:t>——</a:t>
            </a:r>
            <a:r>
              <a:rPr lang="zh-CN" altLang="en-US" sz="2400" b="1" dirty="0">
                <a:solidFill>
                  <a:srgbClr val="FF0000"/>
                </a:solidFill>
              </a:rPr>
              <a:t>见本讲补充部分！</a:t>
            </a:r>
          </a:p>
          <a:p>
            <a:pPr marL="990600" lvl="1" indent="-533400">
              <a:lnSpc>
                <a:spcPct val="110000"/>
              </a:lnSpc>
              <a:buFontTx/>
              <a:buChar char="•"/>
            </a:pPr>
            <a:r>
              <a:rPr lang="en-US" altLang="zh-CN" sz="2000" b="1" dirty="0"/>
              <a:t>P(D) = (1 + D)    (good for ISI)</a:t>
            </a:r>
          </a:p>
          <a:p>
            <a:pPr marL="990600" lvl="1" indent="-533400">
              <a:lnSpc>
                <a:spcPct val="110000"/>
              </a:lnSpc>
              <a:buFontTx/>
              <a:buChar char="•"/>
            </a:pPr>
            <a:r>
              <a:rPr lang="en-US" altLang="zh-CN" sz="2000" b="1" dirty="0"/>
              <a:t>P(D) = (1 – D)    (not good)</a:t>
            </a:r>
          </a:p>
          <a:p>
            <a:pPr marL="990600" lvl="1" indent="-533400">
              <a:lnSpc>
                <a:spcPct val="110000"/>
              </a:lnSpc>
              <a:buFontTx/>
              <a:buChar char="•"/>
            </a:pPr>
            <a:r>
              <a:rPr lang="en-US" altLang="zh-CN" sz="2000" b="1" dirty="0"/>
              <a:t>P(D) = (1 – D)(1 + D) = 1 – D</a:t>
            </a:r>
            <a:r>
              <a:rPr lang="en-US" altLang="zh-CN" sz="2000" b="1" baseline="30000" dirty="0"/>
              <a:t>2</a:t>
            </a:r>
            <a:r>
              <a:rPr lang="en-US" altLang="zh-CN" sz="2000" b="1" dirty="0"/>
              <a:t>    (good for ISI and DC offset) </a:t>
            </a:r>
          </a:p>
          <a:p>
            <a:pPr marL="609600" indent="-609600">
              <a:lnSpc>
                <a:spcPct val="110000"/>
              </a:lnSpc>
              <a:buFontTx/>
              <a:buAutoNum type="circleNumDbPlain"/>
            </a:pPr>
            <a:endParaRPr lang="en-US" altLang="zh-CN" sz="2400" b="1" dirty="0"/>
          </a:p>
        </p:txBody>
      </p:sp>
    </p:spTree>
    <p:extLst>
      <p:ext uri="{BB962C8B-B14F-4D97-AF65-F5344CB8AC3E}">
        <p14:creationId xmlns:p14="http://schemas.microsoft.com/office/powerpoint/2010/main" val="698651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ChangeArrowheads="1"/>
          </p:cNvSpPr>
          <p:nvPr/>
        </p:nvSpPr>
        <p:spPr bwMode="auto">
          <a:xfrm>
            <a:off x="990600" y="1276350"/>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20488" name="Rectangle 6"/>
          <p:cNvSpPr>
            <a:spLocks noGrp="1" noChangeArrowheads="1"/>
          </p:cNvSpPr>
          <p:nvPr>
            <p:ph type="title"/>
          </p:nvPr>
        </p:nvSpPr>
        <p:spPr>
          <a:xfrm>
            <a:off x="628650" y="420688"/>
            <a:ext cx="7772400" cy="590550"/>
          </a:xfrm>
        </p:spPr>
        <p:txBody>
          <a:bodyPr/>
          <a:lstStyle/>
          <a:p>
            <a:pPr eaLnBrk="1" hangingPunct="1"/>
            <a:r>
              <a:rPr lang="zh-CN" altLang="en-US" b="1" dirty="0">
                <a:latin typeface="大黑体" charset="-122"/>
                <a:ea typeface="大黑体" charset="-122"/>
              </a:rPr>
              <a:t>奈奎斯特第二准则</a:t>
            </a:r>
            <a:endParaRPr lang="zh-CN" altLang="en-US" sz="8000" b="1" dirty="0">
              <a:latin typeface="大黑体" charset="-122"/>
              <a:ea typeface="大黑体" charset="-122"/>
            </a:endParaRPr>
          </a:p>
        </p:txBody>
      </p:sp>
      <p:sp>
        <p:nvSpPr>
          <p:cNvPr id="20486" name="Rectangle 3"/>
          <p:cNvSpPr>
            <a:spLocks noGrp="1" noChangeArrowheads="1"/>
          </p:cNvSpPr>
          <p:nvPr>
            <p:ph type="body" sz="half" idx="1"/>
          </p:nvPr>
        </p:nvSpPr>
        <p:spPr>
          <a:xfrm>
            <a:off x="704850" y="1485900"/>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graphicFrame>
        <p:nvGraphicFramePr>
          <p:cNvPr id="20482" name="Object 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61027" name="公式" r:id="rId3" imgW="114151" imgH="215619" progId="Equation.3">
                  <p:embed/>
                </p:oleObj>
              </mc:Choice>
              <mc:Fallback>
                <p:oleObj name="公式" r:id="rId3" imgW="114151" imgH="215619"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7" name="Rectangle 5"/>
          <p:cNvSpPr>
            <a:spLocks noChangeArrowheads="1"/>
          </p:cNvSpPr>
          <p:nvPr/>
        </p:nvSpPr>
        <p:spPr bwMode="auto">
          <a:xfrm>
            <a:off x="895350" y="1809750"/>
            <a:ext cx="348615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zh-CN" b="1">
              <a:ea typeface="仿宋_GB2312" pitchFamily="49" charset="-122"/>
            </a:endParaRPr>
          </a:p>
        </p:txBody>
      </p:sp>
      <p:sp>
        <p:nvSpPr>
          <p:cNvPr id="20489" name="Rectangle 7"/>
          <p:cNvSpPr>
            <a:spLocks noChangeArrowheads="1"/>
          </p:cNvSpPr>
          <p:nvPr/>
        </p:nvSpPr>
        <p:spPr bwMode="auto">
          <a:xfrm>
            <a:off x="5048250" y="1771650"/>
            <a:ext cx="36004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solidFill>
                  <a:srgbClr val="000066"/>
                </a:solidFill>
                <a:latin typeface="大黑体" charset="-122"/>
                <a:ea typeface="大黑体" charset="-122"/>
              </a:rPr>
              <a:t>第二准则表示在转换点无失真。</a:t>
            </a:r>
          </a:p>
          <a:p>
            <a:r>
              <a:rPr lang="zh-CN" altLang="en-US" b="1">
                <a:solidFill>
                  <a:srgbClr val="000066"/>
                </a:solidFill>
                <a:latin typeface="大黑体" charset="-122"/>
                <a:ea typeface="大黑体" charset="-122"/>
              </a:rPr>
              <a:t>令传输信道的时域响应为</a:t>
            </a:r>
            <a:r>
              <a:rPr lang="en-US" altLang="zh-CN" b="1">
                <a:solidFill>
                  <a:srgbClr val="000066"/>
                </a:solidFill>
                <a:latin typeface="大黑体" charset="-122"/>
                <a:ea typeface="大黑体" charset="-122"/>
              </a:rPr>
              <a:t>h(t)</a:t>
            </a:r>
            <a:r>
              <a:rPr lang="zh-CN" altLang="en-US" b="1">
                <a:solidFill>
                  <a:srgbClr val="000066"/>
                </a:solidFill>
                <a:latin typeface="大黑体" charset="-122"/>
                <a:ea typeface="大黑体" charset="-122"/>
              </a:rPr>
              <a:t>，</a:t>
            </a:r>
            <a:r>
              <a:rPr lang="zh-CN" altLang="zh-CN" b="1">
                <a:solidFill>
                  <a:srgbClr val="000066"/>
                </a:solidFill>
                <a:latin typeface="大黑体" charset="-122"/>
                <a:ea typeface="大黑体" charset="-122"/>
              </a:rPr>
              <a:t>输入为冲激函数的随机序列，则满足第二准则的条件为：</a:t>
            </a:r>
          </a:p>
          <a:p>
            <a:endParaRPr lang="zh-CN" altLang="en-US" b="1">
              <a:solidFill>
                <a:srgbClr val="000066"/>
              </a:solidFill>
              <a:latin typeface="大黑体" charset="-122"/>
              <a:ea typeface="大黑体" charset="-122"/>
            </a:endParaRPr>
          </a:p>
          <a:p>
            <a:endParaRPr lang="zh-CN" altLang="en-US" b="1">
              <a:solidFill>
                <a:srgbClr val="000066"/>
              </a:solidFill>
              <a:latin typeface="大黑体" charset="-122"/>
              <a:ea typeface="大黑体" charset="-122"/>
            </a:endParaRPr>
          </a:p>
          <a:p>
            <a:endParaRPr lang="zh-CN" altLang="en-US" b="1">
              <a:solidFill>
                <a:srgbClr val="000066"/>
              </a:solidFill>
              <a:latin typeface="大黑体" charset="-122"/>
              <a:ea typeface="大黑体" charset="-122"/>
            </a:endParaRPr>
          </a:p>
          <a:p>
            <a:endParaRPr lang="zh-CN" altLang="en-US" b="1">
              <a:solidFill>
                <a:srgbClr val="000066"/>
              </a:solidFill>
              <a:latin typeface="大黑体" charset="-122"/>
              <a:ea typeface="大黑体" charset="-122"/>
            </a:endParaRPr>
          </a:p>
          <a:p>
            <a:endParaRPr lang="en-US" altLang="zh-CN" b="1">
              <a:solidFill>
                <a:srgbClr val="000066"/>
              </a:solidFill>
              <a:latin typeface="大黑体" charset="-122"/>
              <a:ea typeface="大黑体" charset="-122"/>
            </a:endParaRPr>
          </a:p>
        </p:txBody>
      </p:sp>
      <p:graphicFrame>
        <p:nvGraphicFramePr>
          <p:cNvPr id="20483" name="Object 8"/>
          <p:cNvGraphicFramePr>
            <a:graphicFrameLocks noChangeAspect="1"/>
          </p:cNvGraphicFramePr>
          <p:nvPr/>
        </p:nvGraphicFramePr>
        <p:xfrm>
          <a:off x="5257800" y="4286250"/>
          <a:ext cx="3533775" cy="800100"/>
        </p:xfrm>
        <a:graphic>
          <a:graphicData uri="http://schemas.openxmlformats.org/presentationml/2006/ole">
            <mc:AlternateContent xmlns:mc="http://schemas.openxmlformats.org/markup-compatibility/2006">
              <mc:Choice xmlns:v="urn:schemas-microsoft-com:vml" Requires="v">
                <p:oleObj spid="_x0000_s61028" name="公式" r:id="rId5" imgW="2019300" imgH="457200" progId="Equation.3">
                  <p:embed/>
                </p:oleObj>
              </mc:Choice>
              <mc:Fallback>
                <p:oleObj name="公式" r:id="rId5" imgW="2019300" imgH="457200" progId="Equation.3">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4286250"/>
                        <a:ext cx="3533775"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0" name="Rectangle 9"/>
          <p:cNvSpPr>
            <a:spLocks noChangeArrowheads="1"/>
          </p:cNvSpPr>
          <p:nvPr/>
        </p:nvSpPr>
        <p:spPr bwMode="auto">
          <a:xfrm>
            <a:off x="1162050" y="4305300"/>
            <a:ext cx="7239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91" name="Rectangle 11"/>
          <p:cNvSpPr>
            <a:spLocks noChangeArrowheads="1"/>
          </p:cNvSpPr>
          <p:nvPr/>
        </p:nvSpPr>
        <p:spPr bwMode="auto">
          <a:xfrm>
            <a:off x="1333500" y="4152900"/>
            <a:ext cx="571500" cy="247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92" name="Rectangle 13"/>
          <p:cNvSpPr>
            <a:spLocks noChangeArrowheads="1"/>
          </p:cNvSpPr>
          <p:nvPr/>
        </p:nvSpPr>
        <p:spPr bwMode="auto">
          <a:xfrm>
            <a:off x="1933575" y="2200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4" name="Object 12"/>
          <p:cNvGraphicFramePr>
            <a:graphicFrameLocks noChangeAspect="1"/>
          </p:cNvGraphicFramePr>
          <p:nvPr/>
        </p:nvGraphicFramePr>
        <p:xfrm>
          <a:off x="193675" y="1844675"/>
          <a:ext cx="4786313" cy="2228850"/>
        </p:xfrm>
        <a:graphic>
          <a:graphicData uri="http://schemas.openxmlformats.org/presentationml/2006/ole">
            <mc:AlternateContent xmlns:mc="http://schemas.openxmlformats.org/markup-compatibility/2006">
              <mc:Choice xmlns:v="urn:schemas-microsoft-com:vml" Requires="v">
                <p:oleObj spid="_x0000_s61029" r:id="rId7" imgW="6277966" imgH="2926690" progId="">
                  <p:embed/>
                </p:oleObj>
              </mc:Choice>
              <mc:Fallback>
                <p:oleObj r:id="rId7" imgW="6277966" imgH="2926690" progId="">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675" y="1844675"/>
                        <a:ext cx="4786313"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3" name="Rectangle 14"/>
          <p:cNvSpPr>
            <a:spLocks noChangeArrowheads="1"/>
          </p:cNvSpPr>
          <p:nvPr/>
        </p:nvSpPr>
        <p:spPr bwMode="auto">
          <a:xfrm>
            <a:off x="927100" y="4271963"/>
            <a:ext cx="2959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400"/>
              <a:t> </a:t>
            </a:r>
            <a:r>
              <a:rPr lang="zh-CN" altLang="en-US" sz="1400">
                <a:latin typeface="宋体" panose="02010600030101010101" pitchFamily="2" charset="-122"/>
              </a:rPr>
              <a:t>奈奎斯特第二准则的时域响应</a:t>
            </a:r>
            <a:r>
              <a:rPr lang="zh-CN" altLang="en-US" sz="1400"/>
              <a:t> </a:t>
            </a:r>
            <a:endParaRPr lang="zh-CN" altLang="en-US" sz="1400">
              <a:ea typeface="仿宋_GB2312" pitchFamily="49" charset="-122"/>
            </a:endParaRP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74</a:t>
            </a:fld>
            <a:endParaRPr lang="en-US" altLang="zh-CN"/>
          </a:p>
        </p:txBody>
      </p:sp>
    </p:spTree>
    <p:extLst>
      <p:ext uri="{BB962C8B-B14F-4D97-AF65-F5344CB8AC3E}">
        <p14:creationId xmlns:p14="http://schemas.microsoft.com/office/powerpoint/2010/main" val="2530981164"/>
      </p:ext>
    </p:extLst>
  </p:cSld>
  <p:clrMapOvr>
    <a:masterClrMapping/>
  </p:clrMapOvr>
  <p:transition>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397790" y="59531"/>
            <a:ext cx="8610600" cy="1143000"/>
          </a:xfrm>
        </p:spPr>
        <p:txBody>
          <a:bodyPr/>
          <a:lstStyle/>
          <a:p>
            <a:r>
              <a:rPr lang="zh-CN" altLang="en-US" b="1" dirty="0">
                <a:latin typeface="楷体_GB2312" pitchFamily="49" charset="-122"/>
              </a:rPr>
              <a:t>奈奎斯特第二准则</a:t>
            </a:r>
          </a:p>
        </p:txBody>
      </p:sp>
      <p:sp>
        <p:nvSpPr>
          <p:cNvPr id="134147" name="Rectangle 3"/>
          <p:cNvSpPr>
            <a:spLocks noGrp="1" noChangeArrowheads="1"/>
          </p:cNvSpPr>
          <p:nvPr>
            <p:ph type="body" idx="1"/>
          </p:nvPr>
        </p:nvSpPr>
        <p:spPr bwMode="auto">
          <a:xfrm>
            <a:off x="685800" y="1981199"/>
            <a:ext cx="7772400" cy="4590081"/>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buClr>
                <a:schemeClr val="accent1"/>
              </a:buClr>
              <a:buFont typeface="Wingdings" panose="05000000000000000000" pitchFamily="2" charset="2"/>
              <a:buChar char="Ø"/>
            </a:pPr>
            <a:r>
              <a:rPr lang="zh-CN" altLang="en-US" sz="2800" b="1" dirty="0">
                <a:latin typeface="宋体" panose="02010600030101010101" pitchFamily="2" charset="-122"/>
              </a:rPr>
              <a:t>又称转换点无失真或称为无抖动准则</a:t>
            </a:r>
            <a:endParaRPr lang="zh-CN" altLang="en-US" sz="2800" dirty="0">
              <a:latin typeface="Times New Roman" panose="02020603050405020304" pitchFamily="18" charset="0"/>
            </a:endParaRPr>
          </a:p>
          <a:p>
            <a:pPr marL="609600" indent="-609600" algn="just"/>
            <a:endParaRPr lang="zh-CN" altLang="en-US" sz="2800" dirty="0">
              <a:latin typeface="Times New Roman" panose="02020603050405020304" pitchFamily="18" charset="0"/>
            </a:endParaRPr>
          </a:p>
          <a:p>
            <a:pPr marL="609600" indent="-609600" algn="just"/>
            <a:endParaRPr lang="zh-CN" altLang="en-US" sz="2800" dirty="0">
              <a:latin typeface="Times New Roman" panose="02020603050405020304" pitchFamily="18" charset="0"/>
            </a:endParaRPr>
          </a:p>
          <a:p>
            <a:pPr marL="609600" indent="-609600" algn="just"/>
            <a:r>
              <a:rPr lang="zh-CN" altLang="en-US" sz="2400" dirty="0">
                <a:latin typeface="Times New Roman" panose="02020603050405020304" pitchFamily="18" charset="0"/>
              </a:rPr>
              <a:t>发送信号从＋</a:t>
            </a:r>
            <a:r>
              <a:rPr lang="en-US" altLang="zh-CN" sz="2400" dirty="0">
                <a:latin typeface="宋体" panose="02010600030101010101" pitchFamily="2" charset="-122"/>
              </a:rPr>
              <a:t>A</a:t>
            </a:r>
            <a:r>
              <a:rPr lang="zh-CN" altLang="en-US" sz="2400" dirty="0">
                <a:latin typeface="Times New Roman" panose="02020603050405020304" pitchFamily="18" charset="0"/>
              </a:rPr>
              <a:t>到－</a:t>
            </a:r>
            <a:r>
              <a:rPr lang="en-US" altLang="zh-CN" sz="2400" dirty="0">
                <a:latin typeface="宋体" panose="02010600030101010101" pitchFamily="2" charset="-122"/>
              </a:rPr>
              <a:t>A</a:t>
            </a:r>
            <a:r>
              <a:rPr lang="en-US" altLang="zh-CN" sz="2400" dirty="0">
                <a:latin typeface="Times New Roman" panose="02020603050405020304" pitchFamily="18" charset="0"/>
              </a:rPr>
              <a:t>，</a:t>
            </a:r>
            <a:r>
              <a:rPr lang="zh-CN" altLang="en-US" sz="2400" dirty="0">
                <a:latin typeface="Times New Roman" panose="02020603050405020304" pitchFamily="18" charset="0"/>
              </a:rPr>
              <a:t>或从－</a:t>
            </a:r>
            <a:r>
              <a:rPr lang="en-US" altLang="zh-CN" sz="2400" dirty="0">
                <a:latin typeface="宋体" panose="02010600030101010101" pitchFamily="2" charset="-122"/>
              </a:rPr>
              <a:t>A</a:t>
            </a:r>
            <a:r>
              <a:rPr lang="zh-CN" altLang="en-US" sz="2400" dirty="0">
                <a:latin typeface="Times New Roman" panose="02020603050405020304" pitchFamily="18" charset="0"/>
              </a:rPr>
              <a:t>到＋</a:t>
            </a:r>
            <a:r>
              <a:rPr lang="en-US" altLang="zh-CN" sz="2400" dirty="0">
                <a:latin typeface="宋体" panose="02010600030101010101" pitchFamily="2" charset="-122"/>
              </a:rPr>
              <a:t>A</a:t>
            </a:r>
            <a:r>
              <a:rPr lang="zh-CN" altLang="en-US" sz="2400" dirty="0">
                <a:latin typeface="Times New Roman" panose="02020603050405020304" pitchFamily="18" charset="0"/>
              </a:rPr>
              <a:t>的电平转换点。</a:t>
            </a:r>
            <a:endParaRPr lang="zh-CN" altLang="en-US" sz="2400" dirty="0">
              <a:latin typeface="宋体" panose="02010600030101010101" pitchFamily="2" charset="-122"/>
            </a:endParaRPr>
          </a:p>
          <a:p>
            <a:pPr marL="609600" indent="-609600" algn="just"/>
            <a:r>
              <a:rPr lang="zh-CN" altLang="en-US" sz="2400" dirty="0">
                <a:latin typeface="Times New Roman" panose="02020603050405020304" pitchFamily="18" charset="0"/>
              </a:rPr>
              <a:t>如果转换点无失真，可以在零电平判决，从而可以无畸变的恢复出数字码元脉冲。</a:t>
            </a:r>
          </a:p>
          <a:p>
            <a:pPr marL="609600" indent="-609600" algn="just"/>
            <a:r>
              <a:rPr lang="zh-CN" altLang="en-US" sz="2400" dirty="0">
                <a:latin typeface="Times New Roman" panose="02020603050405020304" pitchFamily="18" charset="0"/>
              </a:rPr>
              <a:t>另外，从电平转换点提取时钟，如果转换点没有失真，无疑将消除了时钟信息的原始抖动。</a:t>
            </a:r>
            <a:endParaRPr lang="zh-CN" altLang="en-US" sz="2400" dirty="0">
              <a:latin typeface="宋体" panose="02010600030101010101" pitchFamily="2" charset="-122"/>
            </a:endParaRPr>
          </a:p>
          <a:p>
            <a:pPr marL="609600" indent="-609600" algn="just"/>
            <a:r>
              <a:rPr lang="zh-CN" altLang="en-US" sz="2400" dirty="0">
                <a:latin typeface="宋体" panose="02010600030101010101" pitchFamily="2" charset="-122"/>
              </a:rPr>
              <a:t>第二准则给出了</a:t>
            </a:r>
            <a:r>
              <a:rPr lang="zh-CN" altLang="en-US" sz="2400" b="1" dirty="0">
                <a:solidFill>
                  <a:srgbClr val="C00000"/>
                </a:solidFill>
                <a:latin typeface="宋体" panose="02010600030101010101" pitchFamily="2" charset="-122"/>
              </a:rPr>
              <a:t>转换点无失真</a:t>
            </a:r>
            <a:r>
              <a:rPr lang="zh-CN" altLang="en-US" sz="2400" dirty="0">
                <a:latin typeface="宋体" panose="02010600030101010101" pitchFamily="2" charset="-122"/>
              </a:rPr>
              <a:t>的条件。 </a:t>
            </a:r>
          </a:p>
        </p:txBody>
      </p:sp>
      <p:graphicFrame>
        <p:nvGraphicFramePr>
          <p:cNvPr id="134151" name="Object 7"/>
          <p:cNvGraphicFramePr>
            <a:graphicFrameLocks noChangeAspect="1"/>
          </p:cNvGraphicFramePr>
          <p:nvPr/>
        </p:nvGraphicFramePr>
        <p:xfrm>
          <a:off x="2057400" y="2395538"/>
          <a:ext cx="4648200" cy="1109662"/>
        </p:xfrm>
        <a:graphic>
          <a:graphicData uri="http://schemas.openxmlformats.org/presentationml/2006/ole">
            <mc:AlternateContent xmlns:mc="http://schemas.openxmlformats.org/markup-compatibility/2006">
              <mc:Choice xmlns:v="urn:schemas-microsoft-com:vml" Requires="v">
                <p:oleObj spid="_x0000_s95396" name="VISIO" r:id="rId3" imgW="3053520" imgH="729360" progId="Visio.Drawing.5">
                  <p:embed/>
                </p:oleObj>
              </mc:Choice>
              <mc:Fallback>
                <p:oleObj name="VISIO" r:id="rId3" imgW="3053520" imgH="729360" progId="Visio.Drawing.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395538"/>
                        <a:ext cx="4648200"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27620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228600" y="238125"/>
            <a:ext cx="8686800" cy="1143000"/>
          </a:xfrm>
        </p:spPr>
        <p:txBody>
          <a:bodyPr/>
          <a:lstStyle/>
          <a:p>
            <a:r>
              <a:rPr lang="zh-CN" altLang="en-US" b="1" dirty="0">
                <a:latin typeface="楷体_GB2312" pitchFamily="49" charset="-122"/>
              </a:rPr>
              <a:t>奈奎斯特第二准则 </a:t>
            </a:r>
          </a:p>
        </p:txBody>
      </p:sp>
      <p:sp>
        <p:nvSpPr>
          <p:cNvPr id="135171" name="Rectangle 3"/>
          <p:cNvSpPr>
            <a:spLocks noGrp="1" noChangeArrowheads="1"/>
          </p:cNvSpPr>
          <p:nvPr>
            <p:ph type="body" idx="1"/>
          </p:nvPr>
        </p:nvSpPr>
        <p:spPr bwMode="auto">
          <a:xfrm>
            <a:off x="685800" y="1981200"/>
            <a:ext cx="7772400" cy="477043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endParaRPr lang="zh-CN" altLang="en-US" sz="2800" dirty="0">
              <a:latin typeface="宋体" panose="02010600030101010101" pitchFamily="2" charset="-122"/>
            </a:endParaRPr>
          </a:p>
          <a:p>
            <a:pPr marL="609600" indent="-609600" algn="just"/>
            <a:r>
              <a:rPr lang="zh-CN" altLang="en-US" sz="2800" dirty="0">
                <a:latin typeface="宋体" panose="02010600030101010101" pitchFamily="2" charset="-122"/>
              </a:rPr>
              <a:t>如果码元从                          时，输出信号在第</a:t>
            </a:r>
            <a:r>
              <a:rPr lang="en-US" altLang="zh-CN" sz="2800" dirty="0">
                <a:latin typeface="宋体" panose="02010600030101010101" pitchFamily="2" charset="-122"/>
              </a:rPr>
              <a:t>n</a:t>
            </a:r>
            <a:r>
              <a:rPr lang="zh-CN" altLang="en-US" sz="2800" dirty="0">
                <a:latin typeface="宋体" panose="02010600030101010101" pitchFamily="2" charset="-122"/>
              </a:rPr>
              <a:t>时隙内有一个转换点，其准确位置为：           </a:t>
            </a:r>
          </a:p>
          <a:p>
            <a:pPr marL="609600" indent="-609600" algn="just">
              <a:buFont typeface="Wingdings" panose="05000000000000000000" pitchFamily="2" charset="2"/>
              <a:buNone/>
            </a:pPr>
            <a:r>
              <a:rPr lang="zh-CN" altLang="en-US" sz="2800" dirty="0">
                <a:latin typeface="宋体" panose="02010600030101010101" pitchFamily="2" charset="-122"/>
              </a:rPr>
              <a:t>                    满足第二准则。</a:t>
            </a:r>
          </a:p>
          <a:p>
            <a:pPr marL="609600" indent="-609600" algn="just">
              <a:buFont typeface="Wingdings" panose="05000000000000000000" pitchFamily="2" charset="2"/>
              <a:buNone/>
            </a:pPr>
            <a:r>
              <a:rPr lang="zh-CN" altLang="en-US" sz="2800" dirty="0">
                <a:latin typeface="宋体" panose="02010600030101010101" pitchFamily="2" charset="-122"/>
              </a:rPr>
              <a:t>代入：   </a:t>
            </a:r>
          </a:p>
        </p:txBody>
      </p:sp>
      <p:sp>
        <p:nvSpPr>
          <p:cNvPr id="135174" name="Rectangle 6"/>
          <p:cNvSpPr>
            <a:spLocks noChangeArrowheads="1"/>
          </p:cNvSpPr>
          <p:nvPr/>
        </p:nvSpPr>
        <p:spPr bwMode="auto">
          <a:xfrm>
            <a:off x="3910013"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5173" name="Object 5"/>
          <p:cNvGraphicFramePr>
            <a:graphicFrameLocks noChangeAspect="1"/>
          </p:cNvGraphicFramePr>
          <p:nvPr>
            <p:extLst>
              <p:ext uri="{D42A27DB-BD31-4B8C-83A1-F6EECF244321}">
                <p14:modId xmlns:p14="http://schemas.microsoft.com/office/powerpoint/2010/main" val="1327885043"/>
              </p:ext>
            </p:extLst>
          </p:nvPr>
        </p:nvGraphicFramePr>
        <p:xfrm>
          <a:off x="1524000" y="2093913"/>
          <a:ext cx="1905000" cy="450850"/>
        </p:xfrm>
        <a:graphic>
          <a:graphicData uri="http://schemas.openxmlformats.org/presentationml/2006/ole">
            <mc:AlternateContent xmlns:mc="http://schemas.openxmlformats.org/markup-compatibility/2006">
              <mc:Choice xmlns:v="urn:schemas-microsoft-com:vml" Requires="v">
                <p:oleObj spid="_x0000_s97230" r:id="rId3" imgW="850531" imgH="203112" progId="Equation.3">
                  <p:embed/>
                </p:oleObj>
              </mc:Choice>
              <mc:Fallback>
                <p:oleObj r:id="rId3" imgW="850531"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093913"/>
                        <a:ext cx="1905000" cy="450850"/>
                      </a:xfrm>
                      <a:prstGeom prst="rect">
                        <a:avLst/>
                      </a:prstGeom>
                      <a:solidFill>
                        <a:schemeClr val="tx1"/>
                      </a:solidFill>
                      <a:extLst/>
                    </p:spPr>
                  </p:pic>
                </p:oleObj>
              </mc:Fallback>
            </mc:AlternateContent>
          </a:graphicData>
        </a:graphic>
      </p:graphicFrame>
      <p:graphicFrame>
        <p:nvGraphicFramePr>
          <p:cNvPr id="135172" name="Object 4"/>
          <p:cNvGraphicFramePr>
            <a:graphicFrameLocks noChangeAspect="1"/>
          </p:cNvGraphicFramePr>
          <p:nvPr>
            <p:extLst>
              <p:ext uri="{D42A27DB-BD31-4B8C-83A1-F6EECF244321}">
                <p14:modId xmlns:p14="http://schemas.microsoft.com/office/powerpoint/2010/main" val="3951250060"/>
              </p:ext>
            </p:extLst>
          </p:nvPr>
        </p:nvGraphicFramePr>
        <p:xfrm>
          <a:off x="4038600" y="1801812"/>
          <a:ext cx="2438400" cy="788988"/>
        </p:xfrm>
        <a:graphic>
          <a:graphicData uri="http://schemas.openxmlformats.org/presentationml/2006/ole">
            <mc:AlternateContent xmlns:mc="http://schemas.openxmlformats.org/markup-compatibility/2006">
              <mc:Choice xmlns:v="urn:schemas-microsoft-com:vml" Requires="v">
                <p:oleObj spid="_x0000_s97231" r:id="rId5" imgW="1320227" imgH="431613" progId="Equation.3">
                  <p:embed/>
                </p:oleObj>
              </mc:Choice>
              <mc:Fallback>
                <p:oleObj r:id="rId5" imgW="1320227"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1801812"/>
                        <a:ext cx="2438400" cy="788988"/>
                      </a:xfrm>
                      <a:prstGeom prst="rect">
                        <a:avLst/>
                      </a:prstGeom>
                      <a:solidFill>
                        <a:schemeClr val="tx1"/>
                      </a:solidFill>
                      <a:extLst/>
                    </p:spPr>
                  </p:pic>
                </p:oleObj>
              </mc:Fallback>
            </mc:AlternateContent>
          </a:graphicData>
        </a:graphic>
      </p:graphicFrame>
      <p:sp>
        <p:nvSpPr>
          <p:cNvPr id="135176" name="Rectangle 8"/>
          <p:cNvSpPr>
            <a:spLocks noChangeArrowheads="1"/>
          </p:cNvSpPr>
          <p:nvPr/>
        </p:nvSpPr>
        <p:spPr bwMode="auto">
          <a:xfrm>
            <a:off x="337185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5175" name="Object 7"/>
          <p:cNvGraphicFramePr>
            <a:graphicFrameLocks noChangeAspect="1"/>
          </p:cNvGraphicFramePr>
          <p:nvPr>
            <p:extLst>
              <p:ext uri="{D42A27DB-BD31-4B8C-83A1-F6EECF244321}">
                <p14:modId xmlns:p14="http://schemas.microsoft.com/office/powerpoint/2010/main" val="3423191193"/>
              </p:ext>
            </p:extLst>
          </p:nvPr>
        </p:nvGraphicFramePr>
        <p:xfrm>
          <a:off x="2992464" y="2678908"/>
          <a:ext cx="3886200" cy="369887"/>
        </p:xfrm>
        <a:graphic>
          <a:graphicData uri="http://schemas.openxmlformats.org/presentationml/2006/ole">
            <mc:AlternateContent xmlns:mc="http://schemas.openxmlformats.org/markup-compatibility/2006">
              <mc:Choice xmlns:v="urn:schemas-microsoft-com:vml" Requires="v">
                <p:oleObj spid="_x0000_s97232" r:id="rId7" imgW="2400300" imgH="228600" progId="Equation.3">
                  <p:embed/>
                </p:oleObj>
              </mc:Choice>
              <mc:Fallback>
                <p:oleObj r:id="rId7" imgW="24003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2464" y="2678908"/>
                        <a:ext cx="3886200" cy="369887"/>
                      </a:xfrm>
                      <a:prstGeom prst="rect">
                        <a:avLst/>
                      </a:prstGeom>
                      <a:solidFill>
                        <a:schemeClr val="tx1"/>
                      </a:solidFill>
                      <a:extLst/>
                    </p:spPr>
                  </p:pic>
                </p:oleObj>
              </mc:Fallback>
            </mc:AlternateContent>
          </a:graphicData>
        </a:graphic>
      </p:graphicFrame>
      <p:sp>
        <p:nvSpPr>
          <p:cNvPr id="135178" name="Rectangle 10"/>
          <p:cNvSpPr>
            <a:spLocks noChangeArrowheads="1"/>
          </p:cNvSpPr>
          <p:nvPr/>
        </p:nvSpPr>
        <p:spPr bwMode="auto">
          <a:xfrm>
            <a:off x="4114800"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5177" name="Object 9"/>
          <p:cNvGraphicFramePr>
            <a:graphicFrameLocks noChangeAspect="1"/>
          </p:cNvGraphicFramePr>
          <p:nvPr>
            <p:extLst>
              <p:ext uri="{D42A27DB-BD31-4B8C-83A1-F6EECF244321}">
                <p14:modId xmlns:p14="http://schemas.microsoft.com/office/powerpoint/2010/main" val="2772658065"/>
              </p:ext>
            </p:extLst>
          </p:nvPr>
        </p:nvGraphicFramePr>
        <p:xfrm>
          <a:off x="4170336" y="3473451"/>
          <a:ext cx="1600200" cy="631825"/>
        </p:xfrm>
        <a:graphic>
          <a:graphicData uri="http://schemas.openxmlformats.org/presentationml/2006/ole">
            <mc:AlternateContent xmlns:mc="http://schemas.openxmlformats.org/markup-compatibility/2006">
              <mc:Choice xmlns:v="urn:schemas-microsoft-com:vml" Requires="v">
                <p:oleObj spid="_x0000_s97233" r:id="rId9" imgW="1040948" imgH="406224" progId="Equation.3">
                  <p:embed/>
                </p:oleObj>
              </mc:Choice>
              <mc:Fallback>
                <p:oleObj r:id="rId9" imgW="1040948" imgH="4062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0336" y="3473451"/>
                        <a:ext cx="1600200" cy="631825"/>
                      </a:xfrm>
                      <a:prstGeom prst="rect">
                        <a:avLst/>
                      </a:prstGeom>
                      <a:solidFill>
                        <a:schemeClr val="tx1"/>
                      </a:solidFill>
                      <a:extLst/>
                    </p:spPr>
                  </p:pic>
                </p:oleObj>
              </mc:Fallback>
            </mc:AlternateContent>
          </a:graphicData>
        </a:graphic>
      </p:graphicFrame>
      <p:sp>
        <p:nvSpPr>
          <p:cNvPr id="135180" name="Rectangle 12"/>
          <p:cNvSpPr>
            <a:spLocks noChangeArrowheads="1"/>
          </p:cNvSpPr>
          <p:nvPr/>
        </p:nvSpPr>
        <p:spPr bwMode="auto">
          <a:xfrm>
            <a:off x="3581400" y="2743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5179" name="Object 11"/>
          <p:cNvGraphicFramePr>
            <a:graphicFrameLocks noChangeAspect="1"/>
          </p:cNvGraphicFramePr>
          <p:nvPr>
            <p:extLst>
              <p:ext uri="{D42A27DB-BD31-4B8C-83A1-F6EECF244321}">
                <p14:modId xmlns:p14="http://schemas.microsoft.com/office/powerpoint/2010/main" val="3456295575"/>
              </p:ext>
            </p:extLst>
          </p:nvPr>
        </p:nvGraphicFramePr>
        <p:xfrm>
          <a:off x="1447800" y="3963988"/>
          <a:ext cx="2590800" cy="622300"/>
        </p:xfrm>
        <a:graphic>
          <a:graphicData uri="http://schemas.openxmlformats.org/presentationml/2006/ole">
            <mc:AlternateContent xmlns:mc="http://schemas.openxmlformats.org/markup-compatibility/2006">
              <mc:Choice xmlns:v="urn:schemas-microsoft-com:vml" Requires="v">
                <p:oleObj spid="_x0000_s97234" r:id="rId11" imgW="1701800" imgH="406400" progId="Equation.3">
                  <p:embed/>
                </p:oleObj>
              </mc:Choice>
              <mc:Fallback>
                <p:oleObj r:id="rId11" imgW="1701800" imgH="406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7800" y="3963988"/>
                        <a:ext cx="2590800" cy="622300"/>
                      </a:xfrm>
                      <a:prstGeom prst="rect">
                        <a:avLst/>
                      </a:prstGeom>
                      <a:solidFill>
                        <a:schemeClr val="tx1"/>
                      </a:solidFill>
                      <a:extLst/>
                    </p:spPr>
                  </p:pic>
                </p:oleObj>
              </mc:Fallback>
            </mc:AlternateContent>
          </a:graphicData>
        </a:graphic>
      </p:graphicFrame>
      <p:graphicFrame>
        <p:nvGraphicFramePr>
          <p:cNvPr id="135181" name="Object 13"/>
          <p:cNvGraphicFramePr>
            <a:graphicFrameLocks noChangeAspect="1"/>
          </p:cNvGraphicFramePr>
          <p:nvPr>
            <p:extLst>
              <p:ext uri="{D42A27DB-BD31-4B8C-83A1-F6EECF244321}">
                <p14:modId xmlns:p14="http://schemas.microsoft.com/office/powerpoint/2010/main" val="459855379"/>
              </p:ext>
            </p:extLst>
          </p:nvPr>
        </p:nvGraphicFramePr>
        <p:xfrm>
          <a:off x="1676400" y="4733926"/>
          <a:ext cx="7010400" cy="2017712"/>
        </p:xfrm>
        <a:graphic>
          <a:graphicData uri="http://schemas.openxmlformats.org/presentationml/2006/ole">
            <mc:AlternateContent xmlns:mc="http://schemas.openxmlformats.org/markup-compatibility/2006">
              <mc:Choice xmlns:v="urn:schemas-microsoft-com:vml" Requires="v">
                <p:oleObj spid="_x0000_s97235" r:id="rId13" imgW="4241800" imgH="1219200" progId="Equation.3">
                  <p:embed/>
                </p:oleObj>
              </mc:Choice>
              <mc:Fallback>
                <p:oleObj r:id="rId13" imgW="4241800" imgH="1219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6400" y="4733926"/>
                        <a:ext cx="7010400" cy="2017712"/>
                      </a:xfrm>
                      <a:prstGeom prst="rect">
                        <a:avLst/>
                      </a:prstGeom>
                      <a:solidFill>
                        <a:schemeClr val="tx1"/>
                      </a:solidFill>
                      <a:extLst/>
                    </p:spPr>
                  </p:pic>
                </p:oleObj>
              </mc:Fallback>
            </mc:AlternateContent>
          </a:graphicData>
        </a:graphic>
      </p:graphicFrame>
      <p:sp>
        <p:nvSpPr>
          <p:cNvPr id="2" name="文本框 1"/>
          <p:cNvSpPr txBox="1"/>
          <p:nvPr/>
        </p:nvSpPr>
        <p:spPr>
          <a:xfrm>
            <a:off x="6565077" y="2160091"/>
            <a:ext cx="2350323" cy="461665"/>
          </a:xfrm>
          <a:prstGeom prst="rect">
            <a:avLst/>
          </a:prstGeom>
          <a:noFill/>
        </p:spPr>
        <p:txBody>
          <a:bodyPr wrap="none" rtlCol="0">
            <a:spAutoFit/>
          </a:bodyPr>
          <a:lstStyle/>
          <a:p>
            <a:r>
              <a:rPr lang="zh-CN" altLang="en-US" sz="2400" dirty="0">
                <a:solidFill>
                  <a:srgbClr val="C00000"/>
                </a:solidFill>
              </a:rPr>
              <a:t>正负切换、对消</a:t>
            </a:r>
          </a:p>
        </p:txBody>
      </p:sp>
    </p:spTree>
    <p:extLst>
      <p:ext uri="{BB962C8B-B14F-4D97-AF65-F5344CB8AC3E}">
        <p14:creationId xmlns:p14="http://schemas.microsoft.com/office/powerpoint/2010/main" val="3535354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419600" y="-95572"/>
            <a:ext cx="4724400" cy="241490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marR="0" indent="-342900" algn="l" defTabSz="914400" rtl="0" eaLnBrk="0" fontAlgn="base" latinLnBrk="0" hangingPunct="0">
              <a:lnSpc>
                <a:spcPct val="100000"/>
              </a:lnSpc>
              <a:spcBef>
                <a:spcPct val="40000"/>
              </a:spcBef>
              <a:spcAft>
                <a:spcPct val="0"/>
              </a:spcAft>
              <a:buClr>
                <a:srgbClr val="FFFF66"/>
              </a:buClr>
              <a:buSzPct val="110000"/>
              <a:buFont typeface="Wingdings" panose="05000000000000000000" pitchFamily="2" charset="2"/>
              <a:buNone/>
              <a:tabLst/>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marL="609600" indent="-609600" algn="just">
              <a:buClr>
                <a:schemeClr val="accent1"/>
              </a:buClr>
            </a:pPr>
            <a:r>
              <a:rPr lang="en-US" altLang="zh-CN" sz="2800" b="0" kern="0">
                <a:latin typeface="宋体" panose="02010600030101010101" pitchFamily="2" charset="-122"/>
              </a:rPr>
              <a:t>h(t)</a:t>
            </a:r>
            <a:r>
              <a:rPr lang="zh-CN" altLang="en-US" sz="2800" b="0" kern="0">
                <a:latin typeface="宋体" panose="02010600030101010101" pitchFamily="2" charset="-122"/>
              </a:rPr>
              <a:t>波形如下：</a:t>
            </a:r>
          </a:p>
          <a:p>
            <a:pPr marL="609600" indent="-609600" algn="just">
              <a:buClr>
                <a:schemeClr val="accent1"/>
              </a:buClr>
            </a:pPr>
            <a:endParaRPr lang="zh-CN" altLang="en-US" sz="2800" b="0" kern="0">
              <a:latin typeface="宋体" panose="02010600030101010101" pitchFamily="2" charset="-122"/>
            </a:endParaRPr>
          </a:p>
          <a:p>
            <a:pPr marL="609600" indent="-609600" algn="just"/>
            <a:endParaRPr lang="zh-CN" altLang="en-US" sz="2800" b="0" kern="0">
              <a:latin typeface="宋体" panose="02010600030101010101" pitchFamily="2" charset="-122"/>
            </a:endParaRPr>
          </a:p>
          <a:p>
            <a:pPr marL="609600" indent="-609600" algn="just"/>
            <a:endParaRPr lang="zh-CN" altLang="en-US" sz="2400" b="0" kern="0">
              <a:latin typeface="宋体" panose="02010600030101010101" pitchFamily="2" charset="-122"/>
            </a:endParaRPr>
          </a:p>
          <a:p>
            <a:pPr marL="609600" indent="-609600" algn="just"/>
            <a:endParaRPr lang="zh-CN" altLang="en-US" sz="2400" b="0" kern="0">
              <a:latin typeface="宋体" panose="02010600030101010101" pitchFamily="2" charset="-122"/>
            </a:endParaRPr>
          </a:p>
          <a:p>
            <a:pPr marL="609600" indent="-609600" algn="just"/>
            <a:endParaRPr lang="zh-CN" altLang="en-US" sz="2400" b="0" kern="0">
              <a:latin typeface="宋体" panose="02010600030101010101" pitchFamily="2" charset="-122"/>
            </a:endParaRPr>
          </a:p>
          <a:p>
            <a:pPr marL="609600" indent="-609600" algn="just"/>
            <a:endParaRPr lang="zh-CN" altLang="en-US" sz="2400" b="0" kern="0" dirty="0">
              <a:latin typeface="宋体" panose="02010600030101010101" pitchFamily="2" charset="-122"/>
            </a:endParaRPr>
          </a:p>
        </p:txBody>
      </p:sp>
      <p:sp>
        <p:nvSpPr>
          <p:cNvPr id="137218" name="Rectangle 2"/>
          <p:cNvSpPr>
            <a:spLocks noGrp="1" noChangeArrowheads="1"/>
          </p:cNvSpPr>
          <p:nvPr>
            <p:ph type="title"/>
          </p:nvPr>
        </p:nvSpPr>
        <p:spPr>
          <a:xfrm>
            <a:off x="304800" y="609600"/>
            <a:ext cx="8610600" cy="1143000"/>
          </a:xfrm>
        </p:spPr>
        <p:txBody>
          <a:bodyPr/>
          <a:lstStyle/>
          <a:p>
            <a:r>
              <a:rPr lang="zh-CN" altLang="en-US"/>
              <a:t>成立条件</a:t>
            </a:r>
            <a:endParaRPr lang="zh-CN" altLang="en-US" b="1">
              <a:latin typeface="Times New Roman" panose="02020603050405020304" pitchFamily="18" charset="0"/>
              <a:cs typeface="Times New Roman" panose="02020603050405020304" pitchFamily="18" charset="0"/>
            </a:endParaRPr>
          </a:p>
        </p:txBody>
      </p:sp>
      <p:sp>
        <p:nvSpPr>
          <p:cNvPr id="137219"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buFont typeface="Wingdings" panose="05000000000000000000" pitchFamily="2" charset="2"/>
              <a:buNone/>
            </a:pPr>
            <a:r>
              <a:rPr lang="zh-CN" altLang="en-US" sz="2400">
                <a:latin typeface="宋体" panose="02010600030101010101" pitchFamily="2" charset="-122"/>
              </a:rPr>
              <a:t>成立条件是： </a:t>
            </a:r>
          </a:p>
          <a:p>
            <a:pPr marL="609600" indent="-609600" algn="just">
              <a:buFont typeface="Wingdings" panose="05000000000000000000" pitchFamily="2" charset="2"/>
              <a:buNone/>
            </a:pPr>
            <a:endParaRPr lang="zh-CN" altLang="en-US" sz="2400">
              <a:latin typeface="宋体" panose="02010600030101010101" pitchFamily="2" charset="-122"/>
            </a:endParaRPr>
          </a:p>
          <a:p>
            <a:pPr marL="609600" indent="-609600" algn="just">
              <a:buFont typeface="Wingdings" panose="05000000000000000000" pitchFamily="2" charset="2"/>
              <a:buNone/>
            </a:pPr>
            <a:endParaRPr lang="zh-CN" altLang="en-US" sz="2400">
              <a:latin typeface="宋体" panose="02010600030101010101" pitchFamily="2" charset="-122"/>
            </a:endParaRPr>
          </a:p>
          <a:p>
            <a:pPr marL="609600" indent="-609600" algn="just">
              <a:buFont typeface="Wingdings" panose="05000000000000000000" pitchFamily="2" charset="2"/>
              <a:buNone/>
            </a:pPr>
            <a:endParaRPr lang="zh-CN" altLang="en-US" sz="2400">
              <a:latin typeface="宋体" panose="02010600030101010101" pitchFamily="2" charset="-122"/>
            </a:endParaRPr>
          </a:p>
          <a:p>
            <a:pPr marL="609600" indent="-609600" algn="just">
              <a:buFont typeface="Wingdings" panose="05000000000000000000" pitchFamily="2" charset="2"/>
              <a:buNone/>
            </a:pPr>
            <a:endParaRPr lang="zh-CN" altLang="en-US" sz="2400">
              <a:latin typeface="宋体" panose="02010600030101010101" pitchFamily="2" charset="-122"/>
            </a:endParaRPr>
          </a:p>
          <a:p>
            <a:pPr marL="609600" indent="-609600" algn="just">
              <a:buFont typeface="Wingdings" panose="05000000000000000000" pitchFamily="2" charset="2"/>
              <a:buNone/>
            </a:pPr>
            <a:r>
              <a:rPr lang="zh-CN" altLang="en-US" sz="2400">
                <a:latin typeface="宋体" panose="02010600030101010101" pitchFamily="2" charset="-122"/>
              </a:rPr>
              <a:t>或写成:</a:t>
            </a:r>
          </a:p>
        </p:txBody>
      </p:sp>
      <p:sp>
        <p:nvSpPr>
          <p:cNvPr id="137220" name="Rectangle 4"/>
          <p:cNvSpPr>
            <a:spLocks noChangeArrowheads="1"/>
          </p:cNvSpPr>
          <p:nvPr/>
        </p:nvSpPr>
        <p:spPr bwMode="auto">
          <a:xfrm>
            <a:off x="245268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7222" name="Rectangle 6"/>
          <p:cNvSpPr>
            <a:spLocks noChangeArrowheads="1"/>
          </p:cNvSpPr>
          <p:nvPr/>
        </p:nvSpPr>
        <p:spPr bwMode="auto">
          <a:xfrm>
            <a:off x="3500438"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7225" name="Rectangle 9"/>
          <p:cNvSpPr>
            <a:spLocks noChangeArrowheads="1"/>
          </p:cNvSpPr>
          <p:nvPr/>
        </p:nvSpPr>
        <p:spPr bwMode="auto">
          <a:xfrm>
            <a:off x="347186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7224" name="Object 8"/>
          <p:cNvGraphicFramePr>
            <a:graphicFrameLocks noChangeAspect="1"/>
          </p:cNvGraphicFramePr>
          <p:nvPr>
            <p:extLst>
              <p:ext uri="{D42A27DB-BD31-4B8C-83A1-F6EECF244321}">
                <p14:modId xmlns:p14="http://schemas.microsoft.com/office/powerpoint/2010/main" val="1625206356"/>
              </p:ext>
            </p:extLst>
          </p:nvPr>
        </p:nvGraphicFramePr>
        <p:xfrm>
          <a:off x="2286000" y="4724400"/>
          <a:ext cx="4267200" cy="887413"/>
        </p:xfrm>
        <a:graphic>
          <a:graphicData uri="http://schemas.openxmlformats.org/presentationml/2006/ole">
            <mc:AlternateContent xmlns:mc="http://schemas.openxmlformats.org/markup-compatibility/2006">
              <mc:Choice xmlns:v="urn:schemas-microsoft-com:vml" Requires="v">
                <p:oleObj spid="_x0000_s97768" r:id="rId3" imgW="2197100" imgH="457200" progId="Equation.3">
                  <p:embed/>
                </p:oleObj>
              </mc:Choice>
              <mc:Fallback>
                <p:oleObj r:id="rId3" imgW="21971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724400"/>
                        <a:ext cx="4267200" cy="887413"/>
                      </a:xfrm>
                      <a:prstGeom prst="rect">
                        <a:avLst/>
                      </a:prstGeom>
                      <a:solidFill>
                        <a:schemeClr val="tx1"/>
                      </a:solidFill>
                      <a:extLst/>
                    </p:spPr>
                  </p:pic>
                </p:oleObj>
              </mc:Fallback>
            </mc:AlternateContent>
          </a:graphicData>
        </a:graphic>
      </p:graphicFrame>
      <p:graphicFrame>
        <p:nvGraphicFramePr>
          <p:cNvPr id="137226" name="Object 10"/>
          <p:cNvGraphicFramePr>
            <a:graphicFrameLocks noChangeAspect="1"/>
          </p:cNvGraphicFramePr>
          <p:nvPr>
            <p:extLst>
              <p:ext uri="{D42A27DB-BD31-4B8C-83A1-F6EECF244321}">
                <p14:modId xmlns:p14="http://schemas.microsoft.com/office/powerpoint/2010/main" val="465520660"/>
              </p:ext>
            </p:extLst>
          </p:nvPr>
        </p:nvGraphicFramePr>
        <p:xfrm>
          <a:off x="2362200" y="2514600"/>
          <a:ext cx="4114800" cy="1516063"/>
        </p:xfrm>
        <a:graphic>
          <a:graphicData uri="http://schemas.openxmlformats.org/presentationml/2006/ole">
            <mc:AlternateContent xmlns:mc="http://schemas.openxmlformats.org/markup-compatibility/2006">
              <mc:Choice xmlns:v="urn:schemas-microsoft-com:vml" Requires="v">
                <p:oleObj spid="_x0000_s97769" r:id="rId5" imgW="2146300" imgH="787400" progId="Equation.3">
                  <p:embed/>
                </p:oleObj>
              </mc:Choice>
              <mc:Fallback>
                <p:oleObj r:id="rId5" imgW="2146300" imgH="787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514600"/>
                        <a:ext cx="4114800" cy="1516063"/>
                      </a:xfrm>
                      <a:prstGeom prst="rect">
                        <a:avLst/>
                      </a:prstGeom>
                      <a:solidFill>
                        <a:schemeClr val="tx1"/>
                      </a:solidFill>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3574407175"/>
              </p:ext>
            </p:extLst>
          </p:nvPr>
        </p:nvGraphicFramePr>
        <p:xfrm>
          <a:off x="4419600" y="-123824"/>
          <a:ext cx="4786313" cy="2228850"/>
        </p:xfrm>
        <a:graphic>
          <a:graphicData uri="http://schemas.openxmlformats.org/presentationml/2006/ole">
            <mc:AlternateContent xmlns:mc="http://schemas.openxmlformats.org/markup-compatibility/2006">
              <mc:Choice xmlns:v="urn:schemas-microsoft-com:vml" Requires="v">
                <p:oleObj spid="_x0000_s97770" r:id="rId7" imgW="6277966" imgH="2926690" progId="">
                  <p:embed/>
                </p:oleObj>
              </mc:Choice>
              <mc:Fallback>
                <p:oleObj r:id="rId7" imgW="6277966" imgH="292669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123824"/>
                        <a:ext cx="4786313"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76357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 calcmode="lin" valueType="num">
                                      <p:cBhvr additive="base">
                                        <p:cTn id="7" dur="500" fill="hold"/>
                                        <p:tgtEl>
                                          <p:spTgt spid="1372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7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7219">
                                            <p:txEl>
                                              <p:pRg st="5" end="5"/>
                                            </p:txEl>
                                          </p:spTgt>
                                        </p:tgtEl>
                                        <p:attrNameLst>
                                          <p:attrName>style.visibility</p:attrName>
                                        </p:attrNameLst>
                                      </p:cBhvr>
                                      <p:to>
                                        <p:strVal val="visible"/>
                                      </p:to>
                                    </p:set>
                                    <p:anim calcmode="lin" valueType="num">
                                      <p:cBhvr additive="base">
                                        <p:cTn id="13" dur="500" fill="hold"/>
                                        <p:tgtEl>
                                          <p:spTgt spid="137219">
                                            <p:txEl>
                                              <p:pRg st="5" end="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72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37226"/>
                                        </p:tgtEl>
                                        <p:attrNameLst>
                                          <p:attrName>style.visibility</p:attrName>
                                        </p:attrNameLst>
                                      </p:cBhvr>
                                      <p:to>
                                        <p:strVal val="visible"/>
                                      </p:to>
                                    </p:set>
                                    <p:anim calcmode="lin" valueType="num">
                                      <p:cBhvr additive="base">
                                        <p:cTn id="19" dur="500" fill="hold"/>
                                        <p:tgtEl>
                                          <p:spTgt spid="137226"/>
                                        </p:tgtEl>
                                        <p:attrNameLst>
                                          <p:attrName>ppt_x</p:attrName>
                                        </p:attrNameLst>
                                      </p:cBhvr>
                                      <p:tavLst>
                                        <p:tav tm="0">
                                          <p:val>
                                            <p:strVal val="0-#ppt_w/2"/>
                                          </p:val>
                                        </p:tav>
                                        <p:tav tm="100000">
                                          <p:val>
                                            <p:strVal val="#ppt_x"/>
                                          </p:val>
                                        </p:tav>
                                      </p:tavLst>
                                    </p:anim>
                                    <p:anim calcmode="lin" valueType="num">
                                      <p:cBhvr additive="base">
                                        <p:cTn id="20" dur="500" fill="hold"/>
                                        <p:tgtEl>
                                          <p:spTgt spid="13722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37224"/>
                                        </p:tgtEl>
                                        <p:attrNameLst>
                                          <p:attrName>style.visibility</p:attrName>
                                        </p:attrNameLst>
                                      </p:cBhvr>
                                      <p:to>
                                        <p:strVal val="visible"/>
                                      </p:to>
                                    </p:set>
                                    <p:anim calcmode="lin" valueType="num">
                                      <p:cBhvr additive="base">
                                        <p:cTn id="25" dur="500" fill="hold"/>
                                        <p:tgtEl>
                                          <p:spTgt spid="137224"/>
                                        </p:tgtEl>
                                        <p:attrNameLst>
                                          <p:attrName>ppt_x</p:attrName>
                                        </p:attrNameLst>
                                      </p:cBhvr>
                                      <p:tavLst>
                                        <p:tav tm="0">
                                          <p:val>
                                            <p:strVal val="0-#ppt_w/2"/>
                                          </p:val>
                                        </p:tav>
                                        <p:tav tm="100000">
                                          <p:val>
                                            <p:strVal val="#ppt_x"/>
                                          </p:val>
                                        </p:tav>
                                      </p:tavLst>
                                    </p:anim>
                                    <p:anim calcmode="lin" valueType="num">
                                      <p:cBhvr additive="base">
                                        <p:cTn id="26" dur="500" fill="hold"/>
                                        <p:tgtEl>
                                          <p:spTgt spid="137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81000" y="126207"/>
            <a:ext cx="8610600" cy="1143000"/>
          </a:xfrm>
        </p:spPr>
        <p:txBody>
          <a:bodyPr/>
          <a:lstStyle/>
          <a:p>
            <a:r>
              <a:rPr lang="zh-CN" altLang="en-US" sz="3600" dirty="0">
                <a:latin typeface="宋体" panose="02010600030101010101" pitchFamily="2" charset="-122"/>
              </a:rPr>
              <a:t>满足奈氏第二准则的滤波器的频率响应</a:t>
            </a:r>
          </a:p>
        </p:txBody>
      </p:sp>
      <p:sp>
        <p:nvSpPr>
          <p:cNvPr id="139267" name="Rectangle 3"/>
          <p:cNvSpPr>
            <a:spLocks noGrp="1" noChangeArrowheads="1"/>
          </p:cNvSpPr>
          <p:nvPr>
            <p:ph type="body" idx="1"/>
          </p:nvPr>
        </p:nvSpPr>
        <p:spPr bwMode="auto">
          <a:xfrm>
            <a:off x="381000" y="1981199"/>
            <a:ext cx="8077200" cy="4698569"/>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r>
              <a:rPr lang="zh-CN" altLang="en-US" sz="2400" dirty="0">
                <a:latin typeface="宋体" panose="02010600030101010101" pitchFamily="2" charset="-122"/>
              </a:rPr>
              <a:t>可以证明，满足奈氏第二准则的滤波器的频率响应为：</a:t>
            </a: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其中， </a:t>
            </a:r>
          </a:p>
          <a:p>
            <a:pPr marL="609600" indent="-609600" algn="just"/>
            <a:r>
              <a:rPr lang="zh-CN" altLang="en-US" sz="2400" dirty="0">
                <a:latin typeface="宋体" panose="02010600030101010101" pitchFamily="2" charset="-122"/>
              </a:rPr>
              <a:t>如果      ，则</a:t>
            </a: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虚部为0，实部为上式。 </a:t>
            </a:r>
          </a:p>
        </p:txBody>
      </p:sp>
      <p:sp>
        <p:nvSpPr>
          <p:cNvPr id="139268" name="Rectangle 4"/>
          <p:cNvSpPr>
            <a:spLocks noChangeArrowheads="1"/>
          </p:cNvSpPr>
          <p:nvPr/>
        </p:nvSpPr>
        <p:spPr bwMode="auto">
          <a:xfrm>
            <a:off x="245268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9269" name="Rectangle 5"/>
          <p:cNvSpPr>
            <a:spLocks noChangeArrowheads="1"/>
          </p:cNvSpPr>
          <p:nvPr/>
        </p:nvSpPr>
        <p:spPr bwMode="auto">
          <a:xfrm>
            <a:off x="3500438"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9271" name="Rectangle 7"/>
          <p:cNvSpPr>
            <a:spLocks noChangeArrowheads="1"/>
          </p:cNvSpPr>
          <p:nvPr/>
        </p:nvSpPr>
        <p:spPr bwMode="auto">
          <a:xfrm>
            <a:off x="2357438"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9270" name="Object 6"/>
          <p:cNvGraphicFramePr>
            <a:graphicFrameLocks noChangeAspect="1"/>
          </p:cNvGraphicFramePr>
          <p:nvPr>
            <p:extLst>
              <p:ext uri="{D42A27DB-BD31-4B8C-83A1-F6EECF244321}">
                <p14:modId xmlns:p14="http://schemas.microsoft.com/office/powerpoint/2010/main" val="2701975365"/>
              </p:ext>
            </p:extLst>
          </p:nvPr>
        </p:nvGraphicFramePr>
        <p:xfrm>
          <a:off x="1066800" y="2590800"/>
          <a:ext cx="7696200" cy="746125"/>
        </p:xfrm>
        <a:graphic>
          <a:graphicData uri="http://schemas.openxmlformats.org/presentationml/2006/ole">
            <mc:AlternateContent xmlns:mc="http://schemas.openxmlformats.org/markup-compatibility/2006">
              <mc:Choice xmlns:v="urn:schemas-microsoft-com:vml" Requires="v">
                <p:oleObj spid="_x0000_s98954" r:id="rId3" imgW="4432300" imgH="431800" progId="Equation.3">
                  <p:embed/>
                </p:oleObj>
              </mc:Choice>
              <mc:Fallback>
                <p:oleObj r:id="rId3" imgW="4432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590800"/>
                        <a:ext cx="7696200" cy="746125"/>
                      </a:xfrm>
                      <a:prstGeom prst="rect">
                        <a:avLst/>
                      </a:prstGeom>
                      <a:solidFill>
                        <a:schemeClr val="tx1"/>
                      </a:solidFill>
                      <a:extLst/>
                    </p:spPr>
                  </p:pic>
                </p:oleObj>
              </mc:Fallback>
            </mc:AlternateContent>
          </a:graphicData>
        </a:graphic>
      </p:graphicFrame>
      <p:sp>
        <p:nvSpPr>
          <p:cNvPr id="139273" name="Rectangle 9"/>
          <p:cNvSpPr>
            <a:spLocks noChangeArrowheads="1"/>
          </p:cNvSpPr>
          <p:nvPr/>
        </p:nvSpPr>
        <p:spPr bwMode="auto">
          <a:xfrm>
            <a:off x="421005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39272" name="Object 8"/>
          <p:cNvGraphicFramePr>
            <a:graphicFrameLocks noChangeAspect="1"/>
          </p:cNvGraphicFramePr>
          <p:nvPr>
            <p:extLst>
              <p:ext uri="{D42A27DB-BD31-4B8C-83A1-F6EECF244321}">
                <p14:modId xmlns:p14="http://schemas.microsoft.com/office/powerpoint/2010/main" val="2203383544"/>
              </p:ext>
            </p:extLst>
          </p:nvPr>
        </p:nvGraphicFramePr>
        <p:xfrm>
          <a:off x="1371600" y="4024977"/>
          <a:ext cx="1371600" cy="433388"/>
        </p:xfrm>
        <a:graphic>
          <a:graphicData uri="http://schemas.openxmlformats.org/presentationml/2006/ole">
            <mc:AlternateContent xmlns:mc="http://schemas.openxmlformats.org/markup-compatibility/2006">
              <mc:Choice xmlns:v="urn:schemas-microsoft-com:vml" Requires="v">
                <p:oleObj spid="_x0000_s98955" r:id="rId5" imgW="723586" imgH="228501" progId="Equation.3">
                  <p:embed/>
                </p:oleObj>
              </mc:Choice>
              <mc:Fallback>
                <p:oleObj r:id="rId5" imgW="72358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024977"/>
                        <a:ext cx="1371600" cy="433388"/>
                      </a:xfrm>
                      <a:prstGeom prst="rect">
                        <a:avLst/>
                      </a:prstGeom>
                      <a:solidFill>
                        <a:schemeClr val="tx1"/>
                      </a:solidFill>
                      <a:extLst/>
                    </p:spPr>
                  </p:pic>
                </p:oleObj>
              </mc:Fallback>
            </mc:AlternateContent>
          </a:graphicData>
        </a:graphic>
      </p:graphicFrame>
      <p:graphicFrame>
        <p:nvGraphicFramePr>
          <p:cNvPr id="139275" name="Object 11"/>
          <p:cNvGraphicFramePr>
            <a:graphicFrameLocks noChangeAspect="1"/>
          </p:cNvGraphicFramePr>
          <p:nvPr>
            <p:extLst>
              <p:ext uri="{D42A27DB-BD31-4B8C-83A1-F6EECF244321}">
                <p14:modId xmlns:p14="http://schemas.microsoft.com/office/powerpoint/2010/main" val="1085403298"/>
              </p:ext>
            </p:extLst>
          </p:nvPr>
        </p:nvGraphicFramePr>
        <p:xfrm>
          <a:off x="1161485" y="4596614"/>
          <a:ext cx="685800" cy="401638"/>
        </p:xfrm>
        <a:graphic>
          <a:graphicData uri="http://schemas.openxmlformats.org/presentationml/2006/ole">
            <mc:AlternateContent xmlns:mc="http://schemas.openxmlformats.org/markup-compatibility/2006">
              <mc:Choice xmlns:v="urn:schemas-microsoft-com:vml" Requires="v">
                <p:oleObj spid="_x0000_s98956" r:id="rId7" imgW="393529" imgH="228501" progId="Equation.3">
                  <p:embed/>
                </p:oleObj>
              </mc:Choice>
              <mc:Fallback>
                <p:oleObj r:id="rId7" imgW="393529"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1485" y="4596614"/>
                        <a:ext cx="685800" cy="401638"/>
                      </a:xfrm>
                      <a:prstGeom prst="rect">
                        <a:avLst/>
                      </a:prstGeom>
                      <a:solidFill>
                        <a:schemeClr val="tx1"/>
                      </a:solidFill>
                      <a:extLst/>
                    </p:spPr>
                  </p:pic>
                </p:oleObj>
              </mc:Fallback>
            </mc:AlternateContent>
          </a:graphicData>
        </a:graphic>
      </p:graphicFrame>
      <p:graphicFrame>
        <p:nvGraphicFramePr>
          <p:cNvPr id="139274" name="Object 10"/>
          <p:cNvGraphicFramePr>
            <a:graphicFrameLocks noChangeAspect="1"/>
          </p:cNvGraphicFramePr>
          <p:nvPr>
            <p:extLst>
              <p:ext uri="{D42A27DB-BD31-4B8C-83A1-F6EECF244321}">
                <p14:modId xmlns:p14="http://schemas.microsoft.com/office/powerpoint/2010/main" val="1952807473"/>
              </p:ext>
            </p:extLst>
          </p:nvPr>
        </p:nvGraphicFramePr>
        <p:xfrm>
          <a:off x="1371600" y="5183981"/>
          <a:ext cx="5715000" cy="739775"/>
        </p:xfrm>
        <a:graphic>
          <a:graphicData uri="http://schemas.openxmlformats.org/presentationml/2006/ole">
            <mc:AlternateContent xmlns:mc="http://schemas.openxmlformats.org/markup-compatibility/2006">
              <mc:Choice xmlns:v="urn:schemas-microsoft-com:vml" Requires="v">
                <p:oleObj spid="_x0000_s98957" r:id="rId9" imgW="3314700" imgH="431800" progId="Equation.3">
                  <p:embed/>
                </p:oleObj>
              </mc:Choice>
              <mc:Fallback>
                <p:oleObj r:id="rId9" imgW="33147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1600" y="5183981"/>
                        <a:ext cx="5715000" cy="739775"/>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1963417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9270"/>
                                        </p:tgtEl>
                                        <p:attrNameLst>
                                          <p:attrName>style.visibility</p:attrName>
                                        </p:attrNameLst>
                                      </p:cBhvr>
                                      <p:to>
                                        <p:strVal val="visible"/>
                                      </p:to>
                                    </p:set>
                                    <p:anim calcmode="lin" valueType="num">
                                      <p:cBhvr additive="base">
                                        <p:cTn id="7" dur="500" fill="hold"/>
                                        <p:tgtEl>
                                          <p:spTgt spid="139270"/>
                                        </p:tgtEl>
                                        <p:attrNameLst>
                                          <p:attrName>ppt_x</p:attrName>
                                        </p:attrNameLst>
                                      </p:cBhvr>
                                      <p:tavLst>
                                        <p:tav tm="0">
                                          <p:val>
                                            <p:strVal val="0-#ppt_w/2"/>
                                          </p:val>
                                        </p:tav>
                                        <p:tav tm="100000">
                                          <p:val>
                                            <p:strVal val="#ppt_x"/>
                                          </p:val>
                                        </p:tav>
                                      </p:tavLst>
                                    </p:anim>
                                    <p:anim calcmode="lin" valueType="num">
                                      <p:cBhvr additive="base">
                                        <p:cTn id="8" dur="500" fill="hold"/>
                                        <p:tgtEl>
                                          <p:spTgt spid="1392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39273"/>
                                        </p:tgtEl>
                                        <p:attrNameLst>
                                          <p:attrName>style.visibility</p:attrName>
                                        </p:attrNameLst>
                                      </p:cBhvr>
                                      <p:to>
                                        <p:strVal val="visible"/>
                                      </p:to>
                                    </p:set>
                                    <p:anim calcmode="lin" valueType="num">
                                      <p:cBhvr additive="base">
                                        <p:cTn id="13" dur="500" fill="hold"/>
                                        <p:tgtEl>
                                          <p:spTgt spid="139273"/>
                                        </p:tgtEl>
                                        <p:attrNameLst>
                                          <p:attrName>ppt_x</p:attrName>
                                        </p:attrNameLst>
                                      </p:cBhvr>
                                      <p:tavLst>
                                        <p:tav tm="0">
                                          <p:val>
                                            <p:strVal val="0-#ppt_w/2"/>
                                          </p:val>
                                        </p:tav>
                                        <p:tav tm="100000">
                                          <p:val>
                                            <p:strVal val="#ppt_x"/>
                                          </p:val>
                                        </p:tav>
                                      </p:tavLst>
                                    </p:anim>
                                    <p:anim calcmode="lin" valueType="num">
                                      <p:cBhvr additive="base">
                                        <p:cTn id="14" dur="500" fill="hold"/>
                                        <p:tgtEl>
                                          <p:spTgt spid="1392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ChangeArrowheads="1"/>
          </p:cNvSpPr>
          <p:nvPr/>
        </p:nvSpPr>
        <p:spPr bwMode="auto">
          <a:xfrm>
            <a:off x="1379707" y="1101254"/>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1030" name="Rectangle 3"/>
          <p:cNvSpPr>
            <a:spLocks noGrp="1" noChangeArrowheads="1"/>
          </p:cNvSpPr>
          <p:nvPr>
            <p:ph type="title"/>
          </p:nvPr>
        </p:nvSpPr>
        <p:spPr>
          <a:xfrm>
            <a:off x="639932" y="460600"/>
            <a:ext cx="8058150" cy="819150"/>
          </a:xfrm>
        </p:spPr>
        <p:txBody>
          <a:bodyPr/>
          <a:lstStyle/>
          <a:p>
            <a:pPr eaLnBrk="1" hangingPunct="1"/>
            <a:r>
              <a:rPr lang="zh-CN" altLang="en-US" sz="5400" b="1" dirty="0">
                <a:latin typeface="仿宋_GB2312" pitchFamily="49" charset="-122"/>
                <a:ea typeface="大黑体" charset="-122"/>
              </a:rPr>
              <a:t>抽象代码及传输代码</a:t>
            </a:r>
          </a:p>
        </p:txBody>
      </p:sp>
      <p:sp>
        <p:nvSpPr>
          <p:cNvPr id="1031" name="Rectangle 4"/>
          <p:cNvSpPr>
            <a:spLocks noGrp="1" noChangeArrowheads="1"/>
          </p:cNvSpPr>
          <p:nvPr>
            <p:ph sz="half" idx="1"/>
          </p:nvPr>
        </p:nvSpPr>
        <p:spPr>
          <a:xfrm>
            <a:off x="639932" y="1531467"/>
            <a:ext cx="4210050" cy="4705350"/>
          </a:xfrm>
        </p:spPr>
        <p:txBody>
          <a:bodyPr/>
          <a:lstStyle/>
          <a:p>
            <a:pPr eaLnBrk="1" hangingPunct="1">
              <a:buFontTx/>
              <a:buNone/>
            </a:pPr>
            <a:r>
              <a:rPr lang="zh-CN" altLang="en-US" b="1" dirty="0">
                <a:solidFill>
                  <a:srgbClr val="002060"/>
                </a:solidFill>
                <a:latin typeface="大黑体" charset="-122"/>
                <a:ea typeface="大黑体" charset="-122"/>
              </a:rPr>
              <a:t>抽象代码</a:t>
            </a:r>
          </a:p>
          <a:p>
            <a:pPr eaLnBrk="1" hangingPunct="1">
              <a:buClr>
                <a:schemeClr val="tx1"/>
              </a:buClr>
              <a:buFont typeface="Monotype Sorts" pitchFamily="2" charset="2"/>
              <a:buChar char="l"/>
            </a:pPr>
            <a:r>
              <a:rPr lang="zh-CN" altLang="en-US" sz="2400" b="1" dirty="0">
                <a:latin typeface="大黑体" charset="-122"/>
                <a:ea typeface="大黑体" charset="-122"/>
              </a:rPr>
              <a:t>一组数字或文字符号；</a:t>
            </a:r>
          </a:p>
          <a:p>
            <a:pPr eaLnBrk="1" hangingPunct="1">
              <a:buClr>
                <a:schemeClr val="tx1"/>
              </a:buClr>
              <a:buFont typeface="Monotype Sorts" pitchFamily="2" charset="2"/>
              <a:buChar char="l"/>
            </a:pPr>
            <a:r>
              <a:rPr lang="zh-CN" altLang="en-US" sz="2400" b="1" dirty="0">
                <a:latin typeface="大黑体" charset="-122"/>
                <a:ea typeface="大黑体" charset="-122"/>
              </a:rPr>
              <a:t>记为      ，是一组随机序列；</a:t>
            </a:r>
          </a:p>
          <a:p>
            <a:pPr eaLnBrk="1" hangingPunct="1">
              <a:buClr>
                <a:schemeClr val="tx1"/>
              </a:buClr>
              <a:buFont typeface="Monotype Sorts" pitchFamily="2" charset="2"/>
              <a:buChar char="l"/>
            </a:pPr>
            <a:r>
              <a:rPr lang="en-US" altLang="zh-CN" sz="2400" b="1" i="1" dirty="0" err="1">
                <a:latin typeface="大黑体" charset="-122"/>
                <a:ea typeface="大黑体" charset="-122"/>
              </a:rPr>
              <a:t>I</a:t>
            </a:r>
            <a:r>
              <a:rPr lang="en-US" altLang="zh-CN" sz="2400" b="1" i="1" baseline="-25000" dirty="0" err="1">
                <a:latin typeface="大黑体" charset="-122"/>
                <a:ea typeface="大黑体" charset="-122"/>
              </a:rPr>
              <a:t>k</a:t>
            </a:r>
            <a:r>
              <a:rPr lang="en-US" altLang="zh-CN" sz="2400" b="1" dirty="0">
                <a:latin typeface="大黑体" charset="-122"/>
                <a:ea typeface="大黑体" charset="-122"/>
              </a:rPr>
              <a:t> </a:t>
            </a:r>
            <a:r>
              <a:rPr lang="zh-CN" altLang="en-US" sz="2400" b="1" dirty="0">
                <a:latin typeface="大黑体" charset="-122"/>
                <a:ea typeface="大黑体" charset="-122"/>
              </a:rPr>
              <a:t>表示码元，</a:t>
            </a:r>
            <a:r>
              <a:rPr lang="en-US" altLang="zh-CN" sz="2400" b="1" dirty="0">
                <a:latin typeface="大黑体" charset="-122"/>
                <a:ea typeface="大黑体" charset="-122"/>
              </a:rPr>
              <a:t>k</a:t>
            </a:r>
            <a:r>
              <a:rPr lang="zh-CN" altLang="en-US" sz="2400" b="1" dirty="0">
                <a:latin typeface="大黑体" charset="-122"/>
                <a:ea typeface="大黑体" charset="-122"/>
              </a:rPr>
              <a:t>表示序号，</a:t>
            </a:r>
          </a:p>
          <a:p>
            <a:pPr eaLnBrk="1" hangingPunct="1">
              <a:buClr>
                <a:schemeClr val="tx1"/>
              </a:buClr>
              <a:buFont typeface="Monotype Sorts" pitchFamily="2" charset="2"/>
              <a:buNone/>
            </a:pPr>
            <a:r>
              <a:rPr lang="zh-CN" altLang="en-US" sz="2400" b="1" i="1" dirty="0">
                <a:latin typeface="大黑体" charset="-122"/>
                <a:ea typeface="大黑体" charset="-122"/>
              </a:rPr>
              <a:t>  </a:t>
            </a:r>
            <a:r>
              <a:rPr lang="en-US" altLang="zh-CN" sz="2400" b="1" i="1" dirty="0" err="1">
                <a:latin typeface="大黑体" charset="-122"/>
                <a:ea typeface="大黑体" charset="-122"/>
              </a:rPr>
              <a:t>I</a:t>
            </a:r>
            <a:r>
              <a:rPr lang="en-US" altLang="zh-CN" sz="2400" b="1" i="1" baseline="-25000" dirty="0" err="1">
                <a:latin typeface="大黑体" charset="-122"/>
                <a:ea typeface="大黑体" charset="-122"/>
              </a:rPr>
              <a:t>k</a:t>
            </a:r>
            <a:r>
              <a:rPr lang="zh-CN" altLang="zh-CN" sz="2400" b="1" dirty="0">
                <a:latin typeface="大黑体" charset="-122"/>
                <a:ea typeface="大黑体" charset="-122"/>
              </a:rPr>
              <a:t>所能取得的各个符号值为符号集</a:t>
            </a:r>
            <a:r>
              <a:rPr lang="zh-CN" altLang="en-US" sz="2400" b="1" dirty="0">
                <a:latin typeface="大黑体" charset="-122"/>
                <a:ea typeface="大黑体" charset="-122"/>
              </a:rPr>
              <a:t>：</a:t>
            </a:r>
          </a:p>
        </p:txBody>
      </p:sp>
      <p:sp>
        <p:nvSpPr>
          <p:cNvPr id="1032" name="Rectangle 5"/>
          <p:cNvSpPr>
            <a:spLocks noChangeArrowheads="1"/>
          </p:cNvSpPr>
          <p:nvPr/>
        </p:nvSpPr>
        <p:spPr bwMode="auto">
          <a:xfrm>
            <a:off x="4892845" y="1653704"/>
            <a:ext cx="432435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Monotype Sorts" pitchFamily="2" charset="2"/>
              <a:buChar char="l"/>
            </a:pPr>
            <a:r>
              <a:rPr lang="zh-CN" altLang="en-US" b="1" dirty="0">
                <a:solidFill>
                  <a:srgbClr val="000066"/>
                </a:solidFill>
                <a:latin typeface="大黑体" charset="-122"/>
                <a:ea typeface="大黑体" charset="-122"/>
              </a:rPr>
              <a:t>在满足马尔可夫过程时，其统计特性完全可以由状态概率</a:t>
            </a:r>
            <a:r>
              <a:rPr lang="en-US" altLang="zh-CN" b="1" dirty="0">
                <a:solidFill>
                  <a:srgbClr val="000066"/>
                </a:solidFill>
                <a:latin typeface="大黑体" charset="-122"/>
                <a:ea typeface="大黑体" charset="-122"/>
              </a:rPr>
              <a:t>p</a:t>
            </a:r>
            <a:r>
              <a:rPr lang="en-US" altLang="zh-CN" b="1" baseline="-25000" dirty="0">
                <a:solidFill>
                  <a:srgbClr val="000066"/>
                </a:solidFill>
                <a:latin typeface="大黑体" charset="-122"/>
                <a:ea typeface="大黑体" charset="-122"/>
              </a:rPr>
              <a:t>i</a:t>
            </a:r>
            <a:r>
              <a:rPr lang="en-US" altLang="zh-CN" b="1" dirty="0">
                <a:solidFill>
                  <a:srgbClr val="000066"/>
                </a:solidFill>
                <a:latin typeface="大黑体" charset="-122"/>
                <a:ea typeface="大黑体" charset="-122"/>
              </a:rPr>
              <a:t>(</a:t>
            </a:r>
            <a:r>
              <a:rPr lang="en-US" altLang="zh-CN" b="1" dirty="0" err="1">
                <a:solidFill>
                  <a:srgbClr val="000066"/>
                </a:solidFill>
                <a:latin typeface="大黑体" charset="-122"/>
                <a:ea typeface="大黑体" charset="-122"/>
              </a:rPr>
              <a:t>i</a:t>
            </a:r>
            <a:r>
              <a:rPr lang="en-US" altLang="zh-CN" b="1" dirty="0">
                <a:solidFill>
                  <a:srgbClr val="000066"/>
                </a:solidFill>
                <a:latin typeface="大黑体" charset="-122"/>
                <a:ea typeface="大黑体" charset="-122"/>
              </a:rPr>
              <a:t> = 1,2,</a:t>
            </a:r>
            <a:r>
              <a:rPr lang="en-US" altLang="zh-CN" b="1" dirty="0">
                <a:solidFill>
                  <a:srgbClr val="000066"/>
                </a:solidFill>
                <a:ea typeface="大黑体" charset="-122"/>
              </a:rPr>
              <a:t>…</a:t>
            </a:r>
            <a:r>
              <a:rPr lang="en-US" altLang="zh-CN" b="1" dirty="0">
                <a:solidFill>
                  <a:srgbClr val="000066"/>
                </a:solidFill>
                <a:latin typeface="大黑体" charset="-122"/>
                <a:ea typeface="大黑体" charset="-122"/>
              </a:rPr>
              <a:t>..,M)</a:t>
            </a:r>
            <a:r>
              <a:rPr lang="zh-CN" altLang="en-US" b="1" dirty="0">
                <a:solidFill>
                  <a:srgbClr val="000066"/>
                </a:solidFill>
                <a:latin typeface="大黑体" charset="-122"/>
                <a:ea typeface="大黑体" charset="-122"/>
              </a:rPr>
              <a:t>及转移概率</a:t>
            </a:r>
            <a:r>
              <a:rPr lang="en-US" altLang="zh-CN" b="1" dirty="0" err="1">
                <a:solidFill>
                  <a:srgbClr val="000066"/>
                </a:solidFill>
                <a:latin typeface="大黑体" charset="-122"/>
                <a:ea typeface="大黑体" charset="-122"/>
              </a:rPr>
              <a:t>p</a:t>
            </a:r>
            <a:r>
              <a:rPr lang="en-US" altLang="zh-CN" b="1" baseline="-25000" dirty="0" err="1">
                <a:solidFill>
                  <a:srgbClr val="000066"/>
                </a:solidFill>
                <a:latin typeface="大黑体" charset="-122"/>
                <a:ea typeface="大黑体" charset="-122"/>
              </a:rPr>
              <a:t>i,j</a:t>
            </a:r>
            <a:r>
              <a:rPr lang="en-US" altLang="zh-CN" b="1" baseline="30000" dirty="0">
                <a:solidFill>
                  <a:srgbClr val="000066"/>
                </a:solidFill>
                <a:latin typeface="大黑体" charset="-122"/>
                <a:ea typeface="大黑体" charset="-122"/>
              </a:rPr>
              <a:t>(n)</a:t>
            </a:r>
            <a:r>
              <a:rPr lang="en-US" altLang="zh-CN" b="1" dirty="0">
                <a:solidFill>
                  <a:srgbClr val="000066"/>
                </a:solidFill>
                <a:latin typeface="大黑体" charset="-122"/>
                <a:ea typeface="大黑体" charset="-122"/>
              </a:rPr>
              <a:t> (</a:t>
            </a:r>
            <a:r>
              <a:rPr lang="en-US" altLang="zh-CN" b="1" dirty="0" err="1">
                <a:solidFill>
                  <a:srgbClr val="000066"/>
                </a:solidFill>
                <a:latin typeface="大黑体" charset="-122"/>
                <a:ea typeface="大黑体" charset="-122"/>
              </a:rPr>
              <a:t>i,j</a:t>
            </a:r>
            <a:r>
              <a:rPr lang="en-US" altLang="zh-CN" b="1" dirty="0">
                <a:solidFill>
                  <a:srgbClr val="000066"/>
                </a:solidFill>
                <a:latin typeface="大黑体" charset="-122"/>
                <a:ea typeface="大黑体" charset="-122"/>
              </a:rPr>
              <a:t> = 1,2 </a:t>
            </a:r>
            <a:r>
              <a:rPr lang="en-US" altLang="zh-CN" b="1" dirty="0">
                <a:solidFill>
                  <a:srgbClr val="000066"/>
                </a:solidFill>
                <a:ea typeface="大黑体" charset="-122"/>
              </a:rPr>
              <a:t>……</a:t>
            </a:r>
            <a:r>
              <a:rPr lang="en-US" altLang="zh-CN" b="1" dirty="0">
                <a:solidFill>
                  <a:srgbClr val="000066"/>
                </a:solidFill>
                <a:latin typeface="大黑体" charset="-122"/>
                <a:ea typeface="大黑体" charset="-122"/>
              </a:rPr>
              <a:t>,M) </a:t>
            </a:r>
            <a:r>
              <a:rPr lang="zh-CN" altLang="en-US" b="1" dirty="0">
                <a:solidFill>
                  <a:srgbClr val="000066"/>
                </a:solidFill>
                <a:latin typeface="大黑体" charset="-122"/>
                <a:ea typeface="大黑体" charset="-122"/>
              </a:rPr>
              <a:t>来描述。</a:t>
            </a:r>
          </a:p>
          <a:p>
            <a:pPr>
              <a:buFont typeface="Monotype Sorts" pitchFamily="2" charset="2"/>
              <a:buNone/>
            </a:pPr>
            <a:endParaRPr lang="zh-CN" altLang="en-US" b="1" dirty="0">
              <a:solidFill>
                <a:srgbClr val="000066"/>
              </a:solidFill>
              <a:latin typeface="大黑体" charset="-122"/>
              <a:ea typeface="大黑体" charset="-122"/>
            </a:endParaRPr>
          </a:p>
          <a:p>
            <a:pPr>
              <a:buFont typeface="Monotype Sorts" pitchFamily="2" charset="2"/>
              <a:buChar char="l"/>
            </a:pPr>
            <a:r>
              <a:rPr lang="zh-CN" altLang="en-US" b="1" dirty="0">
                <a:solidFill>
                  <a:srgbClr val="000066"/>
                </a:solidFill>
                <a:latin typeface="大黑体" charset="-122"/>
                <a:ea typeface="大黑体" charset="-122"/>
              </a:rPr>
              <a:t>二进制抽象代码举例：</a:t>
            </a:r>
          </a:p>
          <a:p>
            <a:pPr>
              <a:buFont typeface="Monotype Sorts" pitchFamily="2" charset="2"/>
              <a:buNone/>
            </a:pPr>
            <a:r>
              <a:rPr lang="zh-CN" altLang="en-US" b="1" dirty="0">
                <a:solidFill>
                  <a:srgbClr val="000066"/>
                </a:solidFill>
                <a:latin typeface="大黑体" charset="-122"/>
                <a:ea typeface="大黑体" charset="-122"/>
              </a:rPr>
              <a:t>    </a:t>
            </a:r>
            <a:r>
              <a:rPr lang="en-US" altLang="zh-CN" b="1" dirty="0">
                <a:solidFill>
                  <a:srgbClr val="000066"/>
                </a:solidFill>
                <a:latin typeface="大黑体" charset="-122"/>
                <a:ea typeface="大黑体" charset="-122"/>
              </a:rPr>
              <a:t>0</a:t>
            </a:r>
            <a:r>
              <a:rPr lang="zh-CN" altLang="en-US" b="1" dirty="0">
                <a:solidFill>
                  <a:srgbClr val="000066"/>
                </a:solidFill>
                <a:latin typeface="大黑体" charset="-122"/>
                <a:ea typeface="大黑体" charset="-122"/>
              </a:rPr>
              <a:t>，</a:t>
            </a:r>
            <a:r>
              <a:rPr lang="en-US" altLang="zh-CN" b="1" dirty="0">
                <a:solidFill>
                  <a:srgbClr val="000066"/>
                </a:solidFill>
                <a:latin typeface="大黑体" charset="-122"/>
                <a:ea typeface="大黑体" charset="-122"/>
              </a:rPr>
              <a:t>1</a:t>
            </a:r>
          </a:p>
          <a:p>
            <a:pPr>
              <a:buFont typeface="Monotype Sorts" pitchFamily="2" charset="2"/>
              <a:buNone/>
            </a:pPr>
            <a:r>
              <a:rPr lang="en-US" altLang="zh-CN" b="1" dirty="0">
                <a:solidFill>
                  <a:srgbClr val="000066"/>
                </a:solidFill>
                <a:latin typeface="大黑体" charset="-122"/>
                <a:ea typeface="大黑体" charset="-122"/>
              </a:rPr>
              <a:t>   </a:t>
            </a:r>
            <a:r>
              <a:rPr lang="zh-CN" altLang="en-US" b="1" dirty="0">
                <a:solidFill>
                  <a:srgbClr val="000066"/>
                </a:solidFill>
                <a:latin typeface="大黑体" charset="-122"/>
                <a:ea typeface="大黑体" charset="-122"/>
              </a:rPr>
              <a:t>＋</a:t>
            </a:r>
            <a:r>
              <a:rPr lang="en-US" altLang="zh-CN" b="1" dirty="0">
                <a:solidFill>
                  <a:srgbClr val="000066"/>
                </a:solidFill>
                <a:latin typeface="大黑体" charset="-122"/>
                <a:ea typeface="大黑体" charset="-122"/>
              </a:rPr>
              <a:t>1</a:t>
            </a:r>
            <a:r>
              <a:rPr lang="zh-CN" altLang="en-US" b="1" dirty="0">
                <a:solidFill>
                  <a:srgbClr val="000066"/>
                </a:solidFill>
                <a:latin typeface="大黑体" charset="-122"/>
                <a:ea typeface="大黑体" charset="-122"/>
              </a:rPr>
              <a:t>，－</a:t>
            </a:r>
            <a:r>
              <a:rPr lang="en-US" altLang="zh-CN" b="1" dirty="0">
                <a:solidFill>
                  <a:srgbClr val="000066"/>
                </a:solidFill>
                <a:latin typeface="大黑体" charset="-122"/>
                <a:ea typeface="大黑体" charset="-122"/>
              </a:rPr>
              <a:t>1</a:t>
            </a:r>
          </a:p>
          <a:p>
            <a:pPr>
              <a:buFont typeface="Monotype Sorts" pitchFamily="2" charset="2"/>
              <a:buNone/>
            </a:pPr>
            <a:r>
              <a:rPr lang="en-US" altLang="zh-CN" b="1" dirty="0">
                <a:solidFill>
                  <a:srgbClr val="000066"/>
                </a:solidFill>
                <a:latin typeface="大黑体" charset="-122"/>
                <a:ea typeface="大黑体" charset="-122"/>
              </a:rPr>
              <a:t>    S</a:t>
            </a:r>
            <a:r>
              <a:rPr lang="en-US" altLang="zh-CN" b="1" baseline="-25000" dirty="0">
                <a:solidFill>
                  <a:srgbClr val="000066"/>
                </a:solidFill>
                <a:latin typeface="大黑体" charset="-122"/>
                <a:ea typeface="大黑体" charset="-122"/>
              </a:rPr>
              <a:t>0</a:t>
            </a:r>
            <a:r>
              <a:rPr lang="zh-CN" altLang="en-US" b="1" dirty="0">
                <a:solidFill>
                  <a:srgbClr val="000066"/>
                </a:solidFill>
                <a:latin typeface="大黑体" charset="-122"/>
                <a:ea typeface="大黑体" charset="-122"/>
              </a:rPr>
              <a:t>，</a:t>
            </a:r>
            <a:r>
              <a:rPr lang="en-US" altLang="zh-CN" b="1" dirty="0">
                <a:solidFill>
                  <a:srgbClr val="000066"/>
                </a:solidFill>
                <a:latin typeface="大黑体" charset="-122"/>
                <a:ea typeface="大黑体" charset="-122"/>
              </a:rPr>
              <a:t>S</a:t>
            </a:r>
            <a:r>
              <a:rPr lang="en-US" altLang="zh-CN" b="1" baseline="-25000" dirty="0">
                <a:solidFill>
                  <a:srgbClr val="000066"/>
                </a:solidFill>
                <a:latin typeface="大黑体" charset="-122"/>
                <a:ea typeface="大黑体" charset="-122"/>
              </a:rPr>
              <a:t>1</a:t>
            </a:r>
            <a:endParaRPr lang="en-US" altLang="zh-CN" b="1" dirty="0">
              <a:solidFill>
                <a:srgbClr val="000066"/>
              </a:solidFill>
              <a:latin typeface="大黑体" charset="-122"/>
              <a:ea typeface="大黑体" charset="-122"/>
            </a:endParaRPr>
          </a:p>
        </p:txBody>
      </p:sp>
      <p:graphicFrame>
        <p:nvGraphicFramePr>
          <p:cNvPr id="1026" name="Object 6"/>
          <p:cNvGraphicFramePr>
            <a:graphicFrameLocks noChangeAspect="1"/>
          </p:cNvGraphicFramePr>
          <p:nvPr>
            <p:extLst>
              <p:ext uri="{D42A27DB-BD31-4B8C-83A1-F6EECF244321}">
                <p14:modId xmlns:p14="http://schemas.microsoft.com/office/powerpoint/2010/main" val="3575340430"/>
              </p:ext>
            </p:extLst>
          </p:nvPr>
        </p:nvGraphicFramePr>
        <p:xfrm>
          <a:off x="1781345" y="2480792"/>
          <a:ext cx="588962" cy="508000"/>
        </p:xfrm>
        <a:graphic>
          <a:graphicData uri="http://schemas.openxmlformats.org/presentationml/2006/ole">
            <mc:AlternateContent xmlns:mc="http://schemas.openxmlformats.org/markup-compatibility/2006">
              <mc:Choice xmlns:v="urn:schemas-microsoft-com:vml" Requires="v">
                <p:oleObj spid="_x0000_s41571" name="公式" r:id="rId3" imgW="266584" imgH="228501" progId="Equation.3">
                  <p:embed/>
                </p:oleObj>
              </mc:Choice>
              <mc:Fallback>
                <p:oleObj name="公式" r:id="rId3" imgW="266584" imgH="228501"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345" y="2480792"/>
                        <a:ext cx="588962"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7"/>
          <p:cNvGraphicFramePr>
            <a:graphicFrameLocks noChangeAspect="1"/>
          </p:cNvGraphicFramePr>
          <p:nvPr>
            <p:extLst>
              <p:ext uri="{D42A27DB-BD31-4B8C-83A1-F6EECF244321}">
                <p14:modId xmlns:p14="http://schemas.microsoft.com/office/powerpoint/2010/main" val="4126532875"/>
              </p:ext>
            </p:extLst>
          </p:nvPr>
        </p:nvGraphicFramePr>
        <p:xfrm>
          <a:off x="4903957" y="3145954"/>
          <a:ext cx="112713" cy="214313"/>
        </p:xfrm>
        <a:graphic>
          <a:graphicData uri="http://schemas.openxmlformats.org/presentationml/2006/ole">
            <mc:AlternateContent xmlns:mc="http://schemas.openxmlformats.org/markup-compatibility/2006">
              <mc:Choice xmlns:v="urn:schemas-microsoft-com:vml" Requires="v">
                <p:oleObj spid="_x0000_s41572" name="公式" r:id="rId5" imgW="114151" imgH="215619" progId="Equation.3">
                  <p:embed/>
                </p:oleObj>
              </mc:Choice>
              <mc:Fallback>
                <p:oleObj name="公式" r:id="rId5" imgW="114151" imgH="215619" progId="Equation.3">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3957" y="3145954"/>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8"/>
          <p:cNvGraphicFramePr>
            <a:graphicFrameLocks noChangeAspect="1"/>
          </p:cNvGraphicFramePr>
          <p:nvPr>
            <p:extLst>
              <p:ext uri="{D42A27DB-BD31-4B8C-83A1-F6EECF244321}">
                <p14:modId xmlns:p14="http://schemas.microsoft.com/office/powerpoint/2010/main" val="769106695"/>
              </p:ext>
            </p:extLst>
          </p:nvPr>
        </p:nvGraphicFramePr>
        <p:xfrm>
          <a:off x="1076495" y="4620742"/>
          <a:ext cx="2800350" cy="585787"/>
        </p:xfrm>
        <a:graphic>
          <a:graphicData uri="http://schemas.openxmlformats.org/presentationml/2006/ole">
            <mc:AlternateContent xmlns:mc="http://schemas.openxmlformats.org/markup-compatibility/2006">
              <mc:Choice xmlns:v="urn:schemas-microsoft-com:vml" Requires="v">
                <p:oleObj spid="_x0000_s41573" name="公式" r:id="rId7" imgW="1129810" imgH="253890" progId="Equation.3">
                  <p:embed/>
                </p:oleObj>
              </mc:Choice>
              <mc:Fallback>
                <p:oleObj name="公式" r:id="rId7" imgW="1129810" imgH="253890" progId="Equation.3">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495" y="4620742"/>
                        <a:ext cx="2800350" cy="58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2C2124E-4305-439F-9E8E-E4DD4F7A145B}" type="slidenum">
              <a:rPr lang="zh-CN" altLang="en-GB" smtClean="0"/>
              <a:pPr>
                <a:defRPr/>
              </a:pPr>
              <a:t>7</a:t>
            </a:fld>
            <a:endParaRPr lang="en-GB" altLang="zh-CN"/>
          </a:p>
        </p:txBody>
      </p:sp>
    </p:spTree>
    <p:extLst>
      <p:ext uri="{BB962C8B-B14F-4D97-AF65-F5344CB8AC3E}">
        <p14:creationId xmlns:p14="http://schemas.microsoft.com/office/powerpoint/2010/main" val="511201200"/>
      </p:ext>
    </p:extLst>
  </p:cSld>
  <p:clrMapOvr>
    <a:masterClrMapping/>
  </p:clrMapOvr>
  <p:transition>
    <p:cove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495300" y="0"/>
            <a:ext cx="8610600" cy="1143000"/>
          </a:xfrm>
        </p:spPr>
        <p:txBody>
          <a:bodyPr/>
          <a:lstStyle/>
          <a:p>
            <a:r>
              <a:rPr lang="zh-CN" altLang="en-US" sz="3600">
                <a:latin typeface="Times New Roman" panose="02020603050405020304" pitchFamily="18" charset="0"/>
              </a:rPr>
              <a:t>满足奈氏第二准则的理想滤波器</a:t>
            </a:r>
            <a:endParaRPr lang="zh-CN" altLang="en-US" sz="3600">
              <a:latin typeface="宋体" panose="02010600030101010101" pitchFamily="2" charset="-122"/>
            </a:endParaRPr>
          </a:p>
        </p:txBody>
      </p:sp>
      <p:sp>
        <p:nvSpPr>
          <p:cNvPr id="140291"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r>
              <a:rPr lang="zh-CN" altLang="en-US" sz="2800">
                <a:latin typeface="宋体" panose="02010600030101010101" pitchFamily="2" charset="-122"/>
              </a:rPr>
              <a:t>奈氏第二准则称为</a:t>
            </a:r>
            <a:r>
              <a:rPr lang="zh-CN" altLang="en-US" sz="2400">
                <a:latin typeface="宋体" panose="02010600030101010101" pitchFamily="2" charset="-122"/>
              </a:rPr>
              <a:t> </a:t>
            </a:r>
          </a:p>
          <a:p>
            <a:pPr marL="609600" indent="-609600" algn="just"/>
            <a:r>
              <a:rPr lang="zh-CN" altLang="en-US" sz="2400">
                <a:latin typeface="Times New Roman" panose="02020603050405020304" pitchFamily="18" charset="0"/>
              </a:rPr>
              <a:t>满足奈氏第二准则的理想滤波器为</a:t>
            </a:r>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a:p>
            <a:pPr marL="609600" indent="-609600" algn="just"/>
            <a:r>
              <a:rPr lang="zh-CN" altLang="en-US" sz="2400">
                <a:latin typeface="宋体" panose="02010600030101010101" pitchFamily="2" charset="-122"/>
              </a:rPr>
              <a:t>时域响应为： </a:t>
            </a:r>
          </a:p>
        </p:txBody>
      </p:sp>
      <p:sp>
        <p:nvSpPr>
          <p:cNvPr id="140292" name="Rectangle 4"/>
          <p:cNvSpPr>
            <a:spLocks noChangeArrowheads="1"/>
          </p:cNvSpPr>
          <p:nvPr/>
        </p:nvSpPr>
        <p:spPr bwMode="auto">
          <a:xfrm>
            <a:off x="245268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0293" name="Rectangle 5"/>
          <p:cNvSpPr>
            <a:spLocks noChangeArrowheads="1"/>
          </p:cNvSpPr>
          <p:nvPr/>
        </p:nvSpPr>
        <p:spPr bwMode="auto">
          <a:xfrm>
            <a:off x="3500438"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0295" name="Rectangle 7"/>
          <p:cNvSpPr>
            <a:spLocks noChangeArrowheads="1"/>
          </p:cNvSpPr>
          <p:nvPr/>
        </p:nvSpPr>
        <p:spPr bwMode="auto">
          <a:xfrm>
            <a:off x="4329113"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0294" name="Object 6"/>
          <p:cNvGraphicFramePr>
            <a:graphicFrameLocks noChangeAspect="1"/>
          </p:cNvGraphicFramePr>
          <p:nvPr>
            <p:extLst>
              <p:ext uri="{D42A27DB-BD31-4B8C-83A1-F6EECF244321}">
                <p14:modId xmlns:p14="http://schemas.microsoft.com/office/powerpoint/2010/main" val="2666093514"/>
              </p:ext>
            </p:extLst>
          </p:nvPr>
        </p:nvGraphicFramePr>
        <p:xfrm>
          <a:off x="4343400" y="2057400"/>
          <a:ext cx="914400" cy="430213"/>
        </p:xfrm>
        <a:graphic>
          <a:graphicData uri="http://schemas.openxmlformats.org/presentationml/2006/ole">
            <mc:AlternateContent xmlns:mc="http://schemas.openxmlformats.org/markup-compatibility/2006">
              <mc:Choice xmlns:v="urn:schemas-microsoft-com:vml" Requires="v">
                <p:oleObj spid="_x0000_s99816" r:id="rId3" imgW="482391" imgH="228501" progId="Equation.3">
                  <p:embed/>
                </p:oleObj>
              </mc:Choice>
              <mc:Fallback>
                <p:oleObj r:id="rId3" imgW="482391"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057400"/>
                        <a:ext cx="914400" cy="430213"/>
                      </a:xfrm>
                      <a:prstGeom prst="rect">
                        <a:avLst/>
                      </a:prstGeom>
                      <a:solidFill>
                        <a:schemeClr val="tx1"/>
                      </a:solidFill>
                      <a:extLst/>
                    </p:spPr>
                  </p:pic>
                </p:oleObj>
              </mc:Fallback>
            </mc:AlternateContent>
          </a:graphicData>
        </a:graphic>
      </p:graphicFrame>
      <p:sp>
        <p:nvSpPr>
          <p:cNvPr id="140297" name="Rectangle 9"/>
          <p:cNvSpPr>
            <a:spLocks noChangeArrowheads="1"/>
          </p:cNvSpPr>
          <p:nvPr/>
        </p:nvSpPr>
        <p:spPr bwMode="auto">
          <a:xfrm>
            <a:off x="3200400" y="3109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0296" name="Object 8"/>
          <p:cNvGraphicFramePr>
            <a:graphicFrameLocks noChangeAspect="1"/>
          </p:cNvGraphicFramePr>
          <p:nvPr>
            <p:extLst>
              <p:ext uri="{D42A27DB-BD31-4B8C-83A1-F6EECF244321}">
                <p14:modId xmlns:p14="http://schemas.microsoft.com/office/powerpoint/2010/main" val="1407686709"/>
              </p:ext>
            </p:extLst>
          </p:nvPr>
        </p:nvGraphicFramePr>
        <p:xfrm>
          <a:off x="1752600" y="3200400"/>
          <a:ext cx="4572000" cy="1063625"/>
        </p:xfrm>
        <a:graphic>
          <a:graphicData uri="http://schemas.openxmlformats.org/presentationml/2006/ole">
            <mc:AlternateContent xmlns:mc="http://schemas.openxmlformats.org/markup-compatibility/2006">
              <mc:Choice xmlns:v="urn:schemas-microsoft-com:vml" Requires="v">
                <p:oleObj spid="_x0000_s99817" r:id="rId5" imgW="2743200" imgH="635000" progId="Equation.3">
                  <p:embed/>
                </p:oleObj>
              </mc:Choice>
              <mc:Fallback>
                <p:oleObj r:id="rId5" imgW="2743200" imgH="635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3200400"/>
                        <a:ext cx="4572000" cy="1063625"/>
                      </a:xfrm>
                      <a:prstGeom prst="rect">
                        <a:avLst/>
                      </a:prstGeom>
                      <a:solidFill>
                        <a:schemeClr val="tx1"/>
                      </a:solidFill>
                      <a:extLst/>
                    </p:spPr>
                  </p:pic>
                </p:oleObj>
              </mc:Fallback>
            </mc:AlternateContent>
          </a:graphicData>
        </a:graphic>
      </p:graphicFrame>
      <p:sp>
        <p:nvSpPr>
          <p:cNvPr id="140299" name="Rectangle 11"/>
          <p:cNvSpPr>
            <a:spLocks noChangeArrowheads="1"/>
          </p:cNvSpPr>
          <p:nvPr/>
        </p:nvSpPr>
        <p:spPr bwMode="auto">
          <a:xfrm>
            <a:off x="3900488"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0298" name="Object 10"/>
          <p:cNvGraphicFramePr>
            <a:graphicFrameLocks noChangeAspect="1"/>
          </p:cNvGraphicFramePr>
          <p:nvPr>
            <p:extLst>
              <p:ext uri="{D42A27DB-BD31-4B8C-83A1-F6EECF244321}">
                <p14:modId xmlns:p14="http://schemas.microsoft.com/office/powerpoint/2010/main" val="1499539307"/>
              </p:ext>
            </p:extLst>
          </p:nvPr>
        </p:nvGraphicFramePr>
        <p:xfrm>
          <a:off x="2362200" y="4876800"/>
          <a:ext cx="2057400" cy="685800"/>
        </p:xfrm>
        <a:graphic>
          <a:graphicData uri="http://schemas.openxmlformats.org/presentationml/2006/ole">
            <mc:AlternateContent xmlns:mc="http://schemas.openxmlformats.org/markup-compatibility/2006">
              <mc:Choice xmlns:v="urn:schemas-microsoft-com:vml" Requires="v">
                <p:oleObj spid="_x0000_s99818" r:id="rId7" imgW="1345616" imgH="444307" progId="Equation.3">
                  <p:embed/>
                </p:oleObj>
              </mc:Choice>
              <mc:Fallback>
                <p:oleObj r:id="rId7" imgW="1345616" imgH="44430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4876800"/>
                        <a:ext cx="2057400" cy="685800"/>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22579275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97789" y="159544"/>
            <a:ext cx="8610600" cy="1143000"/>
          </a:xfrm>
        </p:spPr>
        <p:txBody>
          <a:bodyPr/>
          <a:lstStyle/>
          <a:p>
            <a:r>
              <a:rPr lang="zh-CN" altLang="en-US" sz="3600" dirty="0">
                <a:latin typeface="Times New Roman" panose="02020603050405020304" pitchFamily="18" charset="0"/>
              </a:rPr>
              <a:t>满足奈氏第二准则的理想滤波器（波形）</a:t>
            </a:r>
          </a:p>
        </p:txBody>
      </p:sp>
      <p:sp>
        <p:nvSpPr>
          <p:cNvPr id="141315" name="Rectangle 3"/>
          <p:cNvSpPr>
            <a:spLocks noGrp="1" noChangeArrowheads="1"/>
          </p:cNvSpPr>
          <p:nvPr>
            <p:ph type="body" idx="1"/>
          </p:nvPr>
        </p:nvSpPr>
        <p:spPr bwMode="auto">
          <a:xfrm>
            <a:off x="685800" y="1981200"/>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buClr>
                <a:schemeClr val="accent1"/>
              </a:buClr>
              <a:buFont typeface="Wingdings" panose="05000000000000000000" pitchFamily="2" charset="2"/>
              <a:buChar char="Ø"/>
            </a:pPr>
            <a:r>
              <a:rPr lang="zh-CN" altLang="en-US" sz="2400">
                <a:latin typeface="Times New Roman" panose="02020603050405020304" pitchFamily="18" charset="0"/>
              </a:rPr>
              <a:t>满足奈氏第二准则的理想滤波器为</a:t>
            </a:r>
          </a:p>
          <a:p>
            <a:pPr marL="609600" indent="-609600" algn="just">
              <a:buClr>
                <a:schemeClr val="accent1"/>
              </a:buClr>
              <a:buFont typeface="Wingdings" panose="05000000000000000000" pitchFamily="2" charset="2"/>
              <a:buChar char="Ø"/>
            </a:pPr>
            <a:endParaRPr lang="zh-CN" altLang="en-US" sz="2400">
              <a:latin typeface="Times New Roman" panose="02020603050405020304" pitchFamily="18" charset="0"/>
            </a:endParaRPr>
          </a:p>
          <a:p>
            <a:pPr marL="609600" indent="-609600" algn="just">
              <a:buClr>
                <a:schemeClr val="accent1"/>
              </a:buClr>
              <a:buFont typeface="Wingdings" panose="05000000000000000000" pitchFamily="2" charset="2"/>
              <a:buChar char="Ø"/>
            </a:pPr>
            <a:endParaRPr lang="zh-CN" altLang="en-US" sz="2400">
              <a:latin typeface="Times New Roman" panose="02020603050405020304" pitchFamily="18" charset="0"/>
            </a:endParaRPr>
          </a:p>
          <a:p>
            <a:pPr marL="609600" indent="-609600" algn="just">
              <a:buClr>
                <a:schemeClr val="accent1"/>
              </a:buClr>
              <a:buFont typeface="Wingdings" panose="05000000000000000000" pitchFamily="2" charset="2"/>
              <a:buChar char="Ø"/>
            </a:pPr>
            <a:endParaRPr lang="zh-CN" altLang="en-US" sz="2400">
              <a:latin typeface="Times New Roman" panose="02020603050405020304" pitchFamily="18" charset="0"/>
            </a:endParaRPr>
          </a:p>
          <a:p>
            <a:pPr marL="609600" indent="-609600" algn="just">
              <a:buClr>
                <a:schemeClr val="accent1"/>
              </a:buClr>
              <a:buFont typeface="Wingdings" panose="05000000000000000000" pitchFamily="2" charset="2"/>
              <a:buChar char="Ø"/>
            </a:pPr>
            <a:endParaRPr lang="zh-CN" altLang="en-US" sz="2400">
              <a:latin typeface="Times New Roman" panose="02020603050405020304" pitchFamily="18" charset="0"/>
            </a:endParaRPr>
          </a:p>
          <a:p>
            <a:pPr marL="609600" indent="-609600" algn="just">
              <a:buClr>
                <a:schemeClr val="accent1"/>
              </a:buClr>
              <a:buFont typeface="Wingdings" panose="05000000000000000000" pitchFamily="2" charset="2"/>
              <a:buChar char="Ø"/>
            </a:pPr>
            <a:r>
              <a:rPr lang="zh-CN" altLang="en-US" sz="2400">
                <a:latin typeface="宋体" panose="02010600030101010101" pitchFamily="2" charset="-122"/>
              </a:rPr>
              <a:t>滚降滤波器</a:t>
            </a:r>
          </a:p>
          <a:p>
            <a:pPr marL="609600" indent="-609600" algn="just">
              <a:buClr>
                <a:schemeClr val="accent1"/>
              </a:buClr>
              <a:buFont typeface="Wingdings" panose="05000000000000000000" pitchFamily="2" charset="2"/>
              <a:buNone/>
            </a:pPr>
            <a:endParaRPr lang="zh-CN" altLang="en-US" sz="2400">
              <a:latin typeface="宋体" panose="02010600030101010101" pitchFamily="2" charset="-122"/>
            </a:endParaRPr>
          </a:p>
          <a:p>
            <a:pPr marL="609600" indent="-609600" algn="just"/>
            <a:endParaRPr lang="zh-CN" altLang="en-US" sz="2400">
              <a:latin typeface="宋体" panose="02010600030101010101" pitchFamily="2" charset="-122"/>
            </a:endParaRPr>
          </a:p>
        </p:txBody>
      </p:sp>
      <p:sp>
        <p:nvSpPr>
          <p:cNvPr id="141316" name="Rectangle 4"/>
          <p:cNvSpPr>
            <a:spLocks noChangeArrowheads="1"/>
          </p:cNvSpPr>
          <p:nvPr/>
        </p:nvSpPr>
        <p:spPr bwMode="auto">
          <a:xfrm>
            <a:off x="245268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1317" name="Rectangle 5"/>
          <p:cNvSpPr>
            <a:spLocks noChangeArrowheads="1"/>
          </p:cNvSpPr>
          <p:nvPr/>
        </p:nvSpPr>
        <p:spPr bwMode="auto">
          <a:xfrm>
            <a:off x="3500438"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1320" name="Object 8"/>
          <p:cNvGraphicFramePr>
            <a:graphicFrameLocks noChangeAspect="1"/>
          </p:cNvGraphicFramePr>
          <p:nvPr/>
        </p:nvGraphicFramePr>
        <p:xfrm>
          <a:off x="1066800" y="4562475"/>
          <a:ext cx="4343400" cy="1517650"/>
        </p:xfrm>
        <a:graphic>
          <a:graphicData uri="http://schemas.openxmlformats.org/presentationml/2006/ole">
            <mc:AlternateContent xmlns:mc="http://schemas.openxmlformats.org/markup-compatibility/2006">
              <mc:Choice xmlns:v="urn:schemas-microsoft-com:vml" Requires="v">
                <p:oleObj spid="_x0000_s100840" name="VISIO" r:id="rId4" imgW="3881520" imgH="1355400" progId="Visio.Drawing.5">
                  <p:embed/>
                </p:oleObj>
              </mc:Choice>
              <mc:Fallback>
                <p:oleObj name="VISIO" r:id="rId4" imgW="3881520" imgH="1355400" progId="Visio.Drawing.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562475"/>
                        <a:ext cx="4343400" cy="1517650"/>
                      </a:xfrm>
                      <a:prstGeom prst="rect">
                        <a:avLst/>
                      </a:prstGeom>
                      <a:noFill/>
                      <a:ln>
                        <a:noFill/>
                      </a:ln>
                      <a:effectLst/>
                      <a:extLst/>
                    </p:spPr>
                  </p:pic>
                </p:oleObj>
              </mc:Fallback>
            </mc:AlternateContent>
          </a:graphicData>
        </a:graphic>
      </p:graphicFrame>
      <p:graphicFrame>
        <p:nvGraphicFramePr>
          <p:cNvPr id="141321" name="Object 9"/>
          <p:cNvGraphicFramePr>
            <a:graphicFrameLocks noChangeAspect="1"/>
          </p:cNvGraphicFramePr>
          <p:nvPr>
            <p:extLst>
              <p:ext uri="{D42A27DB-BD31-4B8C-83A1-F6EECF244321}">
                <p14:modId xmlns:p14="http://schemas.microsoft.com/office/powerpoint/2010/main" val="2136007092"/>
              </p:ext>
            </p:extLst>
          </p:nvPr>
        </p:nvGraphicFramePr>
        <p:xfrm>
          <a:off x="1317625" y="2400300"/>
          <a:ext cx="4092575" cy="1638300"/>
        </p:xfrm>
        <a:graphic>
          <a:graphicData uri="http://schemas.openxmlformats.org/presentationml/2006/ole">
            <mc:AlternateContent xmlns:mc="http://schemas.openxmlformats.org/markup-compatibility/2006">
              <mc:Choice xmlns:v="urn:schemas-microsoft-com:vml" Requires="v">
                <p:oleObj spid="_x0000_s100841" name="VISIO" r:id="rId6" imgW="3611520" imgH="1444320" progId="Visio.Drawing.5">
                  <p:embed/>
                </p:oleObj>
              </mc:Choice>
              <mc:Fallback>
                <p:oleObj name="VISIO" r:id="rId6" imgW="3611520" imgH="1444320" progId="Visio.Drawing.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7625" y="2400300"/>
                        <a:ext cx="4092575" cy="1638300"/>
                      </a:xfrm>
                      <a:prstGeom prst="rect">
                        <a:avLst/>
                      </a:prstGeom>
                      <a:solidFill>
                        <a:schemeClr val="tx1"/>
                      </a:solidFill>
                      <a:ln>
                        <a:noFill/>
                      </a:ln>
                      <a:effectLst/>
                      <a:extLst/>
                    </p:spPr>
                  </p:pic>
                </p:oleObj>
              </mc:Fallback>
            </mc:AlternateContent>
          </a:graphicData>
        </a:graphic>
      </p:graphicFrame>
      <p:graphicFrame>
        <p:nvGraphicFramePr>
          <p:cNvPr id="141323" name="Object 11"/>
          <p:cNvGraphicFramePr>
            <a:graphicFrameLocks noChangeAspect="1"/>
          </p:cNvGraphicFramePr>
          <p:nvPr/>
        </p:nvGraphicFramePr>
        <p:xfrm>
          <a:off x="3886200" y="4437063"/>
          <a:ext cx="5257800" cy="1811337"/>
        </p:xfrm>
        <a:graphic>
          <a:graphicData uri="http://schemas.openxmlformats.org/presentationml/2006/ole">
            <mc:AlternateContent xmlns:mc="http://schemas.openxmlformats.org/markup-compatibility/2006">
              <mc:Choice xmlns:v="urn:schemas-microsoft-com:vml" Requires="v">
                <p:oleObj spid="_x0000_s100842" name="VISIO" r:id="rId8" imgW="4306680" imgH="1483560" progId="Visio.Drawing.5">
                  <p:embed/>
                </p:oleObj>
              </mc:Choice>
              <mc:Fallback>
                <p:oleObj name="VISIO" r:id="rId8" imgW="4306680" imgH="1483560" progId="Visio.Drawing.5">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0" y="4437063"/>
                        <a:ext cx="5257800" cy="181133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630088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marL="0" indent="0"/>
            <a:r>
              <a:rPr lang="zh-CN" altLang="en-US" sz="2400" b="1" dirty="0">
                <a:solidFill>
                  <a:srgbClr val="40458C"/>
                </a:solidFill>
                <a:latin typeface="大黑体" charset="-122"/>
                <a:ea typeface="大黑体" charset="-122"/>
              </a:rPr>
              <a:t>满足第二准则的理想滤波器</a:t>
            </a:r>
          </a:p>
          <a:p>
            <a:r>
              <a:rPr lang="zh-CN" altLang="en-US" sz="2400" b="1" dirty="0">
                <a:solidFill>
                  <a:srgbClr val="40458C"/>
                </a:solidFill>
                <a:latin typeface="大黑体" charset="-122"/>
                <a:ea typeface="大黑体" charset="-122"/>
              </a:rPr>
              <a:t>频域响应</a:t>
            </a:r>
          </a:p>
          <a:p>
            <a:endParaRPr lang="zh-CN" altLang="en-US" sz="2400" b="1" dirty="0">
              <a:solidFill>
                <a:srgbClr val="40458C"/>
              </a:solidFill>
              <a:latin typeface="大黑体" charset="-122"/>
              <a:ea typeface="大黑体" charset="-122"/>
            </a:endParaRPr>
          </a:p>
          <a:p>
            <a:endParaRPr lang="zh-CN" altLang="en-US" sz="2400" b="1" dirty="0">
              <a:solidFill>
                <a:srgbClr val="40458C"/>
              </a:solidFill>
              <a:latin typeface="大黑体" charset="-122"/>
              <a:ea typeface="大黑体" charset="-122"/>
            </a:endParaRPr>
          </a:p>
          <a:p>
            <a:endParaRPr lang="en-US" altLang="zh-CN" sz="2400" b="1" dirty="0">
              <a:solidFill>
                <a:srgbClr val="40458C"/>
              </a:solidFill>
              <a:latin typeface="大黑体" charset="-122"/>
              <a:ea typeface="大黑体" charset="-122"/>
            </a:endParaRPr>
          </a:p>
          <a:p>
            <a:r>
              <a:rPr lang="zh-CN" altLang="en-US" sz="2400" b="1" dirty="0">
                <a:solidFill>
                  <a:srgbClr val="40458C"/>
                </a:solidFill>
                <a:latin typeface="大黑体" charset="-122"/>
                <a:ea typeface="大黑体" charset="-122"/>
              </a:rPr>
              <a:t>时域响应</a:t>
            </a:r>
          </a:p>
          <a:p>
            <a:endParaRPr lang="zh-CN" altLang="en-US" dirty="0"/>
          </a:p>
        </p:txBody>
      </p:sp>
      <p:sp>
        <p:nvSpPr>
          <p:cNvPr id="22535" name="Rectangle 5"/>
          <p:cNvSpPr>
            <a:spLocks noGrp="1" noChangeArrowheads="1"/>
          </p:cNvSpPr>
          <p:nvPr>
            <p:ph type="title"/>
          </p:nvPr>
        </p:nvSpPr>
        <p:spPr/>
        <p:txBody>
          <a:bodyPr/>
          <a:lstStyle/>
          <a:p>
            <a:pPr eaLnBrk="1" hangingPunct="1"/>
            <a:r>
              <a:rPr lang="zh-CN" altLang="en-US" b="1" dirty="0">
                <a:latin typeface="大黑体" charset="-122"/>
                <a:ea typeface="大黑体" charset="-122"/>
              </a:rPr>
              <a:t>第二准则（续）</a:t>
            </a:r>
            <a:endParaRPr lang="zh-CN" altLang="en-US" sz="8000" b="1" dirty="0">
              <a:latin typeface="大黑体" charset="-122"/>
              <a:ea typeface="大黑体" charset="-122"/>
            </a:endParaRPr>
          </a:p>
        </p:txBody>
      </p:sp>
      <p:sp>
        <p:nvSpPr>
          <p:cNvPr id="2" name="内容占位符 1"/>
          <p:cNvSpPr>
            <a:spLocks noGrp="1"/>
          </p:cNvSpPr>
          <p:nvPr>
            <p:ph sz="half" idx="2"/>
          </p:nvPr>
        </p:nvSpPr>
        <p:spPr/>
        <p:txBody>
          <a:bodyPr/>
          <a:lstStyle/>
          <a:p>
            <a:pPr lvl="0">
              <a:buNone/>
            </a:pPr>
            <a:r>
              <a:rPr lang="zh-CN" altLang="en-US" sz="2400" b="1" dirty="0">
                <a:solidFill>
                  <a:srgbClr val="C00000"/>
                </a:solidFill>
                <a:latin typeface="大黑体" charset="-122"/>
                <a:ea typeface="大黑体" charset="-122"/>
              </a:rPr>
              <a:t>同时满足第一准则和第二准则的滤波器</a:t>
            </a:r>
          </a:p>
          <a:p>
            <a:pPr lvl="0">
              <a:buNone/>
            </a:pPr>
            <a:endParaRPr lang="zh-CN" altLang="en-US" sz="2400" b="1" dirty="0">
              <a:solidFill>
                <a:srgbClr val="40458C"/>
              </a:solidFill>
              <a:latin typeface="大黑体" charset="-122"/>
              <a:ea typeface="大黑体" charset="-122"/>
            </a:endParaRPr>
          </a:p>
          <a:p>
            <a:pPr lvl="0">
              <a:buFont typeface="Monotype Sorts" pitchFamily="2" charset="2"/>
              <a:buChar char="l"/>
            </a:pPr>
            <a:r>
              <a:rPr lang="zh-CN" altLang="en-US" sz="2400" b="1" dirty="0">
                <a:solidFill>
                  <a:srgbClr val="40458C"/>
                </a:solidFill>
                <a:latin typeface="大黑体" charset="-122"/>
                <a:ea typeface="大黑体" charset="-122"/>
              </a:rPr>
              <a:t>频域响应为</a:t>
            </a:r>
            <a:r>
              <a:rPr lang="zh-CN" altLang="en-US" sz="2400" b="1" dirty="0">
                <a:solidFill>
                  <a:srgbClr val="40458C"/>
                </a:solidFill>
                <a:latin typeface="大黑体" charset="-122"/>
                <a:ea typeface="大黑体" charset="-122"/>
                <a:sym typeface="Symbol" panose="05050102010706020507" pitchFamily="18" charset="2"/>
              </a:rPr>
              <a:t>＝</a:t>
            </a:r>
            <a:r>
              <a:rPr lang="en-US" altLang="zh-CN" sz="2400" b="1" dirty="0">
                <a:solidFill>
                  <a:srgbClr val="40458C"/>
                </a:solidFill>
                <a:latin typeface="大黑体" charset="-122"/>
                <a:ea typeface="大黑体" charset="-122"/>
                <a:sym typeface="Symbol" panose="05050102010706020507" pitchFamily="18" charset="2"/>
              </a:rPr>
              <a:t>1</a:t>
            </a:r>
            <a:r>
              <a:rPr lang="zh-CN" altLang="en-US" sz="2400" b="1" dirty="0">
                <a:solidFill>
                  <a:srgbClr val="40458C"/>
                </a:solidFill>
                <a:latin typeface="大黑体" charset="-122"/>
                <a:ea typeface="大黑体" charset="-122"/>
                <a:sym typeface="Symbol" panose="05050102010706020507" pitchFamily="18" charset="2"/>
              </a:rPr>
              <a:t>升余弦滚降特性的滤波器。</a:t>
            </a:r>
          </a:p>
          <a:p>
            <a:pPr lvl="0">
              <a:buNone/>
            </a:pPr>
            <a:r>
              <a:rPr lang="zh-CN" altLang="en-US" sz="2400" b="1" dirty="0">
                <a:solidFill>
                  <a:srgbClr val="40458C"/>
                </a:solidFill>
                <a:latin typeface="大黑体" charset="-122"/>
                <a:ea typeface="大黑体" charset="-122"/>
              </a:rPr>
              <a:t>	带宽为：</a:t>
            </a:r>
            <a:r>
              <a:rPr lang="en-US" altLang="zh-CN" sz="2400" b="1" dirty="0">
                <a:solidFill>
                  <a:srgbClr val="40458C"/>
                </a:solidFill>
                <a:latin typeface="大黑体" charset="-122"/>
                <a:ea typeface="大黑体" charset="-122"/>
              </a:rPr>
              <a:t>(</a:t>
            </a:r>
            <a:r>
              <a:rPr lang="zh-CN" altLang="en-US" sz="2400" b="1" dirty="0">
                <a:solidFill>
                  <a:srgbClr val="40458C"/>
                </a:solidFill>
                <a:latin typeface="大黑体" charset="-122"/>
                <a:ea typeface="大黑体" charset="-122"/>
              </a:rPr>
              <a:t>－</a:t>
            </a:r>
            <a:r>
              <a:rPr lang="en-US" altLang="zh-CN" sz="2400" b="1" dirty="0" err="1">
                <a:solidFill>
                  <a:srgbClr val="40458C"/>
                </a:solidFill>
                <a:latin typeface="大黑体" charset="-122"/>
                <a:ea typeface="大黑体" charset="-122"/>
              </a:rPr>
              <a:t>f</a:t>
            </a:r>
            <a:r>
              <a:rPr lang="en-US" altLang="zh-CN" sz="2400" b="1" baseline="-25000" dirty="0" err="1">
                <a:solidFill>
                  <a:srgbClr val="40458C"/>
                </a:solidFill>
                <a:latin typeface="大黑体" charset="-122"/>
                <a:ea typeface="大黑体" charset="-122"/>
              </a:rPr>
              <a:t>S</a:t>
            </a:r>
            <a:r>
              <a:rPr lang="zh-CN" altLang="en-US" sz="2400" b="1" dirty="0">
                <a:solidFill>
                  <a:srgbClr val="40458C"/>
                </a:solidFill>
                <a:latin typeface="大黑体" charset="-122"/>
                <a:ea typeface="大黑体" charset="-122"/>
              </a:rPr>
              <a:t>，</a:t>
            </a:r>
            <a:r>
              <a:rPr lang="en-US" altLang="zh-CN" sz="2400" b="1" dirty="0" err="1">
                <a:solidFill>
                  <a:srgbClr val="40458C"/>
                </a:solidFill>
                <a:latin typeface="大黑体" charset="-122"/>
                <a:ea typeface="大黑体" charset="-122"/>
              </a:rPr>
              <a:t>f</a:t>
            </a:r>
            <a:r>
              <a:rPr lang="en-US" altLang="zh-CN" sz="2400" b="1" baseline="-25000" dirty="0" err="1">
                <a:solidFill>
                  <a:srgbClr val="40458C"/>
                </a:solidFill>
                <a:latin typeface="大黑体" charset="-122"/>
                <a:ea typeface="大黑体" charset="-122"/>
              </a:rPr>
              <a:t>S</a:t>
            </a:r>
            <a:r>
              <a:rPr lang="en-US" altLang="zh-CN" sz="2400" b="1" dirty="0">
                <a:solidFill>
                  <a:srgbClr val="40458C"/>
                </a:solidFill>
                <a:latin typeface="大黑体" charset="-122"/>
                <a:ea typeface="大黑体" charset="-122"/>
              </a:rPr>
              <a:t> )</a:t>
            </a:r>
          </a:p>
          <a:p>
            <a:pPr lvl="0">
              <a:buFont typeface="Monotype Sorts" pitchFamily="2" charset="2"/>
              <a:buChar char="l"/>
            </a:pPr>
            <a:endParaRPr lang="en-US" altLang="zh-CN" sz="2400" b="1" dirty="0">
              <a:solidFill>
                <a:srgbClr val="40458C"/>
              </a:solidFill>
              <a:latin typeface="大黑体" charset="-122"/>
              <a:ea typeface="大黑体" charset="-122"/>
            </a:endParaRPr>
          </a:p>
          <a:p>
            <a:pPr lvl="0">
              <a:buFont typeface="Monotype Sorts" pitchFamily="2" charset="2"/>
              <a:buChar char="l"/>
            </a:pPr>
            <a:r>
              <a:rPr lang="zh-CN" altLang="en-US" sz="2400" b="1" dirty="0">
                <a:solidFill>
                  <a:srgbClr val="40458C"/>
                </a:solidFill>
                <a:latin typeface="大黑体" charset="-122"/>
                <a:ea typeface="大黑体" charset="-122"/>
              </a:rPr>
              <a:t>时域响应为</a:t>
            </a:r>
            <a:r>
              <a:rPr lang="zh-CN" altLang="en-US" sz="2400" b="1" dirty="0">
                <a:solidFill>
                  <a:srgbClr val="40458C"/>
                </a:solidFill>
                <a:latin typeface="大黑体" charset="-122"/>
                <a:ea typeface="大黑体" charset="-122"/>
                <a:sym typeface="Symbol" panose="05050102010706020507" pitchFamily="18" charset="2"/>
              </a:rPr>
              <a:t>＝</a:t>
            </a:r>
            <a:r>
              <a:rPr lang="en-US" altLang="zh-CN" sz="2400" b="1" dirty="0">
                <a:solidFill>
                  <a:srgbClr val="40458C"/>
                </a:solidFill>
                <a:latin typeface="大黑体" charset="-122"/>
                <a:ea typeface="大黑体" charset="-122"/>
                <a:sym typeface="Symbol" panose="05050102010706020507" pitchFamily="18" charset="2"/>
              </a:rPr>
              <a:t>1</a:t>
            </a:r>
            <a:r>
              <a:rPr lang="zh-CN" altLang="en-US" sz="2400" b="1" dirty="0">
                <a:solidFill>
                  <a:srgbClr val="40458C"/>
                </a:solidFill>
                <a:latin typeface="大黑体" charset="-122"/>
                <a:ea typeface="大黑体" charset="-122"/>
                <a:sym typeface="Symbol" panose="05050102010706020507" pitchFamily="18" charset="2"/>
              </a:rPr>
              <a:t>升余弦滚降特性的滤波器。</a:t>
            </a:r>
          </a:p>
          <a:p>
            <a:pPr lvl="0">
              <a:buNone/>
            </a:pPr>
            <a:r>
              <a:rPr lang="zh-CN" altLang="en-US" sz="2400" b="1" dirty="0">
                <a:solidFill>
                  <a:srgbClr val="40458C"/>
                </a:solidFill>
                <a:latin typeface="大黑体" charset="-122"/>
                <a:ea typeface="大黑体" charset="-122"/>
              </a:rPr>
              <a:t>	时间为：</a:t>
            </a:r>
            <a:r>
              <a:rPr lang="en-US" altLang="zh-CN" sz="2400" b="1" dirty="0">
                <a:solidFill>
                  <a:srgbClr val="40458C"/>
                </a:solidFill>
                <a:latin typeface="大黑体" charset="-122"/>
                <a:ea typeface="大黑体" charset="-122"/>
              </a:rPr>
              <a:t>(</a:t>
            </a:r>
            <a:r>
              <a:rPr lang="zh-CN" altLang="en-US" sz="2400" b="1" dirty="0">
                <a:solidFill>
                  <a:srgbClr val="40458C"/>
                </a:solidFill>
                <a:latin typeface="大黑体" charset="-122"/>
                <a:ea typeface="大黑体" charset="-122"/>
              </a:rPr>
              <a:t>－</a:t>
            </a:r>
            <a:r>
              <a:rPr lang="en-US" altLang="zh-CN" sz="2400" b="1" dirty="0">
                <a:solidFill>
                  <a:srgbClr val="40458C"/>
                </a:solidFill>
                <a:latin typeface="大黑体" charset="-122"/>
                <a:ea typeface="大黑体" charset="-122"/>
              </a:rPr>
              <a:t>T</a:t>
            </a:r>
            <a:r>
              <a:rPr lang="en-US" altLang="zh-CN" sz="2400" b="1" baseline="-25000" dirty="0">
                <a:solidFill>
                  <a:srgbClr val="40458C"/>
                </a:solidFill>
                <a:latin typeface="大黑体" charset="-122"/>
                <a:ea typeface="大黑体" charset="-122"/>
              </a:rPr>
              <a:t>S</a:t>
            </a:r>
            <a:r>
              <a:rPr lang="zh-CN" altLang="en-US" sz="2400" b="1" dirty="0">
                <a:solidFill>
                  <a:srgbClr val="40458C"/>
                </a:solidFill>
                <a:latin typeface="大黑体" charset="-122"/>
                <a:ea typeface="大黑体" charset="-122"/>
              </a:rPr>
              <a:t>，</a:t>
            </a:r>
            <a:r>
              <a:rPr lang="en-US" altLang="zh-CN" sz="2400" b="1" dirty="0">
                <a:solidFill>
                  <a:srgbClr val="40458C"/>
                </a:solidFill>
                <a:latin typeface="大黑体" charset="-122"/>
                <a:ea typeface="大黑体" charset="-122"/>
              </a:rPr>
              <a:t>T</a:t>
            </a:r>
            <a:r>
              <a:rPr lang="en-US" altLang="zh-CN" sz="2400" b="1" baseline="-25000" dirty="0">
                <a:solidFill>
                  <a:srgbClr val="40458C"/>
                </a:solidFill>
                <a:latin typeface="大黑体" charset="-122"/>
                <a:ea typeface="大黑体" charset="-122"/>
              </a:rPr>
              <a:t>S</a:t>
            </a:r>
            <a:r>
              <a:rPr lang="en-US" altLang="zh-CN" sz="2400" b="1" dirty="0">
                <a:solidFill>
                  <a:srgbClr val="40458C"/>
                </a:solidFill>
                <a:latin typeface="大黑体" charset="-122"/>
                <a:ea typeface="大黑体" charset="-122"/>
              </a:rPr>
              <a:t> )</a:t>
            </a:r>
          </a:p>
          <a:p>
            <a:endParaRPr lang="zh-CN" altLang="en-US" dirty="0"/>
          </a:p>
        </p:txBody>
      </p:sp>
      <p:sp>
        <p:nvSpPr>
          <p:cNvPr id="22537" name="Rectangle 7"/>
          <p:cNvSpPr>
            <a:spLocks noChangeArrowheads="1"/>
          </p:cNvSpPr>
          <p:nvPr/>
        </p:nvSpPr>
        <p:spPr bwMode="auto">
          <a:xfrm>
            <a:off x="604161" y="1547102"/>
            <a:ext cx="398145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b="1" dirty="0">
              <a:solidFill>
                <a:srgbClr val="000066"/>
              </a:solidFill>
              <a:latin typeface="大黑体" charset="-122"/>
              <a:ea typeface="大黑体" charset="-122"/>
            </a:endParaRPr>
          </a:p>
          <a:p>
            <a:endParaRPr lang="en-US" altLang="zh-CN" b="1" dirty="0">
              <a:solidFill>
                <a:srgbClr val="000066"/>
              </a:solidFill>
              <a:latin typeface="大黑体" charset="-122"/>
              <a:ea typeface="大黑体" charset="-122"/>
            </a:endParaRPr>
          </a:p>
        </p:txBody>
      </p:sp>
      <p:graphicFrame>
        <p:nvGraphicFramePr>
          <p:cNvPr id="22531" name="Object 8"/>
          <p:cNvGraphicFramePr>
            <a:graphicFrameLocks noChangeAspect="1"/>
          </p:cNvGraphicFramePr>
          <p:nvPr>
            <p:extLst>
              <p:ext uri="{D42A27DB-BD31-4B8C-83A1-F6EECF244321}">
                <p14:modId xmlns:p14="http://schemas.microsoft.com/office/powerpoint/2010/main" val="1059357879"/>
              </p:ext>
            </p:extLst>
          </p:nvPr>
        </p:nvGraphicFramePr>
        <p:xfrm>
          <a:off x="986514" y="3289028"/>
          <a:ext cx="3895725" cy="957263"/>
        </p:xfrm>
        <a:graphic>
          <a:graphicData uri="http://schemas.openxmlformats.org/presentationml/2006/ole">
            <mc:AlternateContent xmlns:mc="http://schemas.openxmlformats.org/markup-compatibility/2006">
              <mc:Choice xmlns:v="urn:schemas-microsoft-com:vml" Requires="v">
                <p:oleObj spid="_x0000_s62878" name="公式" r:id="rId4" imgW="2578100" imgH="635000" progId="Equation.3">
                  <p:embed/>
                </p:oleObj>
              </mc:Choice>
              <mc:Fallback>
                <p:oleObj name="公式" r:id="rId4" imgW="2578100" imgH="635000" progId="Equation.3">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514" y="3289028"/>
                        <a:ext cx="3895725" cy="957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2" name="Object 9"/>
          <p:cNvGraphicFramePr>
            <a:graphicFrameLocks noChangeAspect="1"/>
          </p:cNvGraphicFramePr>
          <p:nvPr>
            <p:extLst>
              <p:ext uri="{D42A27DB-BD31-4B8C-83A1-F6EECF244321}">
                <p14:modId xmlns:p14="http://schemas.microsoft.com/office/powerpoint/2010/main" val="1093990958"/>
              </p:ext>
            </p:extLst>
          </p:nvPr>
        </p:nvGraphicFramePr>
        <p:xfrm>
          <a:off x="1301750" y="4892521"/>
          <a:ext cx="2882900" cy="914400"/>
        </p:xfrm>
        <a:graphic>
          <a:graphicData uri="http://schemas.openxmlformats.org/presentationml/2006/ole">
            <mc:AlternateContent xmlns:mc="http://schemas.openxmlformats.org/markup-compatibility/2006">
              <mc:Choice xmlns:v="urn:schemas-microsoft-com:vml" Requires="v">
                <p:oleObj spid="_x0000_s62879" name="公式" r:id="rId6" imgW="1396394" imgH="444307" progId="Equation.3">
                  <p:embed/>
                </p:oleObj>
              </mc:Choice>
              <mc:Fallback>
                <p:oleObj name="公式" r:id="rId6" imgW="1396394" imgH="444307" progId="Equation.3">
                  <p:embed/>
                  <p:pic>
                    <p:nvPicPr>
                      <p:cNvPr id="0"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1750" y="4892521"/>
                        <a:ext cx="28829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灯片编号占位符 3"/>
          <p:cNvSpPr>
            <a:spLocks noGrp="1"/>
          </p:cNvSpPr>
          <p:nvPr>
            <p:ph type="sldNum" sz="quarter" idx="12"/>
          </p:nvPr>
        </p:nvSpPr>
        <p:spPr/>
        <p:txBody>
          <a:bodyPr/>
          <a:lstStyle/>
          <a:p>
            <a:pPr>
              <a:defRPr/>
            </a:pPr>
            <a:fld id="{42C2124E-4305-439F-9E8E-E4DD4F7A145B}" type="slidenum">
              <a:rPr lang="zh-CN" altLang="en-GB" smtClean="0"/>
              <a:pPr>
                <a:defRPr/>
              </a:pPr>
              <a:t>81</a:t>
            </a:fld>
            <a:endParaRPr lang="en-GB" altLang="zh-CN"/>
          </a:p>
        </p:txBody>
      </p:sp>
    </p:spTree>
    <p:extLst>
      <p:ext uri="{BB962C8B-B14F-4D97-AF65-F5344CB8AC3E}">
        <p14:creationId xmlns:p14="http://schemas.microsoft.com/office/powerpoint/2010/main" val="3688122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ChangeArrowheads="1"/>
          </p:cNvSpPr>
          <p:nvPr/>
        </p:nvSpPr>
        <p:spPr bwMode="auto">
          <a:xfrm>
            <a:off x="990600" y="1276350"/>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23560" name="Rectangle 6"/>
          <p:cNvSpPr>
            <a:spLocks noGrp="1" noChangeArrowheads="1"/>
          </p:cNvSpPr>
          <p:nvPr>
            <p:ph type="title"/>
          </p:nvPr>
        </p:nvSpPr>
        <p:spPr>
          <a:xfrm>
            <a:off x="666750" y="228600"/>
            <a:ext cx="7772400" cy="628650"/>
          </a:xfrm>
        </p:spPr>
        <p:txBody>
          <a:bodyPr/>
          <a:lstStyle/>
          <a:p>
            <a:pPr eaLnBrk="1" hangingPunct="1"/>
            <a:r>
              <a:rPr lang="zh-CN" altLang="en-US" sz="3600" b="1">
                <a:latin typeface="大黑体" charset="-122"/>
                <a:ea typeface="大黑体" charset="-122"/>
              </a:rPr>
              <a:t>第三准则</a:t>
            </a:r>
            <a:endParaRPr lang="zh-CN" altLang="en-US" b="1">
              <a:latin typeface="大黑体" charset="-122"/>
              <a:ea typeface="大黑体" charset="-122"/>
            </a:endParaRPr>
          </a:p>
        </p:txBody>
      </p:sp>
      <p:graphicFrame>
        <p:nvGraphicFramePr>
          <p:cNvPr id="23554" name="Object 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64099" name="公式" r:id="rId3" imgW="114151" imgH="215619" progId="Equation.3">
                  <p:embed/>
                </p:oleObj>
              </mc:Choice>
              <mc:Fallback>
                <p:oleObj name="公式" r:id="rId3" imgW="114151" imgH="215619"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9" name="Rectangle 5"/>
          <p:cNvSpPr>
            <a:spLocks noChangeArrowheads="1"/>
          </p:cNvSpPr>
          <p:nvPr/>
        </p:nvSpPr>
        <p:spPr bwMode="auto">
          <a:xfrm>
            <a:off x="895350" y="1809750"/>
            <a:ext cx="348615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zh-CN" b="1">
              <a:ea typeface="仿宋_GB2312" pitchFamily="49" charset="-122"/>
            </a:endParaRPr>
          </a:p>
        </p:txBody>
      </p:sp>
      <p:sp>
        <p:nvSpPr>
          <p:cNvPr id="23561" name="Rectangle 7"/>
          <p:cNvSpPr>
            <a:spLocks noChangeArrowheads="1"/>
          </p:cNvSpPr>
          <p:nvPr/>
        </p:nvSpPr>
        <p:spPr bwMode="auto">
          <a:xfrm>
            <a:off x="4953000" y="1428750"/>
            <a:ext cx="396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rgbClr val="000066"/>
                </a:solidFill>
                <a:latin typeface="大黑体" charset="-122"/>
                <a:ea typeface="大黑体" charset="-122"/>
              </a:rPr>
              <a:t>第三准则：波形面积无失真准则。</a:t>
            </a:r>
          </a:p>
          <a:p>
            <a:r>
              <a:rPr lang="zh-CN" altLang="en-US" b="1" dirty="0">
                <a:solidFill>
                  <a:srgbClr val="000066"/>
                </a:solidFill>
                <a:latin typeface="大黑体" charset="-122"/>
                <a:ea typeface="大黑体" charset="-122"/>
              </a:rPr>
              <a:t>第</a:t>
            </a:r>
            <a:r>
              <a:rPr lang="en-US" altLang="zh-CN" b="1" dirty="0">
                <a:solidFill>
                  <a:srgbClr val="000066"/>
                </a:solidFill>
                <a:latin typeface="大黑体" charset="-122"/>
                <a:ea typeface="大黑体" charset="-122"/>
              </a:rPr>
              <a:t>n</a:t>
            </a:r>
            <a:r>
              <a:rPr lang="zh-CN" altLang="en-US" b="1" dirty="0">
                <a:solidFill>
                  <a:srgbClr val="000066"/>
                </a:solidFill>
                <a:latin typeface="大黑体" charset="-122"/>
                <a:ea typeface="大黑体" charset="-122"/>
              </a:rPr>
              <a:t>时隙的波形面积，只决定于该时隙码元的取值，而和其它时隙的码元无关。</a:t>
            </a:r>
          </a:p>
          <a:p>
            <a:r>
              <a:rPr lang="zh-CN" altLang="en-US" b="1" dirty="0">
                <a:solidFill>
                  <a:srgbClr val="000066"/>
                </a:solidFill>
                <a:latin typeface="大黑体" charset="-122"/>
                <a:ea typeface="大黑体" charset="-122"/>
              </a:rPr>
              <a:t>可以证明：满足第三准则的滤波器，是一个</a:t>
            </a:r>
            <a:r>
              <a:rPr lang="zh-CN" altLang="en-US" b="1" dirty="0">
                <a:solidFill>
                  <a:srgbClr val="C00000"/>
                </a:solidFill>
                <a:latin typeface="大黑体" charset="-122"/>
                <a:ea typeface="大黑体" charset="-122"/>
              </a:rPr>
              <a:t>对矩形脉冲的输出响应满足第一准则</a:t>
            </a:r>
            <a:r>
              <a:rPr lang="zh-CN" altLang="en-US" b="1" dirty="0">
                <a:solidFill>
                  <a:srgbClr val="000066"/>
                </a:solidFill>
                <a:latin typeface="大黑体" charset="-122"/>
                <a:ea typeface="大黑体" charset="-122"/>
              </a:rPr>
              <a:t>的滤波器。</a:t>
            </a:r>
          </a:p>
          <a:p>
            <a:r>
              <a:rPr lang="zh-CN" altLang="en-US" b="1" dirty="0">
                <a:solidFill>
                  <a:srgbClr val="000066"/>
                </a:solidFill>
                <a:latin typeface="大黑体" charset="-122"/>
                <a:ea typeface="大黑体" charset="-122"/>
              </a:rPr>
              <a:t>关系如下：</a:t>
            </a:r>
          </a:p>
          <a:p>
            <a:endParaRPr lang="zh-CN" altLang="en-US" b="1" dirty="0">
              <a:solidFill>
                <a:srgbClr val="000066"/>
              </a:solidFill>
              <a:latin typeface="大黑体" charset="-122"/>
              <a:ea typeface="大黑体" charset="-122"/>
            </a:endParaRPr>
          </a:p>
          <a:p>
            <a:endParaRPr lang="zh-CN" altLang="en-US" b="1" dirty="0">
              <a:solidFill>
                <a:srgbClr val="000066"/>
              </a:solidFill>
              <a:latin typeface="大黑体" charset="-122"/>
              <a:ea typeface="大黑体" charset="-122"/>
            </a:endParaRPr>
          </a:p>
          <a:p>
            <a:endParaRPr lang="zh-CN" altLang="en-US" b="1" dirty="0">
              <a:solidFill>
                <a:srgbClr val="000066"/>
              </a:solidFill>
              <a:latin typeface="大黑体" charset="-122"/>
              <a:ea typeface="大黑体" charset="-122"/>
            </a:endParaRPr>
          </a:p>
          <a:p>
            <a:endParaRPr lang="zh-CN" altLang="en-US" b="1" dirty="0">
              <a:solidFill>
                <a:srgbClr val="000066"/>
              </a:solidFill>
              <a:latin typeface="大黑体" charset="-122"/>
              <a:ea typeface="大黑体" charset="-122"/>
            </a:endParaRPr>
          </a:p>
          <a:p>
            <a:endParaRPr lang="zh-CN" altLang="en-US" b="1" dirty="0">
              <a:solidFill>
                <a:srgbClr val="000066"/>
              </a:solidFill>
              <a:latin typeface="大黑体" charset="-122"/>
              <a:ea typeface="大黑体" charset="-122"/>
            </a:endParaRPr>
          </a:p>
          <a:p>
            <a:endParaRPr lang="en-US" altLang="zh-CN" b="1" dirty="0">
              <a:solidFill>
                <a:srgbClr val="000066"/>
              </a:solidFill>
              <a:latin typeface="大黑体" charset="-122"/>
              <a:ea typeface="大黑体" charset="-122"/>
            </a:endParaRPr>
          </a:p>
        </p:txBody>
      </p:sp>
      <p:graphicFrame>
        <p:nvGraphicFramePr>
          <p:cNvPr id="23555" name="Object 9"/>
          <p:cNvGraphicFramePr>
            <a:graphicFrameLocks noChangeAspect="1"/>
          </p:cNvGraphicFramePr>
          <p:nvPr/>
        </p:nvGraphicFramePr>
        <p:xfrm>
          <a:off x="5264150" y="5087938"/>
          <a:ext cx="3197225" cy="858837"/>
        </p:xfrm>
        <a:graphic>
          <a:graphicData uri="http://schemas.openxmlformats.org/presentationml/2006/ole">
            <mc:AlternateContent xmlns:mc="http://schemas.openxmlformats.org/markup-compatibility/2006">
              <mc:Choice xmlns:v="urn:schemas-microsoft-com:vml" Requires="v">
                <p:oleObj spid="_x0000_s64100" name="公式" r:id="rId5" imgW="1600200" imgH="431800" progId="Equation.3">
                  <p:embed/>
                </p:oleObj>
              </mc:Choice>
              <mc:Fallback>
                <p:oleObj name="公式" r:id="rId5" imgW="1600200" imgH="431800" progId="Equation.3">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4150" y="5087938"/>
                        <a:ext cx="3197225"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2" name="Rectangle 10"/>
          <p:cNvSpPr>
            <a:spLocks noChangeArrowheads="1"/>
          </p:cNvSpPr>
          <p:nvPr/>
        </p:nvSpPr>
        <p:spPr bwMode="auto">
          <a:xfrm>
            <a:off x="552450" y="4495800"/>
            <a:ext cx="647700" cy="247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563" name="Rectangle 13"/>
          <p:cNvSpPr>
            <a:spLocks noChangeArrowheads="1"/>
          </p:cNvSpPr>
          <p:nvPr/>
        </p:nvSpPr>
        <p:spPr bwMode="auto">
          <a:xfrm>
            <a:off x="1995488" y="1809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6" name="Object 12"/>
          <p:cNvGraphicFramePr>
            <a:graphicFrameLocks noChangeAspect="1"/>
          </p:cNvGraphicFramePr>
          <p:nvPr>
            <p:extLst>
              <p:ext uri="{D42A27DB-BD31-4B8C-83A1-F6EECF244321}">
                <p14:modId xmlns:p14="http://schemas.microsoft.com/office/powerpoint/2010/main" val="2224806861"/>
              </p:ext>
            </p:extLst>
          </p:nvPr>
        </p:nvGraphicFramePr>
        <p:xfrm>
          <a:off x="307198" y="1784350"/>
          <a:ext cx="4708525" cy="2959100"/>
        </p:xfrm>
        <a:graphic>
          <a:graphicData uri="http://schemas.openxmlformats.org/presentationml/2006/ole">
            <mc:AlternateContent xmlns:mc="http://schemas.openxmlformats.org/markup-compatibility/2006">
              <mc:Choice xmlns:v="urn:schemas-microsoft-com:vml" Requires="v">
                <p:oleObj spid="_x0000_s64101" r:id="rId7" imgW="5157216" imgH="3235757" progId="">
                  <p:embed/>
                </p:oleObj>
              </mc:Choice>
              <mc:Fallback>
                <p:oleObj r:id="rId7" imgW="5157216" imgH="3235757" progId="">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198" y="1784350"/>
                        <a:ext cx="4708525" cy="295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4" name="Rectangle 14"/>
          <p:cNvSpPr>
            <a:spLocks noChangeArrowheads="1"/>
          </p:cNvSpPr>
          <p:nvPr/>
        </p:nvSpPr>
        <p:spPr bwMode="auto">
          <a:xfrm>
            <a:off x="635000" y="4919663"/>
            <a:ext cx="393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400" dirty="0">
                <a:latin typeface="宋体" panose="02010600030101010101" pitchFamily="2" charset="-122"/>
              </a:rPr>
              <a:t>升余弦滚降滤波器的频域响应（满足第三准则）</a:t>
            </a:r>
            <a:r>
              <a:rPr lang="zh-CN" altLang="en-US" sz="1400" dirty="0"/>
              <a:t> </a:t>
            </a:r>
            <a:endParaRPr lang="zh-CN" altLang="en-US" sz="1400" dirty="0">
              <a:ea typeface="仿宋_GB2312" pitchFamily="49" charset="-122"/>
            </a:endParaRPr>
          </a:p>
        </p:txBody>
      </p:sp>
      <p:sp>
        <p:nvSpPr>
          <p:cNvPr id="3" name="灯片编号占位符 2"/>
          <p:cNvSpPr>
            <a:spLocks noGrp="1"/>
          </p:cNvSpPr>
          <p:nvPr>
            <p:ph type="sldNum" sz="quarter" idx="12"/>
          </p:nvPr>
        </p:nvSpPr>
        <p:spPr/>
        <p:txBody>
          <a:bodyPr/>
          <a:lstStyle/>
          <a:p>
            <a:fld id="{A52A425A-566B-4A8B-9020-754C9765E48E}" type="slidenum">
              <a:rPr lang="en-US" altLang="zh-CN" smtClean="0"/>
              <a:pPr/>
              <a:t>82</a:t>
            </a:fld>
            <a:endParaRPr lang="en-US" altLang="zh-CN"/>
          </a:p>
        </p:txBody>
      </p:sp>
    </p:spTree>
    <p:extLst>
      <p:ext uri="{BB962C8B-B14F-4D97-AF65-F5344CB8AC3E}">
        <p14:creationId xmlns:p14="http://schemas.microsoft.com/office/powerpoint/2010/main" val="2240628636"/>
      </p:ext>
    </p:extLst>
  </p:cSld>
  <p:clrMapOvr>
    <a:masterClrMapping/>
  </p:clrMapOvr>
  <p:transition>
    <p:cove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304800" y="609600"/>
            <a:ext cx="8610600" cy="1143000"/>
          </a:xfrm>
        </p:spPr>
        <p:txBody>
          <a:bodyPr/>
          <a:lstStyle/>
          <a:p>
            <a:r>
              <a:rPr lang="zh-CN" altLang="en-US" b="1">
                <a:latin typeface="楷体_GB2312" pitchFamily="49" charset="-122"/>
              </a:rPr>
              <a:t>奈奎斯特第三准则 (续1)</a:t>
            </a:r>
          </a:p>
        </p:txBody>
      </p:sp>
      <p:sp>
        <p:nvSpPr>
          <p:cNvPr id="146435" name="Rectangle 3"/>
          <p:cNvSpPr>
            <a:spLocks noGrp="1" noChangeArrowheads="1"/>
          </p:cNvSpPr>
          <p:nvPr>
            <p:ph type="body" idx="1"/>
          </p:nvPr>
        </p:nvSpPr>
        <p:spPr bwMode="auto">
          <a:xfrm>
            <a:off x="685800" y="1981199"/>
            <a:ext cx="7772400" cy="4357607"/>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endParaRPr lang="zh-CN" altLang="en-US" sz="2400" dirty="0">
              <a:latin typeface="宋体" panose="02010600030101010101" pitchFamily="2" charset="-122"/>
            </a:endParaRPr>
          </a:p>
          <a:p>
            <a:pPr marL="609600" indent="-609600" algn="just"/>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考虑第</a:t>
            </a:r>
            <a:r>
              <a:rPr lang="en-US" altLang="zh-CN" sz="2400" dirty="0">
                <a:latin typeface="宋体" panose="02010600030101010101" pitchFamily="2" charset="-122"/>
              </a:rPr>
              <a:t>n</a:t>
            </a:r>
            <a:r>
              <a:rPr lang="zh-CN" altLang="en-US" sz="2400" dirty="0">
                <a:latin typeface="宋体" panose="02010600030101010101" pitchFamily="2" charset="-122"/>
              </a:rPr>
              <a:t>个时隙          中波形的面积  </a:t>
            </a:r>
          </a:p>
          <a:p>
            <a:pPr marL="609600" indent="-609600" algn="just"/>
            <a:endParaRPr lang="zh-CN" altLang="en-US" sz="2400" dirty="0">
              <a:latin typeface="宋体" panose="02010600030101010101" pitchFamily="2" charset="-122"/>
            </a:endParaRPr>
          </a:p>
          <a:p>
            <a:pPr marL="609600" indent="-609600" algn="just"/>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如果令         </a:t>
            </a:r>
            <a:r>
              <a:rPr lang="zh-CN" altLang="en-US" sz="2400" dirty="0">
                <a:latin typeface="Times New Roman" panose="02020603050405020304" pitchFamily="18" charset="0"/>
              </a:rPr>
              <a:t>，那么上式就为</a:t>
            </a:r>
            <a:endParaRPr lang="zh-CN" altLang="en-US" sz="2400" dirty="0">
              <a:latin typeface="宋体" panose="02010600030101010101" pitchFamily="2" charset="-122"/>
            </a:endParaRPr>
          </a:p>
          <a:p>
            <a:pPr marL="609600" indent="-609600" algn="just"/>
            <a:endParaRPr lang="zh-CN" altLang="en-US" sz="2400" dirty="0">
              <a:latin typeface="宋体" panose="02010600030101010101" pitchFamily="2" charset="-122"/>
            </a:endParaRPr>
          </a:p>
        </p:txBody>
      </p:sp>
      <p:sp>
        <p:nvSpPr>
          <p:cNvPr id="146436" name="Rectangle 4"/>
          <p:cNvSpPr>
            <a:spLocks noChangeArrowheads="1"/>
          </p:cNvSpPr>
          <p:nvPr/>
        </p:nvSpPr>
        <p:spPr bwMode="auto">
          <a:xfrm>
            <a:off x="245268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6437" name="Rectangle 5"/>
          <p:cNvSpPr>
            <a:spLocks noChangeArrowheads="1"/>
          </p:cNvSpPr>
          <p:nvPr/>
        </p:nvSpPr>
        <p:spPr bwMode="auto">
          <a:xfrm>
            <a:off x="3500438"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6439" name="Rectangle 7"/>
          <p:cNvSpPr>
            <a:spLocks noChangeArrowheads="1"/>
          </p:cNvSpPr>
          <p:nvPr/>
        </p:nvSpPr>
        <p:spPr bwMode="auto">
          <a:xfrm>
            <a:off x="2795588"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6438" name="Object 6"/>
          <p:cNvGraphicFramePr>
            <a:graphicFrameLocks noChangeAspect="1"/>
          </p:cNvGraphicFramePr>
          <p:nvPr>
            <p:extLst>
              <p:ext uri="{D42A27DB-BD31-4B8C-83A1-F6EECF244321}">
                <p14:modId xmlns:p14="http://schemas.microsoft.com/office/powerpoint/2010/main" val="3883580080"/>
              </p:ext>
            </p:extLst>
          </p:nvPr>
        </p:nvGraphicFramePr>
        <p:xfrm>
          <a:off x="1295400" y="2286000"/>
          <a:ext cx="5867400" cy="708025"/>
        </p:xfrm>
        <a:graphic>
          <a:graphicData uri="http://schemas.openxmlformats.org/presentationml/2006/ole">
            <mc:AlternateContent xmlns:mc="http://schemas.openxmlformats.org/markup-compatibility/2006">
              <mc:Choice xmlns:v="urn:schemas-microsoft-com:vml" Requires="v">
                <p:oleObj spid="_x0000_s102178" r:id="rId3" imgW="3556000" imgH="431800" progId="Equation.3">
                  <p:embed/>
                </p:oleObj>
              </mc:Choice>
              <mc:Fallback>
                <p:oleObj r:id="rId3" imgW="35560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86000"/>
                        <a:ext cx="5867400" cy="708025"/>
                      </a:xfrm>
                      <a:prstGeom prst="rect">
                        <a:avLst/>
                      </a:prstGeom>
                      <a:solidFill>
                        <a:schemeClr val="tx1"/>
                      </a:solidFill>
                      <a:extLst/>
                    </p:spPr>
                  </p:pic>
                </p:oleObj>
              </mc:Fallback>
            </mc:AlternateContent>
          </a:graphicData>
        </a:graphic>
      </p:graphicFrame>
      <p:sp>
        <p:nvSpPr>
          <p:cNvPr id="146441" name="Rectangle 9"/>
          <p:cNvSpPr>
            <a:spLocks noChangeArrowheads="1"/>
          </p:cNvSpPr>
          <p:nvPr/>
        </p:nvSpPr>
        <p:spPr bwMode="auto">
          <a:xfrm>
            <a:off x="3938588"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6440" name="Object 8"/>
          <p:cNvGraphicFramePr>
            <a:graphicFrameLocks noChangeAspect="1"/>
          </p:cNvGraphicFramePr>
          <p:nvPr>
            <p:extLst>
              <p:ext uri="{D42A27DB-BD31-4B8C-83A1-F6EECF244321}">
                <p14:modId xmlns:p14="http://schemas.microsoft.com/office/powerpoint/2010/main" val="3238877364"/>
              </p:ext>
            </p:extLst>
          </p:nvPr>
        </p:nvGraphicFramePr>
        <p:xfrm>
          <a:off x="2819400" y="2895600"/>
          <a:ext cx="1447800" cy="468313"/>
        </p:xfrm>
        <a:graphic>
          <a:graphicData uri="http://schemas.openxmlformats.org/presentationml/2006/ole">
            <mc:AlternateContent xmlns:mc="http://schemas.openxmlformats.org/markup-compatibility/2006">
              <mc:Choice xmlns:v="urn:schemas-microsoft-com:vml" Requires="v">
                <p:oleObj spid="_x0000_s102179" r:id="rId5" imgW="1269449" imgH="406224" progId="Equation.3">
                  <p:embed/>
                </p:oleObj>
              </mc:Choice>
              <mc:Fallback>
                <p:oleObj r:id="rId5" imgW="1269449" imgH="4062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895600"/>
                        <a:ext cx="1447800" cy="468313"/>
                      </a:xfrm>
                      <a:prstGeom prst="rect">
                        <a:avLst/>
                      </a:prstGeom>
                      <a:solidFill>
                        <a:schemeClr val="tx1"/>
                      </a:solidFill>
                      <a:extLst/>
                    </p:spPr>
                  </p:pic>
                </p:oleObj>
              </mc:Fallback>
            </mc:AlternateContent>
          </a:graphicData>
        </a:graphic>
      </p:graphicFrame>
      <p:sp>
        <p:nvSpPr>
          <p:cNvPr id="146443" name="Rectangle 11"/>
          <p:cNvSpPr>
            <a:spLocks noChangeArrowheads="1"/>
          </p:cNvSpPr>
          <p:nvPr/>
        </p:nvSpPr>
        <p:spPr bwMode="auto">
          <a:xfrm>
            <a:off x="3386138"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6442" name="Object 10"/>
          <p:cNvGraphicFramePr>
            <a:graphicFrameLocks noChangeAspect="1"/>
          </p:cNvGraphicFramePr>
          <p:nvPr>
            <p:extLst>
              <p:ext uri="{D42A27DB-BD31-4B8C-83A1-F6EECF244321}">
                <p14:modId xmlns:p14="http://schemas.microsoft.com/office/powerpoint/2010/main" val="864767517"/>
              </p:ext>
            </p:extLst>
          </p:nvPr>
        </p:nvGraphicFramePr>
        <p:xfrm>
          <a:off x="1981200" y="3470275"/>
          <a:ext cx="4267200" cy="873125"/>
        </p:xfrm>
        <a:graphic>
          <a:graphicData uri="http://schemas.openxmlformats.org/presentationml/2006/ole">
            <mc:AlternateContent xmlns:mc="http://schemas.openxmlformats.org/markup-compatibility/2006">
              <mc:Choice xmlns:v="urn:schemas-microsoft-com:vml" Requires="v">
                <p:oleObj spid="_x0000_s102180" r:id="rId7" imgW="2374900" imgH="482600" progId="Equation.3">
                  <p:embed/>
                </p:oleObj>
              </mc:Choice>
              <mc:Fallback>
                <p:oleObj r:id="rId7" imgW="23749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3470275"/>
                        <a:ext cx="4267200" cy="873125"/>
                      </a:xfrm>
                      <a:prstGeom prst="rect">
                        <a:avLst/>
                      </a:prstGeom>
                      <a:solidFill>
                        <a:schemeClr val="tx1"/>
                      </a:solidFill>
                      <a:extLst/>
                    </p:spPr>
                  </p:pic>
                </p:oleObj>
              </mc:Fallback>
            </mc:AlternateContent>
          </a:graphicData>
        </a:graphic>
      </p:graphicFrame>
      <p:sp>
        <p:nvSpPr>
          <p:cNvPr id="146445" name="Rectangle 13"/>
          <p:cNvSpPr>
            <a:spLocks noChangeArrowheads="1"/>
          </p:cNvSpPr>
          <p:nvPr/>
        </p:nvSpPr>
        <p:spPr bwMode="auto">
          <a:xfrm>
            <a:off x="419100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6444" name="Object 12"/>
          <p:cNvGraphicFramePr>
            <a:graphicFrameLocks noChangeAspect="1"/>
          </p:cNvGraphicFramePr>
          <p:nvPr>
            <p:extLst>
              <p:ext uri="{D42A27DB-BD31-4B8C-83A1-F6EECF244321}">
                <p14:modId xmlns:p14="http://schemas.microsoft.com/office/powerpoint/2010/main" val="1091289152"/>
              </p:ext>
            </p:extLst>
          </p:nvPr>
        </p:nvGraphicFramePr>
        <p:xfrm>
          <a:off x="1752600" y="4648200"/>
          <a:ext cx="1219200" cy="381000"/>
        </p:xfrm>
        <a:graphic>
          <a:graphicData uri="http://schemas.openxmlformats.org/presentationml/2006/ole">
            <mc:AlternateContent xmlns:mc="http://schemas.openxmlformats.org/markup-compatibility/2006">
              <mc:Choice xmlns:v="urn:schemas-microsoft-com:vml" Requires="v">
                <p:oleObj spid="_x0000_s102181" r:id="rId9" imgW="761669" imgH="241195" progId="Equation.3">
                  <p:embed/>
                </p:oleObj>
              </mc:Choice>
              <mc:Fallback>
                <p:oleObj r:id="rId9" imgW="761669" imgH="2411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4648200"/>
                        <a:ext cx="1219200" cy="381000"/>
                      </a:xfrm>
                      <a:prstGeom prst="rect">
                        <a:avLst/>
                      </a:prstGeom>
                      <a:solidFill>
                        <a:schemeClr val="tx1"/>
                      </a:solidFill>
                      <a:extLst/>
                    </p:spPr>
                  </p:pic>
                </p:oleObj>
              </mc:Fallback>
            </mc:AlternateContent>
          </a:graphicData>
        </a:graphic>
      </p:graphicFrame>
      <p:sp>
        <p:nvSpPr>
          <p:cNvPr id="146447" name="Rectangle 15"/>
          <p:cNvSpPr>
            <a:spLocks noChangeArrowheads="1"/>
          </p:cNvSpPr>
          <p:nvPr/>
        </p:nvSpPr>
        <p:spPr bwMode="auto">
          <a:xfrm>
            <a:off x="3433763"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6446" name="Object 14"/>
          <p:cNvGraphicFramePr>
            <a:graphicFrameLocks noChangeAspect="1"/>
          </p:cNvGraphicFramePr>
          <p:nvPr>
            <p:extLst>
              <p:ext uri="{D42A27DB-BD31-4B8C-83A1-F6EECF244321}">
                <p14:modId xmlns:p14="http://schemas.microsoft.com/office/powerpoint/2010/main" val="1700372786"/>
              </p:ext>
            </p:extLst>
          </p:nvPr>
        </p:nvGraphicFramePr>
        <p:xfrm>
          <a:off x="1981200" y="5257800"/>
          <a:ext cx="4191000" cy="893763"/>
        </p:xfrm>
        <a:graphic>
          <a:graphicData uri="http://schemas.openxmlformats.org/presentationml/2006/ole">
            <mc:AlternateContent xmlns:mc="http://schemas.openxmlformats.org/markup-compatibility/2006">
              <mc:Choice xmlns:v="urn:schemas-microsoft-com:vml" Requires="v">
                <p:oleObj spid="_x0000_s102182" r:id="rId11" imgW="2273300" imgH="482600" progId="Equation.3">
                  <p:embed/>
                </p:oleObj>
              </mc:Choice>
              <mc:Fallback>
                <p:oleObj r:id="rId11" imgW="2273300" imgH="482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1200" y="5257800"/>
                        <a:ext cx="4191000" cy="893763"/>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30752062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304800" y="609600"/>
            <a:ext cx="8610600" cy="1143000"/>
          </a:xfrm>
        </p:spPr>
        <p:txBody>
          <a:bodyPr/>
          <a:lstStyle/>
          <a:p>
            <a:r>
              <a:rPr lang="zh-CN" altLang="en-US" b="1">
                <a:latin typeface="楷体_GB2312" pitchFamily="49" charset="-122"/>
              </a:rPr>
              <a:t>奈奎斯特第三准则 (续2)</a:t>
            </a:r>
          </a:p>
        </p:txBody>
      </p:sp>
      <p:sp>
        <p:nvSpPr>
          <p:cNvPr id="147459" name="Rectangle 3"/>
          <p:cNvSpPr>
            <a:spLocks noGrp="1" noChangeArrowheads="1"/>
          </p:cNvSpPr>
          <p:nvPr>
            <p:ph type="body" idx="1"/>
          </p:nvPr>
        </p:nvSpPr>
        <p:spPr bwMode="auto">
          <a:xfrm>
            <a:off x="685800" y="1981200"/>
            <a:ext cx="7772400" cy="452808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buClr>
                <a:schemeClr val="accent1"/>
              </a:buClr>
              <a:buFont typeface="Wingdings" panose="05000000000000000000" pitchFamily="2" charset="2"/>
              <a:buChar char="Ø"/>
            </a:pPr>
            <a:r>
              <a:rPr lang="zh-CN" altLang="en-US" sz="2400" dirty="0">
                <a:latin typeface="宋体" panose="02010600030101010101" pitchFamily="2" charset="-122"/>
              </a:rPr>
              <a:t>如果 </a:t>
            </a:r>
          </a:p>
          <a:p>
            <a:pPr marL="609600" indent="-609600" algn="just"/>
            <a:endParaRPr lang="zh-CN" altLang="en-US" sz="2400" dirty="0">
              <a:latin typeface="宋体" panose="02010600030101010101" pitchFamily="2" charset="-122"/>
            </a:endParaRPr>
          </a:p>
          <a:p>
            <a:pPr marL="609600" indent="-609600" algn="just"/>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宋体" panose="02010600030101010101" pitchFamily="2" charset="-122"/>
              </a:rPr>
              <a:t>    那么</a:t>
            </a:r>
          </a:p>
          <a:p>
            <a:pPr marL="609600" indent="-609600" algn="just">
              <a:buFont typeface="Wingdings" panose="05000000000000000000" pitchFamily="2" charset="2"/>
              <a:buNone/>
            </a:pPr>
            <a:endParaRPr lang="zh-CN" altLang="en-US" sz="2400" dirty="0">
              <a:latin typeface="宋体" panose="02010600030101010101" pitchFamily="2" charset="-122"/>
            </a:endParaRPr>
          </a:p>
          <a:p>
            <a:pPr marL="609600" indent="-609600" algn="just">
              <a:buFont typeface="Wingdings" panose="05000000000000000000" pitchFamily="2" charset="2"/>
              <a:buNone/>
            </a:pPr>
            <a:r>
              <a:rPr lang="zh-CN" altLang="en-US" sz="2400" dirty="0">
                <a:latin typeface="Times New Roman" panose="02020603050405020304" pitchFamily="18" charset="0"/>
              </a:rPr>
              <a:t>        在第</a:t>
            </a:r>
            <a:r>
              <a:rPr lang="en-US" altLang="zh-CN" sz="2400" dirty="0">
                <a:latin typeface="宋体" panose="02010600030101010101" pitchFamily="2" charset="-122"/>
              </a:rPr>
              <a:t>n</a:t>
            </a:r>
            <a:r>
              <a:rPr lang="zh-CN" altLang="en-US" sz="2400" dirty="0">
                <a:latin typeface="Times New Roman" panose="02020603050405020304" pitchFamily="18" charset="0"/>
              </a:rPr>
              <a:t>个时隙中的波形面积只决定于该时隙码字的取值，而和其它时隙码字无关。</a:t>
            </a:r>
            <a:endParaRPr lang="zh-CN" altLang="en-US" sz="2400" dirty="0">
              <a:latin typeface="宋体" panose="02010600030101010101" pitchFamily="2" charset="-122"/>
            </a:endParaRPr>
          </a:p>
          <a:p>
            <a:pPr marL="609600" indent="-609600" algn="just">
              <a:buClr>
                <a:schemeClr val="accent1"/>
              </a:buClr>
              <a:buFont typeface="Wingdings" panose="05000000000000000000" pitchFamily="2" charset="2"/>
              <a:buChar char="Ø"/>
            </a:pPr>
            <a:r>
              <a:rPr lang="zh-CN" altLang="en-US" sz="2400" dirty="0">
                <a:latin typeface="宋体" panose="02010600030101010101" pitchFamily="2" charset="-122"/>
              </a:rPr>
              <a:t>波形面积无失真。  </a:t>
            </a:r>
          </a:p>
        </p:txBody>
      </p:sp>
      <p:sp>
        <p:nvSpPr>
          <p:cNvPr id="147460" name="Rectangle 4"/>
          <p:cNvSpPr>
            <a:spLocks noChangeArrowheads="1"/>
          </p:cNvSpPr>
          <p:nvPr/>
        </p:nvSpPr>
        <p:spPr bwMode="auto">
          <a:xfrm>
            <a:off x="245268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7461" name="Rectangle 5"/>
          <p:cNvSpPr>
            <a:spLocks noChangeArrowheads="1"/>
          </p:cNvSpPr>
          <p:nvPr/>
        </p:nvSpPr>
        <p:spPr bwMode="auto">
          <a:xfrm>
            <a:off x="3500438"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7463" name="Rectangle 7"/>
          <p:cNvSpPr>
            <a:spLocks noChangeArrowheads="1"/>
          </p:cNvSpPr>
          <p:nvPr/>
        </p:nvSpPr>
        <p:spPr bwMode="auto">
          <a:xfrm>
            <a:off x="3586163"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7462" name="Object 6"/>
          <p:cNvGraphicFramePr>
            <a:graphicFrameLocks noChangeAspect="1"/>
          </p:cNvGraphicFramePr>
          <p:nvPr>
            <p:extLst>
              <p:ext uri="{D42A27DB-BD31-4B8C-83A1-F6EECF244321}">
                <p14:modId xmlns:p14="http://schemas.microsoft.com/office/powerpoint/2010/main" val="3092198302"/>
              </p:ext>
            </p:extLst>
          </p:nvPr>
        </p:nvGraphicFramePr>
        <p:xfrm>
          <a:off x="2438400" y="1981200"/>
          <a:ext cx="3195638" cy="785813"/>
        </p:xfrm>
        <a:graphic>
          <a:graphicData uri="http://schemas.openxmlformats.org/presentationml/2006/ole">
            <mc:AlternateContent xmlns:mc="http://schemas.openxmlformats.org/markup-compatibility/2006">
              <mc:Choice xmlns:v="urn:schemas-microsoft-com:vml" Requires="v">
                <p:oleObj spid="_x0000_s102722" r:id="rId3" imgW="1968500" imgH="482600" progId="Equation.3">
                  <p:embed/>
                </p:oleObj>
              </mc:Choice>
              <mc:Fallback>
                <p:oleObj r:id="rId3" imgW="19685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981200"/>
                        <a:ext cx="3195638" cy="785813"/>
                      </a:xfrm>
                      <a:prstGeom prst="rect">
                        <a:avLst/>
                      </a:prstGeom>
                      <a:solidFill>
                        <a:schemeClr val="tx1"/>
                      </a:solidFill>
                      <a:extLst/>
                    </p:spPr>
                  </p:pic>
                </p:oleObj>
              </mc:Fallback>
            </mc:AlternateContent>
          </a:graphicData>
        </a:graphic>
      </p:graphicFrame>
      <p:sp>
        <p:nvSpPr>
          <p:cNvPr id="147465" name="Rectangle 9"/>
          <p:cNvSpPr>
            <a:spLocks noChangeArrowheads="1"/>
          </p:cNvSpPr>
          <p:nvPr/>
        </p:nvSpPr>
        <p:spPr bwMode="auto">
          <a:xfrm>
            <a:off x="3967163"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7464" name="Object 8"/>
          <p:cNvGraphicFramePr>
            <a:graphicFrameLocks noChangeAspect="1"/>
          </p:cNvGraphicFramePr>
          <p:nvPr>
            <p:extLst>
              <p:ext uri="{D42A27DB-BD31-4B8C-83A1-F6EECF244321}">
                <p14:modId xmlns:p14="http://schemas.microsoft.com/office/powerpoint/2010/main" val="4209958343"/>
              </p:ext>
            </p:extLst>
          </p:nvPr>
        </p:nvGraphicFramePr>
        <p:xfrm>
          <a:off x="2514600" y="3429000"/>
          <a:ext cx="2057400" cy="825500"/>
        </p:xfrm>
        <a:graphic>
          <a:graphicData uri="http://schemas.openxmlformats.org/presentationml/2006/ole">
            <mc:AlternateContent xmlns:mc="http://schemas.openxmlformats.org/markup-compatibility/2006">
              <mc:Choice xmlns:v="urn:schemas-microsoft-com:vml" Requires="v">
                <p:oleObj spid="_x0000_s102723" r:id="rId5" imgW="1206500" imgH="482600" progId="Equation.3">
                  <p:embed/>
                </p:oleObj>
              </mc:Choice>
              <mc:Fallback>
                <p:oleObj r:id="rId5" imgW="12065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429000"/>
                        <a:ext cx="2057400" cy="825500"/>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29859826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304800" y="609600"/>
            <a:ext cx="8610600" cy="1143000"/>
          </a:xfrm>
        </p:spPr>
        <p:txBody>
          <a:bodyPr/>
          <a:lstStyle/>
          <a:p>
            <a:r>
              <a:rPr lang="zh-CN" altLang="en-US">
                <a:latin typeface="楷体_GB2312" pitchFamily="49" charset="-122"/>
              </a:rPr>
              <a:t>  </a:t>
            </a:r>
            <a:r>
              <a:rPr lang="zh-CN" altLang="en-US" b="1">
                <a:latin typeface="楷体_GB2312" pitchFamily="49" charset="-122"/>
              </a:rPr>
              <a:t>奈氏第三准则的物理意义</a:t>
            </a:r>
            <a:endParaRPr lang="en-US" altLang="zh-CN" b="1">
              <a:latin typeface="楷体_GB2312" pitchFamily="49" charset="-122"/>
            </a:endParaRPr>
          </a:p>
        </p:txBody>
      </p:sp>
      <p:sp>
        <p:nvSpPr>
          <p:cNvPr id="148483" name="Rectangle 3"/>
          <p:cNvSpPr>
            <a:spLocks noGrp="1" noChangeArrowheads="1"/>
          </p:cNvSpPr>
          <p:nvPr>
            <p:ph type="body" idx="1"/>
          </p:nvPr>
        </p:nvSpPr>
        <p:spPr bwMode="auto">
          <a:xfrm>
            <a:off x="723900" y="2230199"/>
            <a:ext cx="7772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buClr>
                <a:schemeClr val="accent1"/>
              </a:buClr>
              <a:buFont typeface="Wingdings" panose="05000000000000000000" pitchFamily="2" charset="2"/>
              <a:buChar char="Ø"/>
            </a:pPr>
            <a:r>
              <a:rPr lang="zh-CN" altLang="en-US" sz="2800" dirty="0">
                <a:latin typeface="宋体" panose="02010600030101010101" pitchFamily="2" charset="-122"/>
              </a:rPr>
              <a:t>下面进一步研究第三准则的物理意义</a:t>
            </a:r>
            <a:r>
              <a:rPr lang="zh-CN" altLang="en-US" sz="2400" dirty="0">
                <a:latin typeface="宋体" panose="02010600030101010101" pitchFamily="2" charset="-122"/>
              </a:rPr>
              <a:t> </a:t>
            </a:r>
          </a:p>
          <a:p>
            <a:pPr marL="609600" indent="-609600" algn="just">
              <a:buClr>
                <a:schemeClr val="accent1"/>
              </a:buClr>
              <a:buFont typeface="Wingdings" panose="05000000000000000000" pitchFamily="2" charset="2"/>
              <a:buChar char="Ø"/>
            </a:pPr>
            <a:endParaRPr lang="zh-CN" altLang="en-US" sz="2400" dirty="0">
              <a:latin typeface="宋体" panose="02010600030101010101" pitchFamily="2" charset="-122"/>
            </a:endParaRPr>
          </a:p>
          <a:p>
            <a:pPr marL="0" indent="0" algn="just">
              <a:buClr>
                <a:schemeClr val="accent1"/>
              </a:buClr>
            </a:pPr>
            <a:endParaRPr lang="zh-CN" altLang="en-US" sz="2400" dirty="0">
              <a:latin typeface="宋体" panose="02010600030101010101" pitchFamily="2" charset="-122"/>
            </a:endParaRPr>
          </a:p>
          <a:p>
            <a:pPr marL="609600" indent="-609600" algn="just">
              <a:buClr>
                <a:schemeClr val="accent1"/>
              </a:buClr>
              <a:buFont typeface="Wingdings" panose="05000000000000000000" pitchFamily="2" charset="2"/>
              <a:buNone/>
            </a:pPr>
            <a:r>
              <a:rPr lang="zh-CN" altLang="en-US" sz="2400" dirty="0">
                <a:latin typeface="宋体" panose="02010600030101010101" pitchFamily="2" charset="-122"/>
              </a:rPr>
              <a:t>	假定</a:t>
            </a:r>
            <a:r>
              <a:rPr lang="en-US" altLang="zh-CN" sz="2400" dirty="0">
                <a:latin typeface="宋体" panose="02010600030101010101" pitchFamily="2" charset="-122"/>
              </a:rPr>
              <a:t>r(t)</a:t>
            </a:r>
            <a:r>
              <a:rPr lang="zh-CN" altLang="en-US" sz="2400" dirty="0">
                <a:latin typeface="宋体" panose="02010600030101010101" pitchFamily="2" charset="-122"/>
              </a:rPr>
              <a:t>为矩形脉冲</a:t>
            </a:r>
          </a:p>
          <a:p>
            <a:pPr marL="609600" indent="-609600" algn="just">
              <a:buClr>
                <a:schemeClr val="accent1"/>
              </a:buClr>
              <a:buFont typeface="Wingdings" panose="05000000000000000000" pitchFamily="2" charset="2"/>
              <a:buNone/>
            </a:pPr>
            <a:endParaRPr lang="zh-CN" altLang="en-US" sz="2400" dirty="0">
              <a:latin typeface="宋体" panose="02010600030101010101" pitchFamily="2" charset="-122"/>
            </a:endParaRPr>
          </a:p>
          <a:p>
            <a:pPr marL="609600" indent="-609600" algn="just">
              <a:buClr>
                <a:schemeClr val="accent1"/>
              </a:buClr>
              <a:buFont typeface="Wingdings" panose="05000000000000000000" pitchFamily="2" charset="2"/>
              <a:buNone/>
            </a:pPr>
            <a:r>
              <a:rPr lang="en-US" altLang="zh-CN" sz="2400" dirty="0">
                <a:latin typeface="宋体" panose="02010600030101010101" pitchFamily="2" charset="-122"/>
              </a:rPr>
              <a:t>	u(t)</a:t>
            </a:r>
            <a:r>
              <a:rPr lang="zh-CN" altLang="en-US" sz="2400" dirty="0">
                <a:latin typeface="宋体" panose="02010600030101010101" pitchFamily="2" charset="-122"/>
              </a:rPr>
              <a:t>为单位阶跃函数  </a:t>
            </a:r>
          </a:p>
          <a:p>
            <a:pPr marL="609600" indent="-609600" algn="just">
              <a:buClr>
                <a:schemeClr val="accent1"/>
              </a:buClr>
              <a:buFont typeface="Wingdings" panose="05000000000000000000" pitchFamily="2" charset="2"/>
              <a:buChar char="Ø"/>
            </a:pPr>
            <a:endParaRPr lang="zh-CN" altLang="en-US" sz="2400" dirty="0">
              <a:latin typeface="宋体" panose="02010600030101010101" pitchFamily="2" charset="-122"/>
            </a:endParaRPr>
          </a:p>
        </p:txBody>
      </p:sp>
      <p:sp>
        <p:nvSpPr>
          <p:cNvPr id="148484" name="Rectangle 4"/>
          <p:cNvSpPr>
            <a:spLocks noChangeArrowheads="1"/>
          </p:cNvSpPr>
          <p:nvPr/>
        </p:nvSpPr>
        <p:spPr bwMode="auto">
          <a:xfrm>
            <a:off x="245268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8487" name="Rectangle 7"/>
          <p:cNvSpPr>
            <a:spLocks noChangeArrowheads="1"/>
          </p:cNvSpPr>
          <p:nvPr/>
        </p:nvSpPr>
        <p:spPr bwMode="auto">
          <a:xfrm>
            <a:off x="1676400" y="3000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8489" name="Object 9"/>
          <p:cNvGraphicFramePr>
            <a:graphicFrameLocks noChangeAspect="1"/>
          </p:cNvGraphicFramePr>
          <p:nvPr>
            <p:extLst>
              <p:ext uri="{D42A27DB-BD31-4B8C-83A1-F6EECF244321}">
                <p14:modId xmlns:p14="http://schemas.microsoft.com/office/powerpoint/2010/main" val="2902601027"/>
              </p:ext>
            </p:extLst>
          </p:nvPr>
        </p:nvGraphicFramePr>
        <p:xfrm>
          <a:off x="762000" y="2734967"/>
          <a:ext cx="7010400" cy="1046163"/>
        </p:xfrm>
        <a:graphic>
          <a:graphicData uri="http://schemas.openxmlformats.org/presentationml/2006/ole">
            <mc:AlternateContent xmlns:mc="http://schemas.openxmlformats.org/markup-compatibility/2006">
              <mc:Choice xmlns:v="urn:schemas-microsoft-com:vml" Requires="v">
                <p:oleObj spid="_x0000_s104066" name="Visio" r:id="rId3" imgW="5897520" imgH="880200" progId="Visio.Drawing.11">
                  <p:embed/>
                </p:oleObj>
              </mc:Choice>
              <mc:Fallback>
                <p:oleObj name="Visio" r:id="rId3" imgW="5897520" imgH="8802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734967"/>
                        <a:ext cx="7010400" cy="1046163"/>
                      </a:xfrm>
                      <a:prstGeom prst="rect">
                        <a:avLst/>
                      </a:prstGeom>
                      <a:solidFill>
                        <a:schemeClr val="bg2">
                          <a:lumMod val="75000"/>
                        </a:schemeClr>
                      </a:solidFill>
                      <a:ln>
                        <a:noFill/>
                      </a:ln>
                      <a:effectLst/>
                      <a:extLst/>
                    </p:spPr>
                  </p:pic>
                </p:oleObj>
              </mc:Fallback>
            </mc:AlternateContent>
          </a:graphicData>
        </a:graphic>
      </p:graphicFrame>
      <p:sp>
        <p:nvSpPr>
          <p:cNvPr id="148491" name="Rectangle 11"/>
          <p:cNvSpPr>
            <a:spLocks noChangeArrowheads="1"/>
          </p:cNvSpPr>
          <p:nvPr/>
        </p:nvSpPr>
        <p:spPr bwMode="auto">
          <a:xfrm>
            <a:off x="3748088"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8490" name="Object 10"/>
          <p:cNvGraphicFramePr>
            <a:graphicFrameLocks noChangeAspect="1"/>
          </p:cNvGraphicFramePr>
          <p:nvPr>
            <p:extLst>
              <p:ext uri="{D42A27DB-BD31-4B8C-83A1-F6EECF244321}">
                <p14:modId xmlns:p14="http://schemas.microsoft.com/office/powerpoint/2010/main" val="1604905234"/>
              </p:ext>
            </p:extLst>
          </p:nvPr>
        </p:nvGraphicFramePr>
        <p:xfrm>
          <a:off x="4267200" y="3733800"/>
          <a:ext cx="2971800" cy="739775"/>
        </p:xfrm>
        <a:graphic>
          <a:graphicData uri="http://schemas.openxmlformats.org/presentationml/2006/ole">
            <mc:AlternateContent xmlns:mc="http://schemas.openxmlformats.org/markup-compatibility/2006">
              <mc:Choice xmlns:v="urn:schemas-microsoft-com:vml" Requires="v">
                <p:oleObj spid="_x0000_s104067" r:id="rId5" imgW="1651000" imgH="406400" progId="Equation.3">
                  <p:embed/>
                </p:oleObj>
              </mc:Choice>
              <mc:Fallback>
                <p:oleObj r:id="rId5" imgW="1651000"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3733800"/>
                        <a:ext cx="2971800" cy="739775"/>
                      </a:xfrm>
                      <a:prstGeom prst="rect">
                        <a:avLst/>
                      </a:prstGeom>
                      <a:solidFill>
                        <a:schemeClr val="tx1"/>
                      </a:solidFill>
                      <a:extLst/>
                    </p:spPr>
                  </p:pic>
                </p:oleObj>
              </mc:Fallback>
            </mc:AlternateContent>
          </a:graphicData>
        </a:graphic>
      </p:graphicFrame>
      <p:sp>
        <p:nvSpPr>
          <p:cNvPr id="148494" name="Rectangle 14"/>
          <p:cNvSpPr>
            <a:spLocks noChangeArrowheads="1"/>
          </p:cNvSpPr>
          <p:nvPr/>
        </p:nvSpPr>
        <p:spPr bwMode="auto">
          <a:xfrm>
            <a:off x="3805238"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8493" name="Object 13"/>
          <p:cNvGraphicFramePr>
            <a:graphicFrameLocks noChangeAspect="1"/>
          </p:cNvGraphicFramePr>
          <p:nvPr>
            <p:extLst>
              <p:ext uri="{D42A27DB-BD31-4B8C-83A1-F6EECF244321}">
                <p14:modId xmlns:p14="http://schemas.microsoft.com/office/powerpoint/2010/main" val="3446350624"/>
              </p:ext>
            </p:extLst>
          </p:nvPr>
        </p:nvGraphicFramePr>
        <p:xfrm>
          <a:off x="4267200" y="4753502"/>
          <a:ext cx="1981200" cy="619125"/>
        </p:xfrm>
        <a:graphic>
          <a:graphicData uri="http://schemas.openxmlformats.org/presentationml/2006/ole">
            <mc:AlternateContent xmlns:mc="http://schemas.openxmlformats.org/markup-compatibility/2006">
              <mc:Choice xmlns:v="urn:schemas-microsoft-com:vml" Requires="v">
                <p:oleObj spid="_x0000_s104068" r:id="rId7" imgW="1066800" imgH="330200" progId="Equation.3">
                  <p:embed/>
                </p:oleObj>
              </mc:Choice>
              <mc:Fallback>
                <p:oleObj r:id="rId7" imgW="10668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4753502"/>
                        <a:ext cx="1981200" cy="619125"/>
                      </a:xfrm>
                      <a:prstGeom prst="rect">
                        <a:avLst/>
                      </a:prstGeom>
                      <a:solidFill>
                        <a:schemeClr val="tx1"/>
                      </a:solidFill>
                      <a:extLst/>
                    </p:spPr>
                  </p:pic>
                </p:oleObj>
              </mc:Fallback>
            </mc:AlternateContent>
          </a:graphicData>
        </a:graphic>
      </p:graphicFrame>
      <p:graphicFrame>
        <p:nvGraphicFramePr>
          <p:cNvPr id="148492" name="Object 12"/>
          <p:cNvGraphicFramePr>
            <a:graphicFrameLocks noChangeAspect="1"/>
          </p:cNvGraphicFramePr>
          <p:nvPr>
            <p:extLst>
              <p:ext uri="{D42A27DB-BD31-4B8C-83A1-F6EECF244321}">
                <p14:modId xmlns:p14="http://schemas.microsoft.com/office/powerpoint/2010/main" val="125727144"/>
              </p:ext>
            </p:extLst>
          </p:nvPr>
        </p:nvGraphicFramePr>
        <p:xfrm>
          <a:off x="2128838" y="5359161"/>
          <a:ext cx="3352800" cy="1062038"/>
        </p:xfrm>
        <a:graphic>
          <a:graphicData uri="http://schemas.openxmlformats.org/presentationml/2006/ole">
            <mc:AlternateContent xmlns:mc="http://schemas.openxmlformats.org/markup-compatibility/2006">
              <mc:Choice xmlns:v="urn:schemas-microsoft-com:vml" Requires="v">
                <p:oleObj spid="_x0000_s104069" r:id="rId9" imgW="1536700" imgH="482600" progId="Equation.3">
                  <p:embed/>
                </p:oleObj>
              </mc:Choice>
              <mc:Fallback>
                <p:oleObj r:id="rId9" imgW="1536700" imgH="482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8838" y="5359161"/>
                        <a:ext cx="3352800" cy="1062038"/>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4029241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304800" y="609600"/>
            <a:ext cx="8610600" cy="1143000"/>
          </a:xfrm>
        </p:spPr>
        <p:txBody>
          <a:bodyPr/>
          <a:lstStyle/>
          <a:p>
            <a:r>
              <a:rPr lang="zh-CN" altLang="en-US">
                <a:latin typeface="楷体_GB2312" pitchFamily="49" charset="-122"/>
              </a:rPr>
              <a:t> </a:t>
            </a:r>
            <a:r>
              <a:rPr lang="zh-CN" altLang="en-US" b="1">
                <a:latin typeface="楷体_GB2312" pitchFamily="49" charset="-122"/>
              </a:rPr>
              <a:t>奈氏第三准则的物理意义（续1）</a:t>
            </a:r>
          </a:p>
        </p:txBody>
      </p:sp>
      <p:sp>
        <p:nvSpPr>
          <p:cNvPr id="149507" name="Rectangle 3"/>
          <p:cNvSpPr>
            <a:spLocks noGrp="1" noChangeArrowheads="1"/>
          </p:cNvSpPr>
          <p:nvPr>
            <p:ph type="body" idx="1"/>
          </p:nvPr>
        </p:nvSpPr>
        <p:spPr bwMode="auto">
          <a:xfrm>
            <a:off x="304800" y="1981200"/>
            <a:ext cx="8610600" cy="4876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lnSpc>
                <a:spcPct val="90000"/>
              </a:lnSpc>
              <a:buFont typeface="Wingdings" panose="05000000000000000000" pitchFamily="2" charset="2"/>
              <a:buNone/>
            </a:pPr>
            <a:r>
              <a:rPr lang="zh-CN" altLang="en-US" sz="2400" dirty="0">
                <a:latin typeface="宋体" panose="02010600030101010101" pitchFamily="2" charset="-122"/>
              </a:rPr>
              <a:t>将此信号送入</a:t>
            </a:r>
            <a:r>
              <a:rPr lang="en-US" altLang="zh-CN" sz="2400" dirty="0" err="1">
                <a:latin typeface="宋体" panose="02010600030101010101" pitchFamily="2" charset="-122"/>
              </a:rPr>
              <a:t>NⅢ</a:t>
            </a:r>
            <a:r>
              <a:rPr lang="en-US" altLang="zh-CN" sz="2400" dirty="0">
                <a:latin typeface="宋体" panose="02010600030101010101" pitchFamily="2" charset="-122"/>
              </a:rPr>
              <a:t>(t)，</a:t>
            </a:r>
            <a:r>
              <a:rPr lang="zh-CN" altLang="en-US" sz="2400" dirty="0">
                <a:latin typeface="宋体" panose="02010600030101010101" pitchFamily="2" charset="-122"/>
              </a:rPr>
              <a:t>其响应为 </a:t>
            </a:r>
          </a:p>
          <a:p>
            <a:pPr marL="609600" indent="-609600" algn="just">
              <a:lnSpc>
                <a:spcPct val="90000"/>
              </a:lnSpc>
              <a:buFont typeface="Wingdings" panose="05000000000000000000" pitchFamily="2" charset="2"/>
              <a:buNone/>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r>
              <a:rPr lang="zh-CN" altLang="en-US" sz="2400" dirty="0">
                <a:latin typeface="宋体" panose="02010600030101010101" pitchFamily="2" charset="-122"/>
              </a:rPr>
              <a:t>改善在取样点       的值，</a:t>
            </a:r>
          </a:p>
          <a:p>
            <a:pPr marL="609600" indent="-609600" algn="just">
              <a:lnSpc>
                <a:spcPct val="90000"/>
              </a:lnSpc>
              <a:buFont typeface="Wingdings" panose="05000000000000000000" pitchFamily="2" charset="2"/>
              <a:buNone/>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r>
              <a:rPr lang="zh-CN" altLang="en-US" sz="2400" dirty="0">
                <a:latin typeface="Times New Roman" panose="02020603050405020304" pitchFamily="18" charset="0"/>
              </a:rPr>
              <a:t>由于</a:t>
            </a:r>
            <a:r>
              <a:rPr lang="en-US" altLang="zh-CN" sz="2400" dirty="0">
                <a:latin typeface="宋体" panose="02010600030101010101" pitchFamily="2" charset="-122"/>
              </a:rPr>
              <a:t>h(t)</a:t>
            </a:r>
            <a:r>
              <a:rPr lang="zh-CN" altLang="en-US" sz="2400" dirty="0">
                <a:latin typeface="Times New Roman" panose="02020603050405020304" pitchFamily="18" charset="0"/>
              </a:rPr>
              <a:t>满足奈氏第三准则，故将满足第三准则条件代入，得</a:t>
            </a:r>
          </a:p>
          <a:p>
            <a:pPr marL="609600" indent="-609600" algn="just">
              <a:lnSpc>
                <a:spcPct val="90000"/>
              </a:lnSpc>
              <a:buFont typeface="Wingdings" panose="05000000000000000000" pitchFamily="2" charset="2"/>
              <a:buNone/>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r>
              <a:rPr lang="zh-CN" altLang="en-US" sz="2400" dirty="0">
                <a:latin typeface="宋体" panose="02010600030101010101" pitchFamily="2" charset="-122"/>
              </a:rPr>
              <a:t>可以看出，满足了奈氏第一准则。 </a:t>
            </a:r>
          </a:p>
          <a:p>
            <a:pPr marL="609600" indent="-609600" algn="just">
              <a:lnSpc>
                <a:spcPct val="90000"/>
              </a:lnSpc>
              <a:buFont typeface="Wingdings" panose="05000000000000000000" pitchFamily="2" charset="2"/>
              <a:buNone/>
            </a:pPr>
            <a:r>
              <a:rPr lang="zh-CN" altLang="en-US" sz="2400" dirty="0">
                <a:latin typeface="宋体" panose="02010600030101010101" pitchFamily="2" charset="-122"/>
              </a:rPr>
              <a:t>  </a:t>
            </a:r>
          </a:p>
        </p:txBody>
      </p:sp>
      <p:sp>
        <p:nvSpPr>
          <p:cNvPr id="149508" name="Rectangle 4"/>
          <p:cNvSpPr>
            <a:spLocks noChangeArrowheads="1"/>
          </p:cNvSpPr>
          <p:nvPr/>
        </p:nvSpPr>
        <p:spPr bwMode="auto">
          <a:xfrm>
            <a:off x="245268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9509" name="Rectangle 5"/>
          <p:cNvSpPr>
            <a:spLocks noChangeArrowheads="1"/>
          </p:cNvSpPr>
          <p:nvPr/>
        </p:nvSpPr>
        <p:spPr bwMode="auto">
          <a:xfrm>
            <a:off x="3500438"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9511" name="Rectangle 7"/>
          <p:cNvSpPr>
            <a:spLocks noChangeArrowheads="1"/>
          </p:cNvSpPr>
          <p:nvPr/>
        </p:nvSpPr>
        <p:spPr bwMode="auto">
          <a:xfrm>
            <a:off x="2995613"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9510" name="Object 6"/>
          <p:cNvGraphicFramePr>
            <a:graphicFrameLocks noChangeAspect="1"/>
          </p:cNvGraphicFramePr>
          <p:nvPr>
            <p:extLst>
              <p:ext uri="{D42A27DB-BD31-4B8C-83A1-F6EECF244321}">
                <p14:modId xmlns:p14="http://schemas.microsoft.com/office/powerpoint/2010/main" val="3582741483"/>
              </p:ext>
            </p:extLst>
          </p:nvPr>
        </p:nvGraphicFramePr>
        <p:xfrm>
          <a:off x="1295400" y="2514600"/>
          <a:ext cx="6248400" cy="963613"/>
        </p:xfrm>
        <a:graphic>
          <a:graphicData uri="http://schemas.openxmlformats.org/presentationml/2006/ole">
            <mc:AlternateContent xmlns:mc="http://schemas.openxmlformats.org/markup-compatibility/2006">
              <mc:Choice xmlns:v="urn:schemas-microsoft-com:vml" Requires="v">
                <p:oleObj spid="_x0000_s105090" r:id="rId3" imgW="3149600" imgH="482600" progId="Equation.3">
                  <p:embed/>
                </p:oleObj>
              </mc:Choice>
              <mc:Fallback>
                <p:oleObj r:id="rId3" imgW="31496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514600"/>
                        <a:ext cx="6248400" cy="963613"/>
                      </a:xfrm>
                      <a:prstGeom prst="rect">
                        <a:avLst/>
                      </a:prstGeom>
                      <a:solidFill>
                        <a:schemeClr val="tx1"/>
                      </a:solidFill>
                      <a:extLst/>
                    </p:spPr>
                  </p:pic>
                </p:oleObj>
              </mc:Fallback>
            </mc:AlternateContent>
          </a:graphicData>
        </a:graphic>
      </p:graphicFrame>
      <p:sp>
        <p:nvSpPr>
          <p:cNvPr id="149513" name="Rectangle 9"/>
          <p:cNvSpPr>
            <a:spLocks noChangeArrowheads="1"/>
          </p:cNvSpPr>
          <p:nvPr/>
        </p:nvSpPr>
        <p:spPr bwMode="auto">
          <a:xfrm>
            <a:off x="4348163"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9512" name="Object 8"/>
          <p:cNvGraphicFramePr>
            <a:graphicFrameLocks noChangeAspect="1"/>
          </p:cNvGraphicFramePr>
          <p:nvPr>
            <p:extLst>
              <p:ext uri="{D42A27DB-BD31-4B8C-83A1-F6EECF244321}">
                <p14:modId xmlns:p14="http://schemas.microsoft.com/office/powerpoint/2010/main" val="1053539019"/>
              </p:ext>
            </p:extLst>
          </p:nvPr>
        </p:nvGraphicFramePr>
        <p:xfrm>
          <a:off x="2320145" y="3886201"/>
          <a:ext cx="914400" cy="466725"/>
        </p:xfrm>
        <a:graphic>
          <a:graphicData uri="http://schemas.openxmlformats.org/presentationml/2006/ole">
            <mc:AlternateContent xmlns:mc="http://schemas.openxmlformats.org/markup-compatibility/2006">
              <mc:Choice xmlns:v="urn:schemas-microsoft-com:vml" Requires="v">
                <p:oleObj spid="_x0000_s105091" r:id="rId5" imgW="444307" imgH="228501" progId="Equation.3">
                  <p:embed/>
                </p:oleObj>
              </mc:Choice>
              <mc:Fallback>
                <p:oleObj r:id="rId5" imgW="444307"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0145" y="3886201"/>
                        <a:ext cx="914400" cy="466725"/>
                      </a:xfrm>
                      <a:prstGeom prst="rect">
                        <a:avLst/>
                      </a:prstGeom>
                      <a:solidFill>
                        <a:schemeClr val="tx1"/>
                      </a:solidFill>
                      <a:extLst/>
                    </p:spPr>
                  </p:pic>
                </p:oleObj>
              </mc:Fallback>
            </mc:AlternateContent>
          </a:graphicData>
        </a:graphic>
      </p:graphicFrame>
      <p:sp>
        <p:nvSpPr>
          <p:cNvPr id="149515" name="Rectangle 11"/>
          <p:cNvSpPr>
            <a:spLocks noChangeArrowheads="1"/>
          </p:cNvSpPr>
          <p:nvPr/>
        </p:nvSpPr>
        <p:spPr bwMode="auto">
          <a:xfrm>
            <a:off x="390525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9514" name="Object 10"/>
          <p:cNvGraphicFramePr>
            <a:graphicFrameLocks noChangeAspect="1"/>
          </p:cNvGraphicFramePr>
          <p:nvPr>
            <p:extLst>
              <p:ext uri="{D42A27DB-BD31-4B8C-83A1-F6EECF244321}">
                <p14:modId xmlns:p14="http://schemas.microsoft.com/office/powerpoint/2010/main" val="803061359"/>
              </p:ext>
            </p:extLst>
          </p:nvPr>
        </p:nvGraphicFramePr>
        <p:xfrm>
          <a:off x="4341826" y="3567327"/>
          <a:ext cx="2362200" cy="862013"/>
        </p:xfrm>
        <a:graphic>
          <a:graphicData uri="http://schemas.openxmlformats.org/presentationml/2006/ole">
            <mc:AlternateContent xmlns:mc="http://schemas.openxmlformats.org/markup-compatibility/2006">
              <mc:Choice xmlns:v="urn:schemas-microsoft-com:vml" Requires="v">
                <p:oleObj spid="_x0000_s105092" r:id="rId7" imgW="1333500" imgH="482600" progId="Equation.3">
                  <p:embed/>
                </p:oleObj>
              </mc:Choice>
              <mc:Fallback>
                <p:oleObj r:id="rId7" imgW="13335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1826" y="3567327"/>
                        <a:ext cx="2362200" cy="862013"/>
                      </a:xfrm>
                      <a:prstGeom prst="rect">
                        <a:avLst/>
                      </a:prstGeom>
                      <a:solidFill>
                        <a:schemeClr val="tx1"/>
                      </a:solidFill>
                      <a:extLst/>
                    </p:spPr>
                  </p:pic>
                </p:oleObj>
              </mc:Fallback>
            </mc:AlternateContent>
          </a:graphicData>
        </a:graphic>
      </p:graphicFrame>
      <p:sp>
        <p:nvSpPr>
          <p:cNvPr id="149517" name="Rectangle 13"/>
          <p:cNvSpPr>
            <a:spLocks noChangeArrowheads="1"/>
          </p:cNvSpPr>
          <p:nvPr/>
        </p:nvSpPr>
        <p:spPr bwMode="auto">
          <a:xfrm>
            <a:off x="3805238"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9516" name="Object 12"/>
          <p:cNvGraphicFramePr>
            <a:graphicFrameLocks noChangeAspect="1"/>
          </p:cNvGraphicFramePr>
          <p:nvPr>
            <p:extLst>
              <p:ext uri="{D42A27DB-BD31-4B8C-83A1-F6EECF244321}">
                <p14:modId xmlns:p14="http://schemas.microsoft.com/office/powerpoint/2010/main" val="2263289492"/>
              </p:ext>
            </p:extLst>
          </p:nvPr>
        </p:nvGraphicFramePr>
        <p:xfrm>
          <a:off x="2662238" y="5403849"/>
          <a:ext cx="2286000" cy="681038"/>
        </p:xfrm>
        <a:graphic>
          <a:graphicData uri="http://schemas.openxmlformats.org/presentationml/2006/ole">
            <mc:AlternateContent xmlns:mc="http://schemas.openxmlformats.org/markup-compatibility/2006">
              <mc:Choice xmlns:v="urn:schemas-microsoft-com:vml" Requires="v">
                <p:oleObj spid="_x0000_s105093" r:id="rId9" imgW="1536700" imgH="457200" progId="Equation.3">
                  <p:embed/>
                </p:oleObj>
              </mc:Choice>
              <mc:Fallback>
                <p:oleObj r:id="rId9" imgW="15367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2238" y="5403849"/>
                        <a:ext cx="2286000" cy="681038"/>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11232162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304800" y="609600"/>
            <a:ext cx="8610600" cy="1143000"/>
          </a:xfrm>
        </p:spPr>
        <p:txBody>
          <a:bodyPr/>
          <a:lstStyle/>
          <a:p>
            <a:r>
              <a:rPr lang="zh-CN" altLang="en-US">
                <a:latin typeface="楷体_GB2312" pitchFamily="49" charset="-122"/>
              </a:rPr>
              <a:t> </a:t>
            </a:r>
            <a:r>
              <a:rPr lang="zh-CN" altLang="en-US" b="1">
                <a:latin typeface="楷体_GB2312" pitchFamily="49" charset="-122"/>
              </a:rPr>
              <a:t>奈氏第三准则的物理意义 (续2</a:t>
            </a:r>
            <a:r>
              <a:rPr lang="en-US" altLang="zh-CN" b="1">
                <a:latin typeface="楷体_GB2312" pitchFamily="49" charset="-122"/>
              </a:rPr>
              <a:t>)</a:t>
            </a:r>
          </a:p>
        </p:txBody>
      </p:sp>
      <p:sp>
        <p:nvSpPr>
          <p:cNvPr id="150531" name="Rectangle 3"/>
          <p:cNvSpPr>
            <a:spLocks noGrp="1" noChangeArrowheads="1"/>
          </p:cNvSpPr>
          <p:nvPr>
            <p:ph type="body" idx="1"/>
          </p:nvPr>
        </p:nvSpPr>
        <p:spPr bwMode="auto">
          <a:xfrm>
            <a:off x="304800" y="1981200"/>
            <a:ext cx="8534400" cy="41148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609600" indent="-609600" algn="just">
              <a:lnSpc>
                <a:spcPct val="90000"/>
              </a:lnSpc>
            </a:pPr>
            <a:r>
              <a:rPr lang="zh-CN" altLang="en-US" sz="3600" dirty="0">
                <a:latin typeface="Times New Roman" panose="02020603050405020304" pitchFamily="18" charset="0"/>
              </a:rPr>
              <a:t>结论：</a:t>
            </a:r>
          </a:p>
          <a:p>
            <a:pPr marL="609600" indent="-609600" algn="just">
              <a:lnSpc>
                <a:spcPct val="90000"/>
              </a:lnSpc>
              <a:buFont typeface="Wingdings" panose="05000000000000000000" pitchFamily="2" charset="2"/>
              <a:buNone/>
            </a:pPr>
            <a:r>
              <a:rPr lang="zh-CN" altLang="en-US" sz="2400" dirty="0">
                <a:latin typeface="Times New Roman" panose="02020603050405020304" pitchFamily="18" charset="0"/>
              </a:rPr>
              <a:t>		 </a:t>
            </a:r>
            <a:r>
              <a:rPr lang="zh-CN" altLang="en-US" sz="2800" dirty="0">
                <a:latin typeface="Times New Roman" panose="02020603050405020304" pitchFamily="18" charset="0"/>
              </a:rPr>
              <a:t>满足奈氏第三准则的滤波器，是一个对于矩形脉冲的输出响应满足无码间串扰的滤波器。</a:t>
            </a:r>
          </a:p>
          <a:p>
            <a:pPr marL="609600" indent="-609600" algn="just">
              <a:lnSpc>
                <a:spcPct val="90000"/>
              </a:lnSpc>
              <a:buFont typeface="Wingdings" panose="05000000000000000000" pitchFamily="2" charset="2"/>
              <a:buNone/>
            </a:pPr>
            <a:endParaRPr lang="zh-CN" altLang="en-US" sz="2800" dirty="0">
              <a:latin typeface="Times New Roman" panose="02020603050405020304" pitchFamily="18" charset="0"/>
            </a:endParaRPr>
          </a:p>
          <a:p>
            <a:pPr marL="609600" indent="-609600" algn="just">
              <a:lnSpc>
                <a:spcPct val="90000"/>
              </a:lnSpc>
              <a:buFont typeface="Wingdings" panose="05000000000000000000" pitchFamily="2" charset="2"/>
              <a:buNone/>
            </a:pPr>
            <a:endParaRPr lang="zh-CN" altLang="en-US" sz="2800" dirty="0">
              <a:latin typeface="Times New Roman" panose="02020603050405020304" pitchFamily="18" charset="0"/>
            </a:endParaRPr>
          </a:p>
          <a:p>
            <a:pPr marL="609600" indent="-609600" algn="just">
              <a:lnSpc>
                <a:spcPct val="90000"/>
              </a:lnSpc>
              <a:buFont typeface="Wingdings" panose="05000000000000000000" pitchFamily="2" charset="2"/>
              <a:buNone/>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r>
              <a:rPr lang="zh-CN" altLang="en-US" sz="2400" dirty="0">
                <a:latin typeface="宋体" panose="02010600030101010101" pitchFamily="2" charset="-122"/>
              </a:rPr>
              <a:t>   因此我们有，               </a:t>
            </a:r>
            <a:r>
              <a:rPr lang="zh-CN" altLang="en-US" sz="2400" dirty="0">
                <a:latin typeface="Times New Roman" panose="02020603050405020304" pitchFamily="18" charset="0"/>
              </a:rPr>
              <a:t>。</a:t>
            </a:r>
            <a:endParaRPr lang="zh-CN" altLang="en-US" sz="2400" dirty="0">
              <a:latin typeface="宋体" panose="02010600030101010101" pitchFamily="2" charset="-122"/>
            </a:endParaRPr>
          </a:p>
          <a:p>
            <a:pPr marL="609600" indent="-609600" algn="just">
              <a:lnSpc>
                <a:spcPct val="90000"/>
              </a:lnSpc>
              <a:buFont typeface="Wingdings" panose="05000000000000000000" pitchFamily="2" charset="2"/>
              <a:buNone/>
            </a:pPr>
            <a:endParaRPr lang="zh-CN" altLang="en-US" sz="2400" dirty="0">
              <a:latin typeface="宋体" panose="02010600030101010101" pitchFamily="2" charset="-122"/>
            </a:endParaRPr>
          </a:p>
        </p:txBody>
      </p:sp>
      <p:sp>
        <p:nvSpPr>
          <p:cNvPr id="150532" name="Rectangle 4"/>
          <p:cNvSpPr>
            <a:spLocks noChangeArrowheads="1"/>
          </p:cNvSpPr>
          <p:nvPr/>
        </p:nvSpPr>
        <p:spPr bwMode="auto">
          <a:xfrm>
            <a:off x="245268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0533" name="Rectangle 5"/>
          <p:cNvSpPr>
            <a:spLocks noChangeArrowheads="1"/>
          </p:cNvSpPr>
          <p:nvPr/>
        </p:nvSpPr>
        <p:spPr bwMode="auto">
          <a:xfrm>
            <a:off x="3500438"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50534" name="Object 6"/>
          <p:cNvGraphicFramePr>
            <a:graphicFrameLocks noChangeAspect="1"/>
          </p:cNvGraphicFramePr>
          <p:nvPr>
            <p:extLst>
              <p:ext uri="{D42A27DB-BD31-4B8C-83A1-F6EECF244321}">
                <p14:modId xmlns:p14="http://schemas.microsoft.com/office/powerpoint/2010/main" val="980787002"/>
              </p:ext>
            </p:extLst>
          </p:nvPr>
        </p:nvGraphicFramePr>
        <p:xfrm>
          <a:off x="685800" y="3505200"/>
          <a:ext cx="4718050" cy="879475"/>
        </p:xfrm>
        <a:graphic>
          <a:graphicData uri="http://schemas.openxmlformats.org/presentationml/2006/ole">
            <mc:AlternateContent xmlns:mc="http://schemas.openxmlformats.org/markup-compatibility/2006">
              <mc:Choice xmlns:v="urn:schemas-microsoft-com:vml" Requires="v">
                <p:oleObj spid="_x0000_s106114" name="VISIO" r:id="rId3" imgW="4718520" imgH="880200" progId="Visio.Drawing.5">
                  <p:embed/>
                </p:oleObj>
              </mc:Choice>
              <mc:Fallback>
                <p:oleObj name="VISIO" r:id="rId3" imgW="4718520" imgH="880200" progId="Visio.Drawing.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505200"/>
                        <a:ext cx="4718050" cy="879475"/>
                      </a:xfrm>
                      <a:prstGeom prst="rect">
                        <a:avLst/>
                      </a:prstGeom>
                      <a:solidFill>
                        <a:schemeClr val="bg2">
                          <a:lumMod val="75000"/>
                        </a:schemeClr>
                      </a:solidFill>
                      <a:ln>
                        <a:noFill/>
                      </a:ln>
                      <a:effectLst/>
                      <a:extLst/>
                    </p:spPr>
                  </p:pic>
                </p:oleObj>
              </mc:Fallback>
            </mc:AlternateContent>
          </a:graphicData>
        </a:graphic>
      </p:graphicFrame>
      <p:graphicFrame>
        <p:nvGraphicFramePr>
          <p:cNvPr id="150535" name="Object 7"/>
          <p:cNvGraphicFramePr>
            <a:graphicFrameLocks noChangeAspect="1"/>
          </p:cNvGraphicFramePr>
          <p:nvPr>
            <p:extLst>
              <p:ext uri="{D42A27DB-BD31-4B8C-83A1-F6EECF244321}">
                <p14:modId xmlns:p14="http://schemas.microsoft.com/office/powerpoint/2010/main" val="3625540218"/>
              </p:ext>
            </p:extLst>
          </p:nvPr>
        </p:nvGraphicFramePr>
        <p:xfrm>
          <a:off x="746125" y="4343400"/>
          <a:ext cx="4664075" cy="879475"/>
        </p:xfrm>
        <a:graphic>
          <a:graphicData uri="http://schemas.openxmlformats.org/presentationml/2006/ole">
            <mc:AlternateContent xmlns:mc="http://schemas.openxmlformats.org/markup-compatibility/2006">
              <mc:Choice xmlns:v="urn:schemas-microsoft-com:vml" Requires="v">
                <p:oleObj spid="_x0000_s106115" name="VISIO" r:id="rId5" imgW="4664520" imgH="880200" progId="Visio.Drawing.5">
                  <p:embed/>
                </p:oleObj>
              </mc:Choice>
              <mc:Fallback>
                <p:oleObj name="VISIO" r:id="rId5" imgW="4664520" imgH="880200" progId="Visio.Drawing.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125" y="4343400"/>
                        <a:ext cx="4664075" cy="879475"/>
                      </a:xfrm>
                      <a:prstGeom prst="rect">
                        <a:avLst/>
                      </a:prstGeom>
                      <a:solidFill>
                        <a:schemeClr val="bg2">
                          <a:lumMod val="75000"/>
                        </a:schemeClr>
                      </a:solidFill>
                      <a:ln>
                        <a:noFill/>
                      </a:ln>
                      <a:effectLst/>
                      <a:extLst/>
                    </p:spPr>
                  </p:pic>
                </p:oleObj>
              </mc:Fallback>
            </mc:AlternateContent>
          </a:graphicData>
        </a:graphic>
      </p:graphicFrame>
      <p:graphicFrame>
        <p:nvGraphicFramePr>
          <p:cNvPr id="150536" name="Object 8"/>
          <p:cNvGraphicFramePr>
            <a:graphicFrameLocks noChangeAspect="1"/>
          </p:cNvGraphicFramePr>
          <p:nvPr>
            <p:extLst>
              <p:ext uri="{D42A27DB-BD31-4B8C-83A1-F6EECF244321}">
                <p14:modId xmlns:p14="http://schemas.microsoft.com/office/powerpoint/2010/main" val="795474669"/>
              </p:ext>
            </p:extLst>
          </p:nvPr>
        </p:nvGraphicFramePr>
        <p:xfrm>
          <a:off x="5638800" y="3790950"/>
          <a:ext cx="3048000" cy="857250"/>
        </p:xfrm>
        <a:graphic>
          <a:graphicData uri="http://schemas.openxmlformats.org/presentationml/2006/ole">
            <mc:AlternateContent xmlns:mc="http://schemas.openxmlformats.org/markup-compatibility/2006">
              <mc:Choice xmlns:v="urn:schemas-microsoft-com:vml" Requires="v">
                <p:oleObj spid="_x0000_s106116" r:id="rId7" imgW="1586811" imgH="444307" progId="Equation.3">
                  <p:embed/>
                </p:oleObj>
              </mc:Choice>
              <mc:Fallback>
                <p:oleObj r:id="rId7" imgW="1586811" imgH="44430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3790950"/>
                        <a:ext cx="3048000" cy="857250"/>
                      </a:xfrm>
                      <a:prstGeom prst="rect">
                        <a:avLst/>
                      </a:prstGeom>
                      <a:solidFill>
                        <a:schemeClr val="tx1"/>
                      </a:solidFill>
                      <a:extLst/>
                    </p:spPr>
                  </p:pic>
                </p:oleObj>
              </mc:Fallback>
            </mc:AlternateContent>
          </a:graphicData>
        </a:graphic>
      </p:graphicFrame>
      <p:graphicFrame>
        <p:nvGraphicFramePr>
          <p:cNvPr id="150537" name="Object 9"/>
          <p:cNvGraphicFramePr>
            <a:graphicFrameLocks noChangeAspect="1"/>
          </p:cNvGraphicFramePr>
          <p:nvPr>
            <p:extLst>
              <p:ext uri="{D42A27DB-BD31-4B8C-83A1-F6EECF244321}">
                <p14:modId xmlns:p14="http://schemas.microsoft.com/office/powerpoint/2010/main" val="1490236364"/>
              </p:ext>
            </p:extLst>
          </p:nvPr>
        </p:nvGraphicFramePr>
        <p:xfrm>
          <a:off x="2667000" y="5205075"/>
          <a:ext cx="1905000" cy="828675"/>
        </p:xfrm>
        <a:graphic>
          <a:graphicData uri="http://schemas.openxmlformats.org/presentationml/2006/ole">
            <mc:AlternateContent xmlns:mc="http://schemas.openxmlformats.org/markup-compatibility/2006">
              <mc:Choice xmlns:v="urn:schemas-microsoft-com:vml" Requires="v">
                <p:oleObj spid="_x0000_s106117" r:id="rId9" imgW="1028254" imgH="444307" progId="Equation.3">
                  <p:embed/>
                </p:oleObj>
              </mc:Choice>
              <mc:Fallback>
                <p:oleObj r:id="rId9" imgW="1028254" imgH="44430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5205075"/>
                        <a:ext cx="1905000" cy="828675"/>
                      </a:xfrm>
                      <a:prstGeom prst="rect">
                        <a:avLst/>
                      </a:prstGeom>
                      <a:solidFill>
                        <a:schemeClr val="tx1"/>
                      </a:solidFill>
                      <a:extLst/>
                    </p:spPr>
                  </p:pic>
                </p:oleObj>
              </mc:Fallback>
            </mc:AlternateContent>
          </a:graphicData>
        </a:graphic>
      </p:graphicFrame>
    </p:spTree>
    <p:extLst>
      <p:ext uri="{BB962C8B-B14F-4D97-AF65-F5344CB8AC3E}">
        <p14:creationId xmlns:p14="http://schemas.microsoft.com/office/powerpoint/2010/main" val="2367938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ChangeArrowheads="1"/>
          </p:cNvSpPr>
          <p:nvPr/>
        </p:nvSpPr>
        <p:spPr bwMode="auto">
          <a:xfrm>
            <a:off x="990600" y="1276350"/>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24582" name="Rectangle 5"/>
          <p:cNvSpPr>
            <a:spLocks noGrp="1" noChangeArrowheads="1"/>
          </p:cNvSpPr>
          <p:nvPr>
            <p:ph type="title"/>
          </p:nvPr>
        </p:nvSpPr>
        <p:spPr>
          <a:xfrm>
            <a:off x="628650" y="673100"/>
            <a:ext cx="7772400" cy="628650"/>
          </a:xfrm>
        </p:spPr>
        <p:txBody>
          <a:bodyPr/>
          <a:lstStyle/>
          <a:p>
            <a:pPr eaLnBrk="1" hangingPunct="1"/>
            <a:r>
              <a:rPr lang="zh-CN" altLang="en-US" b="1" dirty="0">
                <a:latin typeface="大黑体" charset="-122"/>
                <a:ea typeface="大黑体" charset="-122"/>
              </a:rPr>
              <a:t>第三准则（续）</a:t>
            </a:r>
          </a:p>
        </p:txBody>
      </p:sp>
      <p:sp>
        <p:nvSpPr>
          <p:cNvPr id="24583" name="Rectangle 6"/>
          <p:cNvSpPr>
            <a:spLocks noGrp="1" noChangeArrowheads="1"/>
          </p:cNvSpPr>
          <p:nvPr>
            <p:ph type="body" sz="half" idx="1"/>
          </p:nvPr>
        </p:nvSpPr>
        <p:spPr>
          <a:xfrm>
            <a:off x="857250" y="1676400"/>
            <a:ext cx="7696200" cy="4133850"/>
          </a:xfrm>
        </p:spPr>
        <p:txBody>
          <a:bodyPr/>
          <a:lstStyle/>
          <a:p>
            <a:pPr eaLnBrk="1" hangingPunct="1">
              <a:buClr>
                <a:srgbClr val="002060"/>
              </a:buClr>
              <a:buFont typeface="Wingdings" panose="05000000000000000000" pitchFamily="2" charset="2"/>
              <a:buChar char="l"/>
            </a:pPr>
            <a:r>
              <a:rPr lang="zh-CN" altLang="en-US" sz="2800" b="1" dirty="0">
                <a:ea typeface="大黑体" charset="-122"/>
              </a:rPr>
              <a:t>第三准则滤波器的实用价值</a:t>
            </a:r>
          </a:p>
          <a:p>
            <a:pPr eaLnBrk="1" hangingPunct="1">
              <a:buClr>
                <a:srgbClr val="002060"/>
              </a:buClr>
              <a:buFont typeface="Wingdings" panose="05000000000000000000" pitchFamily="2" charset="2"/>
              <a:buChar char="l"/>
            </a:pPr>
            <a:r>
              <a:rPr lang="zh-CN" altLang="en-US" sz="2800" b="1" dirty="0">
                <a:ea typeface="大黑体" charset="-122"/>
              </a:rPr>
              <a:t>由于一般的数字信号不可能是冲激响应，而是矩形脉冲，为了满足第一准则，实际上都需要采用第三准则滤波器。</a:t>
            </a:r>
          </a:p>
          <a:p>
            <a:pPr eaLnBrk="1" hangingPunct="1">
              <a:buClr>
                <a:srgbClr val="002060"/>
              </a:buClr>
              <a:buFont typeface="Wingdings" panose="05000000000000000000" pitchFamily="2" charset="2"/>
              <a:buChar char="l"/>
            </a:pPr>
            <a:r>
              <a:rPr lang="zh-CN" altLang="en-US" sz="2800" b="1" dirty="0">
                <a:ea typeface="大黑体" charset="-122"/>
              </a:rPr>
              <a:t>把具有：</a:t>
            </a:r>
          </a:p>
          <a:p>
            <a:pPr eaLnBrk="1" hangingPunct="1"/>
            <a:endParaRPr lang="zh-CN" altLang="en-US" sz="2800" b="1" dirty="0">
              <a:ea typeface="大黑体" charset="-122"/>
            </a:endParaRPr>
          </a:p>
          <a:p>
            <a:pPr eaLnBrk="1" hangingPunct="1"/>
            <a:endParaRPr lang="zh-CN" altLang="en-US" sz="2800" b="1" dirty="0">
              <a:ea typeface="大黑体" charset="-122"/>
            </a:endParaRPr>
          </a:p>
          <a:p>
            <a:pPr eaLnBrk="1" hangingPunct="1">
              <a:buFontTx/>
              <a:buNone/>
            </a:pPr>
            <a:r>
              <a:rPr lang="zh-CN" altLang="en-US" sz="2800" b="1" dirty="0">
                <a:ea typeface="大黑体" charset="-122"/>
              </a:rPr>
              <a:t>特性的滤波器称为</a:t>
            </a:r>
            <a:r>
              <a:rPr lang="zh-CN" altLang="en-US" sz="2800" b="1" dirty="0">
                <a:solidFill>
                  <a:srgbClr val="C00000"/>
                </a:solidFill>
                <a:ea typeface="大黑体" charset="-122"/>
              </a:rPr>
              <a:t>网孔均衡器</a:t>
            </a:r>
            <a:r>
              <a:rPr lang="zh-CN" altLang="en-US" sz="2800" b="1" dirty="0">
                <a:ea typeface="大黑体" charset="-122"/>
              </a:rPr>
              <a:t>。</a:t>
            </a:r>
          </a:p>
        </p:txBody>
      </p:sp>
      <p:sp>
        <p:nvSpPr>
          <p:cNvPr id="24581" name="Rectangle 3"/>
          <p:cNvSpPr>
            <a:spLocks noGrp="1" noChangeArrowheads="1"/>
          </p:cNvSpPr>
          <p:nvPr>
            <p:ph type="body" sz="half" idx="4294967295"/>
          </p:nvPr>
        </p:nvSpPr>
        <p:spPr>
          <a:xfrm>
            <a:off x="0" y="1485900"/>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graphicFrame>
        <p:nvGraphicFramePr>
          <p:cNvPr id="24578" name="Object 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106818" name="公式" r:id="rId3" imgW="114151" imgH="215619" progId="Equation.3">
                  <p:embed/>
                </p:oleObj>
              </mc:Choice>
              <mc:Fallback>
                <p:oleObj name="公式"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4" name="Rectangle 7"/>
          <p:cNvSpPr>
            <a:spLocks noChangeArrowheads="1"/>
          </p:cNvSpPr>
          <p:nvPr/>
        </p:nvSpPr>
        <p:spPr bwMode="auto">
          <a:xfrm>
            <a:off x="895350" y="1809750"/>
            <a:ext cx="348615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zh-CN" b="1">
              <a:ea typeface="仿宋_GB2312" pitchFamily="49" charset="-122"/>
            </a:endParaRPr>
          </a:p>
        </p:txBody>
      </p:sp>
      <p:graphicFrame>
        <p:nvGraphicFramePr>
          <p:cNvPr id="24579" name="Object 8"/>
          <p:cNvGraphicFramePr>
            <a:graphicFrameLocks noChangeAspect="1"/>
          </p:cNvGraphicFramePr>
          <p:nvPr/>
        </p:nvGraphicFramePr>
        <p:xfrm>
          <a:off x="3355696" y="4304552"/>
          <a:ext cx="1192212" cy="858838"/>
        </p:xfrm>
        <a:graphic>
          <a:graphicData uri="http://schemas.openxmlformats.org/presentationml/2006/ole">
            <mc:AlternateContent xmlns:mc="http://schemas.openxmlformats.org/markup-compatibility/2006">
              <mc:Choice xmlns:v="urn:schemas-microsoft-com:vml" Requires="v">
                <p:oleObj spid="_x0000_s106819" name="公式" r:id="rId5" imgW="596900" imgH="431800" progId="Equation.3">
                  <p:embed/>
                </p:oleObj>
              </mc:Choice>
              <mc:Fallback>
                <p:oleObj name="公式" r:id="rId5" imgW="5969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5696" y="4304552"/>
                        <a:ext cx="1192212"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88</a:t>
            </a:fld>
            <a:endParaRPr lang="en-US" altLang="zh-CN" dirty="0"/>
          </a:p>
        </p:txBody>
      </p:sp>
    </p:spTree>
    <p:extLst>
      <p:ext uri="{BB962C8B-B14F-4D97-AF65-F5344CB8AC3E}">
        <p14:creationId xmlns:p14="http://schemas.microsoft.com/office/powerpoint/2010/main" val="1110501708"/>
      </p:ext>
    </p:extLst>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ChangeArrowheads="1"/>
          </p:cNvSpPr>
          <p:nvPr/>
        </p:nvSpPr>
        <p:spPr bwMode="auto">
          <a:xfrm>
            <a:off x="1262972" y="1898918"/>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2" name="标题 1"/>
          <p:cNvSpPr>
            <a:spLocks noGrp="1"/>
          </p:cNvSpPr>
          <p:nvPr>
            <p:ph type="title"/>
          </p:nvPr>
        </p:nvSpPr>
        <p:spPr/>
        <p:txBody>
          <a:bodyPr/>
          <a:lstStyle/>
          <a:p>
            <a:pPr marL="342900" lvl="0" indent="-342900" eaLnBrk="1" hangingPunct="1">
              <a:spcBef>
                <a:spcPct val="20000"/>
              </a:spcBef>
            </a:pPr>
            <a:r>
              <a:rPr lang="zh-CN" altLang="en-US" b="1" dirty="0">
                <a:latin typeface="大黑体" charset="-122"/>
                <a:ea typeface="大黑体" charset="-122"/>
                <a:cs typeface="+mn-cs"/>
              </a:rPr>
              <a:t>传输代码</a:t>
            </a:r>
            <a:endParaRPr lang="zh-CN" altLang="en-US" dirty="0"/>
          </a:p>
        </p:txBody>
      </p:sp>
      <p:sp>
        <p:nvSpPr>
          <p:cNvPr id="2055" name="Rectangle 3"/>
          <p:cNvSpPr>
            <a:spLocks noGrp="1" noChangeArrowheads="1"/>
          </p:cNvSpPr>
          <p:nvPr>
            <p:ph type="body" sz="half" idx="1"/>
          </p:nvPr>
        </p:nvSpPr>
        <p:spPr/>
        <p:txBody>
          <a:bodyPr/>
          <a:lstStyle/>
          <a:p>
            <a:pPr eaLnBrk="1" hangingPunct="1">
              <a:lnSpc>
                <a:spcPct val="130000"/>
              </a:lnSpc>
              <a:buClr>
                <a:schemeClr val="tx1"/>
              </a:buClr>
              <a:buFont typeface="Monotype Sorts" pitchFamily="2" charset="2"/>
              <a:buChar char="l"/>
            </a:pPr>
            <a:r>
              <a:rPr lang="zh-CN" altLang="en-US" sz="2000" b="1" dirty="0">
                <a:latin typeface="大黑体" charset="-122"/>
                <a:ea typeface="大黑体" charset="-122"/>
              </a:rPr>
              <a:t>一组电脉冲波形；</a:t>
            </a:r>
          </a:p>
          <a:p>
            <a:pPr eaLnBrk="1" hangingPunct="1">
              <a:lnSpc>
                <a:spcPct val="130000"/>
              </a:lnSpc>
              <a:buClr>
                <a:schemeClr val="tx1"/>
              </a:buClr>
              <a:buFont typeface="Monotype Sorts" pitchFamily="2" charset="2"/>
              <a:buNone/>
            </a:pPr>
            <a:endParaRPr lang="zh-CN" altLang="en-US" sz="2000" b="1" dirty="0">
              <a:latin typeface="大黑体" charset="-122"/>
              <a:ea typeface="大黑体" charset="-122"/>
            </a:endParaRPr>
          </a:p>
          <a:p>
            <a:pPr eaLnBrk="1" hangingPunct="1">
              <a:lnSpc>
                <a:spcPct val="130000"/>
              </a:lnSpc>
              <a:buClr>
                <a:schemeClr val="tx1"/>
              </a:buClr>
              <a:buFont typeface="Monotype Sorts" pitchFamily="2" charset="2"/>
              <a:buChar char="l"/>
            </a:pPr>
            <a:r>
              <a:rPr lang="zh-CN" altLang="en-US" sz="2000" b="1" dirty="0">
                <a:latin typeface="大黑体" charset="-122"/>
                <a:ea typeface="大黑体" charset="-122"/>
              </a:rPr>
              <a:t>记为  </a:t>
            </a:r>
            <a:r>
              <a:rPr lang="en-US" altLang="zh-CN" sz="2000" b="1" dirty="0">
                <a:latin typeface="大黑体" charset="-122"/>
                <a:ea typeface="大黑体" charset="-122"/>
              </a:rPr>
              <a:t>u(t) =            </a:t>
            </a:r>
            <a:r>
              <a:rPr lang="zh-CN" altLang="en-US" sz="2000" b="1" dirty="0">
                <a:latin typeface="大黑体" charset="-122"/>
                <a:ea typeface="大黑体" charset="-122"/>
              </a:rPr>
              <a:t>，</a:t>
            </a:r>
          </a:p>
          <a:p>
            <a:pPr eaLnBrk="1" hangingPunct="1">
              <a:lnSpc>
                <a:spcPct val="130000"/>
              </a:lnSpc>
              <a:buClr>
                <a:schemeClr val="tx1"/>
              </a:buClr>
              <a:buFont typeface="Monotype Sorts" pitchFamily="2" charset="2"/>
              <a:buNone/>
            </a:pPr>
            <a:r>
              <a:rPr lang="zh-CN" altLang="en-US" sz="2000" b="1" dirty="0">
                <a:latin typeface="大黑体" charset="-122"/>
                <a:ea typeface="大黑体" charset="-122"/>
              </a:rPr>
              <a:t>是一个随机过程；</a:t>
            </a:r>
          </a:p>
          <a:p>
            <a:pPr eaLnBrk="1" hangingPunct="1">
              <a:lnSpc>
                <a:spcPct val="130000"/>
              </a:lnSpc>
              <a:buClr>
                <a:schemeClr val="tx1"/>
              </a:buClr>
              <a:buFont typeface="Monotype Sorts" pitchFamily="2" charset="2"/>
              <a:buChar char="l"/>
            </a:pPr>
            <a:endParaRPr lang="zh-CN" altLang="en-US" sz="2000" b="1" i="1" dirty="0">
              <a:latin typeface="大黑体" charset="-122"/>
              <a:ea typeface="大黑体" charset="-122"/>
            </a:endParaRPr>
          </a:p>
          <a:p>
            <a:pPr eaLnBrk="1" hangingPunct="1">
              <a:lnSpc>
                <a:spcPct val="130000"/>
              </a:lnSpc>
              <a:buClr>
                <a:schemeClr val="tx1"/>
              </a:buClr>
              <a:buFont typeface="Monotype Sorts" pitchFamily="2" charset="2"/>
              <a:buChar char="l"/>
            </a:pPr>
            <a:r>
              <a:rPr lang="en-US" altLang="zh-CN" sz="2000" b="1" i="1" dirty="0" err="1">
                <a:latin typeface="大黑体" charset="-122"/>
                <a:ea typeface="大黑体" charset="-122"/>
              </a:rPr>
              <a:t>u</a:t>
            </a:r>
            <a:r>
              <a:rPr lang="en-US" altLang="zh-CN" sz="2000" b="1" i="1" baseline="-25000" dirty="0" err="1">
                <a:latin typeface="大黑体" charset="-122"/>
                <a:ea typeface="大黑体" charset="-122"/>
              </a:rPr>
              <a:t>k</a:t>
            </a:r>
            <a:r>
              <a:rPr lang="en-US" altLang="zh-CN" sz="2000" b="1" dirty="0">
                <a:latin typeface="大黑体" charset="-122"/>
                <a:ea typeface="大黑体" charset="-122"/>
              </a:rPr>
              <a:t>(t)</a:t>
            </a:r>
            <a:r>
              <a:rPr lang="zh-CN" altLang="en-US" sz="2000" b="1" dirty="0">
                <a:latin typeface="大黑体" charset="-122"/>
                <a:ea typeface="大黑体" charset="-122"/>
              </a:rPr>
              <a:t>表示在</a:t>
            </a:r>
            <a:r>
              <a:rPr lang="en-US" altLang="zh-CN" sz="2000" b="1" dirty="0" err="1">
                <a:latin typeface="大黑体" charset="-122"/>
                <a:ea typeface="大黑体" charset="-122"/>
              </a:rPr>
              <a:t>kT</a:t>
            </a:r>
            <a:r>
              <a:rPr lang="en-US" altLang="zh-CN" sz="2000" b="1" baseline="-25000" dirty="0" err="1">
                <a:latin typeface="大黑体" charset="-122"/>
                <a:ea typeface="大黑体" charset="-122"/>
              </a:rPr>
              <a:t>S</a:t>
            </a:r>
            <a:r>
              <a:rPr lang="en-US" altLang="zh-CN" sz="2000" b="1" dirty="0" err="1">
                <a:latin typeface="大黑体" charset="-122"/>
                <a:ea typeface="大黑体" charset="-122"/>
                <a:sym typeface="Symbol" panose="05050102010706020507" pitchFamily="18" charset="2"/>
              </a:rPr>
              <a:t>t</a:t>
            </a:r>
            <a:r>
              <a:rPr lang="en-US" altLang="zh-CN" sz="2000" b="1" dirty="0">
                <a:latin typeface="大黑体" charset="-122"/>
                <a:ea typeface="大黑体" charset="-122"/>
                <a:sym typeface="Symbol" panose="05050102010706020507" pitchFamily="18" charset="2"/>
              </a:rPr>
              <a:t>(k+1)T</a:t>
            </a:r>
            <a:r>
              <a:rPr lang="en-US" altLang="zh-CN" sz="2000" b="1" baseline="-25000" dirty="0">
                <a:latin typeface="大黑体" charset="-122"/>
                <a:ea typeface="大黑体" charset="-122"/>
                <a:sym typeface="Symbol" panose="05050102010706020507" pitchFamily="18" charset="2"/>
              </a:rPr>
              <a:t>S</a:t>
            </a:r>
            <a:r>
              <a:rPr lang="zh-CN" altLang="en-US" sz="2000" b="1" dirty="0">
                <a:latin typeface="大黑体" charset="-122"/>
                <a:ea typeface="大黑体" charset="-122"/>
                <a:sym typeface="Symbol" panose="05050102010706020507" pitchFamily="18" charset="2"/>
              </a:rPr>
              <a:t>时隙中的</a:t>
            </a:r>
            <a:r>
              <a:rPr lang="zh-CN" altLang="en-US" sz="2000" b="1" dirty="0">
                <a:latin typeface="大黑体" charset="-122"/>
                <a:ea typeface="大黑体" charset="-122"/>
              </a:rPr>
              <a:t>码元，</a:t>
            </a:r>
            <a:r>
              <a:rPr lang="en-US" altLang="zh-CN" sz="2000" b="1" dirty="0">
                <a:latin typeface="大黑体" charset="-122"/>
                <a:ea typeface="大黑体" charset="-122"/>
              </a:rPr>
              <a:t>k</a:t>
            </a:r>
            <a:r>
              <a:rPr lang="zh-CN" altLang="en-US" sz="2000" b="1" dirty="0">
                <a:latin typeface="大黑体" charset="-122"/>
                <a:ea typeface="大黑体" charset="-122"/>
              </a:rPr>
              <a:t>表示序号；</a:t>
            </a:r>
          </a:p>
          <a:p>
            <a:pPr eaLnBrk="1" hangingPunct="1">
              <a:lnSpc>
                <a:spcPct val="130000"/>
              </a:lnSpc>
              <a:buClr>
                <a:schemeClr val="tx1"/>
              </a:buClr>
              <a:buFont typeface="Monotype Sorts" pitchFamily="2" charset="2"/>
              <a:buNone/>
            </a:pPr>
            <a:r>
              <a:rPr lang="zh-CN" altLang="en-US" sz="2000" b="1" i="1" dirty="0">
                <a:latin typeface="大黑体" charset="-122"/>
                <a:ea typeface="大黑体" charset="-122"/>
              </a:rPr>
              <a:t> </a:t>
            </a:r>
            <a:r>
              <a:rPr lang="en-US" altLang="zh-CN" sz="2000" b="1" i="1" dirty="0" err="1">
                <a:latin typeface="大黑体" charset="-122"/>
                <a:ea typeface="大黑体" charset="-122"/>
              </a:rPr>
              <a:t>u</a:t>
            </a:r>
            <a:r>
              <a:rPr lang="en-US" altLang="zh-CN" sz="2000" b="1" i="1" baseline="-25000" dirty="0" err="1">
                <a:latin typeface="大黑体" charset="-122"/>
                <a:ea typeface="大黑体" charset="-122"/>
              </a:rPr>
              <a:t>k</a:t>
            </a:r>
            <a:r>
              <a:rPr lang="en-US" altLang="zh-CN" sz="2000" b="1" dirty="0">
                <a:latin typeface="大黑体" charset="-122"/>
                <a:ea typeface="大黑体" charset="-122"/>
              </a:rPr>
              <a:t>(t)</a:t>
            </a:r>
            <a:r>
              <a:rPr lang="zh-CN" altLang="zh-CN" sz="2000" b="1" dirty="0">
                <a:latin typeface="大黑体" charset="-122"/>
                <a:ea typeface="大黑体" charset="-122"/>
              </a:rPr>
              <a:t>所能取得的各个波形组成为波形集</a:t>
            </a:r>
            <a:r>
              <a:rPr lang="zh-CN" altLang="en-US" sz="2000" b="1" dirty="0">
                <a:latin typeface="大黑体" charset="-122"/>
                <a:ea typeface="大黑体" charset="-122"/>
              </a:rPr>
              <a:t>：</a:t>
            </a:r>
            <a:endParaRPr lang="zh-CN" altLang="zh-CN" sz="2000" b="1" dirty="0">
              <a:latin typeface="大黑体" charset="-122"/>
              <a:ea typeface="大黑体" charset="-122"/>
            </a:endParaRPr>
          </a:p>
          <a:p>
            <a:pPr eaLnBrk="1" hangingPunct="1">
              <a:buClr>
                <a:schemeClr val="tx1"/>
              </a:buClr>
              <a:buFont typeface="Monotype Sorts" pitchFamily="2" charset="2"/>
              <a:buNone/>
            </a:pPr>
            <a:endParaRPr lang="zh-CN" altLang="en-US" sz="2000" b="1" dirty="0">
              <a:latin typeface="大黑体" charset="-122"/>
              <a:ea typeface="大黑体" charset="-122"/>
            </a:endParaRPr>
          </a:p>
          <a:p>
            <a:pPr eaLnBrk="1" hangingPunct="1">
              <a:buClr>
                <a:schemeClr val="tx1"/>
              </a:buClr>
              <a:buFont typeface="Monotype Sorts" pitchFamily="2" charset="2"/>
              <a:buChar char="l"/>
            </a:pPr>
            <a:endParaRPr lang="zh-CN" altLang="en-US" sz="2000" b="1" dirty="0">
              <a:latin typeface="大黑体" charset="-122"/>
              <a:ea typeface="大黑体" charset="-122"/>
            </a:endParaRPr>
          </a:p>
          <a:p>
            <a:pPr eaLnBrk="1" hangingPunct="1">
              <a:buClr>
                <a:schemeClr val="tx1"/>
              </a:buClr>
              <a:buFont typeface="Monotype Sorts" pitchFamily="2" charset="2"/>
              <a:buChar char="l"/>
            </a:pPr>
            <a:endParaRPr lang="en-US" altLang="zh-CN" sz="2800" b="1" dirty="0">
              <a:latin typeface="大黑体" charset="-122"/>
              <a:ea typeface="大黑体" charset="-122"/>
            </a:endParaRPr>
          </a:p>
        </p:txBody>
      </p:sp>
      <p:sp>
        <p:nvSpPr>
          <p:cNvPr id="2056" name="Rectangle 4"/>
          <p:cNvSpPr>
            <a:spLocks noChangeArrowheads="1"/>
          </p:cNvSpPr>
          <p:nvPr/>
        </p:nvSpPr>
        <p:spPr bwMode="auto">
          <a:xfrm>
            <a:off x="4996772" y="1681431"/>
            <a:ext cx="38100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Monotype Sorts" pitchFamily="2" charset="2"/>
              <a:buChar char="l"/>
            </a:pPr>
            <a:r>
              <a:rPr lang="zh-CN" altLang="en-US" sz="2000" b="1">
                <a:solidFill>
                  <a:srgbClr val="000066"/>
                </a:solidFill>
                <a:latin typeface="大黑体" charset="-122"/>
                <a:ea typeface="大黑体" charset="-122"/>
              </a:rPr>
              <a:t>传输代码和抽象代码的映射关系</a:t>
            </a:r>
          </a:p>
          <a:p>
            <a:pPr>
              <a:buFont typeface="Monotype Sorts" pitchFamily="2" charset="2"/>
              <a:buNone/>
            </a:pPr>
            <a:endParaRPr lang="zh-CN" altLang="en-US" sz="2000" b="1">
              <a:solidFill>
                <a:srgbClr val="000066"/>
              </a:solidFill>
              <a:latin typeface="大黑体" charset="-122"/>
              <a:ea typeface="大黑体" charset="-122"/>
            </a:endParaRPr>
          </a:p>
          <a:p>
            <a:pPr>
              <a:buFont typeface="Monotype Sorts" pitchFamily="2" charset="2"/>
              <a:buChar char="l"/>
            </a:pPr>
            <a:r>
              <a:rPr lang="zh-CN" altLang="en-US" sz="2000" b="1">
                <a:solidFill>
                  <a:srgbClr val="000066"/>
                </a:solidFill>
                <a:latin typeface="大黑体" charset="-122"/>
                <a:ea typeface="大黑体" charset="-122"/>
              </a:rPr>
              <a:t>二进制传输代码举例：</a:t>
            </a:r>
          </a:p>
          <a:p>
            <a:pPr>
              <a:buFont typeface="Monotype Sorts" pitchFamily="2" charset="2"/>
              <a:buNone/>
            </a:pPr>
            <a:r>
              <a:rPr lang="zh-CN" altLang="en-US" sz="2000" b="1">
                <a:solidFill>
                  <a:srgbClr val="000066"/>
                </a:solidFill>
                <a:latin typeface="大黑体" charset="-122"/>
                <a:ea typeface="大黑体" charset="-122"/>
              </a:rPr>
              <a:t>    非归零码、归零码</a:t>
            </a:r>
          </a:p>
        </p:txBody>
      </p:sp>
      <p:graphicFrame>
        <p:nvGraphicFramePr>
          <p:cNvPr id="2050" name="Object 5"/>
          <p:cNvGraphicFramePr>
            <a:graphicFrameLocks noChangeAspect="1"/>
          </p:cNvGraphicFramePr>
          <p:nvPr>
            <p:extLst>
              <p:ext uri="{D42A27DB-BD31-4B8C-83A1-F6EECF244321}">
                <p14:modId xmlns:p14="http://schemas.microsoft.com/office/powerpoint/2010/main" val="1772200043"/>
              </p:ext>
            </p:extLst>
          </p:nvPr>
        </p:nvGraphicFramePr>
        <p:xfrm>
          <a:off x="4787222" y="3943618"/>
          <a:ext cx="112713" cy="214313"/>
        </p:xfrm>
        <a:graphic>
          <a:graphicData uri="http://schemas.openxmlformats.org/presentationml/2006/ole">
            <mc:AlternateContent xmlns:mc="http://schemas.openxmlformats.org/markup-compatibility/2006">
              <mc:Choice xmlns:v="urn:schemas-microsoft-com:vml" Requires="v">
                <p:oleObj spid="_x0000_s42798" name="公式" r:id="rId3" imgW="114151" imgH="215619" progId="Equation.3">
                  <p:embed/>
                </p:oleObj>
              </mc:Choice>
              <mc:Fallback>
                <p:oleObj name="公式" r:id="rId3" imgW="114151" imgH="215619" progId="Equation.3">
                  <p:embed/>
                  <p:pic>
                    <p:nvPicPr>
                      <p:cNvPr id="0"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222" y="3943618"/>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6"/>
          <p:cNvGraphicFramePr>
            <a:graphicFrameLocks noChangeAspect="1"/>
          </p:cNvGraphicFramePr>
          <p:nvPr>
            <p:extLst>
              <p:ext uri="{D42A27DB-BD31-4B8C-83A1-F6EECF244321}">
                <p14:modId xmlns:p14="http://schemas.microsoft.com/office/powerpoint/2010/main" val="1775184834"/>
              </p:ext>
            </p:extLst>
          </p:nvPr>
        </p:nvGraphicFramePr>
        <p:xfrm>
          <a:off x="2642510" y="2410335"/>
          <a:ext cx="1104900" cy="852487"/>
        </p:xfrm>
        <a:graphic>
          <a:graphicData uri="http://schemas.openxmlformats.org/presentationml/2006/ole">
            <mc:AlternateContent xmlns:mc="http://schemas.openxmlformats.org/markup-compatibility/2006">
              <mc:Choice xmlns:v="urn:schemas-microsoft-com:vml" Requires="v">
                <p:oleObj spid="_x0000_s42799" name="公式" r:id="rId5" imgW="558558" imgH="431613" progId="Equation.3">
                  <p:embed/>
                </p:oleObj>
              </mc:Choice>
              <mc:Fallback>
                <p:oleObj name="公式" r:id="rId5" imgW="558558" imgH="431613" progId="Equation.3">
                  <p:embed/>
                  <p:pic>
                    <p:nvPicPr>
                      <p:cNvPr id="0" name="Picture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2510" y="2410335"/>
                        <a:ext cx="1104900" cy="85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7"/>
          <p:cNvGraphicFramePr>
            <a:graphicFrameLocks noChangeAspect="1"/>
          </p:cNvGraphicFramePr>
          <p:nvPr>
            <p:extLst>
              <p:ext uri="{D42A27DB-BD31-4B8C-83A1-F6EECF244321}">
                <p14:modId xmlns:p14="http://schemas.microsoft.com/office/powerpoint/2010/main" val="1583017711"/>
              </p:ext>
            </p:extLst>
          </p:nvPr>
        </p:nvGraphicFramePr>
        <p:xfrm>
          <a:off x="1072472" y="5754956"/>
          <a:ext cx="2674938" cy="476250"/>
        </p:xfrm>
        <a:graphic>
          <a:graphicData uri="http://schemas.openxmlformats.org/presentationml/2006/ole">
            <mc:AlternateContent xmlns:mc="http://schemas.openxmlformats.org/markup-compatibility/2006">
              <mc:Choice xmlns:v="urn:schemas-microsoft-com:vml" Requires="v">
                <p:oleObj spid="_x0000_s42800" name="公式" r:id="rId7" imgW="1282700" imgH="228600" progId="Equation.3">
                  <p:embed/>
                </p:oleObj>
              </mc:Choice>
              <mc:Fallback>
                <p:oleObj name="公式" r:id="rId7" imgW="1282700" imgH="228600" progId="Equation.3">
                  <p:embed/>
                  <p:pic>
                    <p:nvPicPr>
                      <p:cNvPr id="0" name="Picture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2472" y="5754956"/>
                        <a:ext cx="2674938"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7" name="Rectangle 10"/>
          <p:cNvSpPr>
            <a:spLocks noChangeArrowheads="1"/>
          </p:cNvSpPr>
          <p:nvPr/>
        </p:nvSpPr>
        <p:spPr bwMode="auto">
          <a:xfrm>
            <a:off x="5530172" y="5670818"/>
            <a:ext cx="5715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58" name="Rectangle 13"/>
          <p:cNvSpPr>
            <a:spLocks noChangeArrowheads="1"/>
          </p:cNvSpPr>
          <p:nvPr/>
        </p:nvSpPr>
        <p:spPr bwMode="auto">
          <a:xfrm>
            <a:off x="2367872" y="268473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53" name="Object 12"/>
          <p:cNvGraphicFramePr>
            <a:graphicFrameLocks noChangeAspect="1"/>
          </p:cNvGraphicFramePr>
          <p:nvPr>
            <p:extLst>
              <p:ext uri="{D42A27DB-BD31-4B8C-83A1-F6EECF244321}">
                <p14:modId xmlns:p14="http://schemas.microsoft.com/office/powerpoint/2010/main" val="1371079883"/>
              </p:ext>
            </p:extLst>
          </p:nvPr>
        </p:nvGraphicFramePr>
        <p:xfrm>
          <a:off x="4641172" y="3548331"/>
          <a:ext cx="4953000" cy="2733675"/>
        </p:xfrm>
        <a:graphic>
          <a:graphicData uri="http://schemas.openxmlformats.org/presentationml/2006/ole">
            <mc:AlternateContent xmlns:mc="http://schemas.openxmlformats.org/markup-compatibility/2006">
              <mc:Choice xmlns:v="urn:schemas-microsoft-com:vml" Requires="v">
                <p:oleObj spid="_x0000_s42801" r:id="rId9" imgW="4955913" imgH="2737615" progId="">
                  <p:embed/>
                </p:oleObj>
              </mc:Choice>
              <mc:Fallback>
                <p:oleObj r:id="rId9" imgW="4955913" imgH="2737615" progId="">
                  <p:embed/>
                  <p:pic>
                    <p:nvPicPr>
                      <p:cNvPr id="0" name="Picture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1172" y="3548331"/>
                        <a:ext cx="4953000" cy="273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灯片编号占位符 3"/>
          <p:cNvSpPr>
            <a:spLocks noGrp="1"/>
          </p:cNvSpPr>
          <p:nvPr>
            <p:ph type="sldNum" sz="quarter" idx="12"/>
          </p:nvPr>
        </p:nvSpPr>
        <p:spPr/>
        <p:txBody>
          <a:bodyPr/>
          <a:lstStyle/>
          <a:p>
            <a:fld id="{A52A425A-566B-4A8B-9020-754C9765E48E}" type="slidenum">
              <a:rPr lang="en-US" altLang="zh-CN" smtClean="0"/>
              <a:pPr/>
              <a:t>8</a:t>
            </a:fld>
            <a:endParaRPr lang="en-US" altLang="zh-CN"/>
          </a:p>
        </p:txBody>
      </p:sp>
    </p:spTree>
    <p:extLst>
      <p:ext uri="{BB962C8B-B14F-4D97-AF65-F5344CB8AC3E}">
        <p14:creationId xmlns:p14="http://schemas.microsoft.com/office/powerpoint/2010/main" val="4018279425"/>
      </p:ext>
    </p:extLst>
  </p:cSld>
  <p:clrMapOvr>
    <a:masterClrMapping/>
  </p:clrMapOvr>
  <p:transition>
    <p:cove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b="1">
              <a:ea typeface="仿宋_GB2312" pitchFamily="49" charset="-122"/>
            </a:endParaRPr>
          </a:p>
        </p:txBody>
      </p:sp>
      <p:sp>
        <p:nvSpPr>
          <p:cNvPr id="49155" name="Rectangle 3"/>
          <p:cNvSpPr>
            <a:spLocks noGrp="1" noChangeArrowheads="1"/>
          </p:cNvSpPr>
          <p:nvPr>
            <p:ph type="ctrTitle"/>
          </p:nvPr>
        </p:nvSpPr>
        <p:spPr>
          <a:xfrm>
            <a:off x="819150" y="1877033"/>
            <a:ext cx="7772400" cy="952500"/>
          </a:xfrm>
        </p:spPr>
        <p:txBody>
          <a:bodyPr/>
          <a:lstStyle/>
          <a:p>
            <a:pPr eaLnBrk="1" hangingPunct="1"/>
            <a:r>
              <a:rPr lang="zh-CN" altLang="en-US" b="1" dirty="0">
                <a:ea typeface="大黑体" charset="-122"/>
              </a:rPr>
              <a:t>最佳检测准则</a:t>
            </a:r>
          </a:p>
        </p:txBody>
      </p:sp>
      <p:sp>
        <p:nvSpPr>
          <p:cNvPr id="2" name="灯片编号占位符 1"/>
          <p:cNvSpPr>
            <a:spLocks noGrp="1"/>
          </p:cNvSpPr>
          <p:nvPr>
            <p:ph type="sldNum" sz="quarter" idx="12"/>
          </p:nvPr>
        </p:nvSpPr>
        <p:spPr/>
        <p:txBody>
          <a:bodyPr/>
          <a:lstStyle/>
          <a:p>
            <a:pPr>
              <a:defRPr/>
            </a:pPr>
            <a:fld id="{72B440EF-8F2B-4DC1-A99A-4D5E5739E338}" type="slidenum">
              <a:rPr lang="zh-CN" altLang="en-GB" smtClean="0"/>
              <a:pPr>
                <a:defRPr/>
              </a:pPr>
              <a:t>89</a:t>
            </a:fld>
            <a:endParaRPr lang="en-GB" altLang="zh-CN"/>
          </a:p>
        </p:txBody>
      </p:sp>
    </p:spTree>
    <p:extLst>
      <p:ext uri="{BB962C8B-B14F-4D97-AF65-F5344CB8AC3E}">
        <p14:creationId xmlns:p14="http://schemas.microsoft.com/office/powerpoint/2010/main" val="1810110432"/>
      </p:ext>
    </p:extLst>
  </p:cSld>
  <p:clrMapOvr>
    <a:masterClrMapping/>
  </p:clrMapOvr>
  <p:transition>
    <p:cove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1" name="Rectangle 5"/>
          <p:cNvSpPr>
            <a:spLocks noGrp="1" noChangeArrowheads="1"/>
          </p:cNvSpPr>
          <p:nvPr>
            <p:ph type="title"/>
          </p:nvPr>
        </p:nvSpPr>
        <p:spPr>
          <a:xfrm>
            <a:off x="642344" y="716029"/>
            <a:ext cx="7772400" cy="609600"/>
          </a:xfrm>
        </p:spPr>
        <p:txBody>
          <a:bodyPr/>
          <a:lstStyle/>
          <a:p>
            <a:pPr eaLnBrk="1" hangingPunct="1"/>
            <a:r>
              <a:rPr lang="zh-CN" altLang="en-US" b="1" dirty="0">
                <a:latin typeface="大黑体" charset="-122"/>
                <a:ea typeface="大黑体" charset="-122"/>
              </a:rPr>
              <a:t>基带传输模型</a:t>
            </a:r>
          </a:p>
        </p:txBody>
      </p:sp>
      <p:grpSp>
        <p:nvGrpSpPr>
          <p:cNvPr id="26633" name="Group 20"/>
          <p:cNvGrpSpPr>
            <a:grpSpLocks/>
          </p:cNvGrpSpPr>
          <p:nvPr/>
        </p:nvGrpSpPr>
        <p:grpSpPr bwMode="auto">
          <a:xfrm>
            <a:off x="767757" y="1965390"/>
            <a:ext cx="6469063" cy="1885950"/>
            <a:chOff x="890" y="1039"/>
            <a:chExt cx="4075" cy="1188"/>
          </a:xfrm>
        </p:grpSpPr>
        <p:graphicFrame>
          <p:nvGraphicFramePr>
            <p:cNvPr id="26628" name="Object 4"/>
            <p:cNvGraphicFramePr>
              <a:graphicFrameLocks noChangeAspect="1"/>
            </p:cNvGraphicFramePr>
            <p:nvPr/>
          </p:nvGraphicFramePr>
          <p:xfrm>
            <a:off x="2844" y="2092"/>
            <a:ext cx="71" cy="135"/>
          </p:xfrm>
          <a:graphic>
            <a:graphicData uri="http://schemas.openxmlformats.org/presentationml/2006/ole">
              <mc:AlternateContent xmlns:mc="http://schemas.openxmlformats.org/markup-compatibility/2006">
                <mc:Choice xmlns:v="urn:schemas-microsoft-com:vml" Requires="v">
                  <p:oleObj spid="_x0000_s67171" name="公式" r:id="rId3" imgW="114151" imgH="215619" progId="Equation.3">
                    <p:embed/>
                  </p:oleObj>
                </mc:Choice>
                <mc:Fallback>
                  <p:oleObj name="公式" r:id="rId3" imgW="114151" imgH="215619"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 y="2092"/>
                          <a:ext cx="71" cy="1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4" name="Rectangle 7"/>
            <p:cNvSpPr>
              <a:spLocks noChangeArrowheads="1"/>
            </p:cNvSpPr>
            <p:nvPr/>
          </p:nvSpPr>
          <p:spPr bwMode="auto">
            <a:xfrm>
              <a:off x="1464" y="1176"/>
              <a:ext cx="900" cy="516"/>
            </a:xfrm>
            <a:prstGeom prst="rect">
              <a:avLst/>
            </a:prstGeom>
            <a:solidFill>
              <a:srgbClr val="FFFFFF"/>
            </a:solidFill>
            <a:ln w="9525">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66"/>
                  </a:solidFill>
                  <a:ea typeface="仿宋_GB2312" pitchFamily="49" charset="-122"/>
                </a:rPr>
                <a:t>H</a:t>
              </a:r>
              <a:r>
                <a:rPr lang="en-US" altLang="zh-CN" sz="2000" b="1" baseline="-25000">
                  <a:solidFill>
                    <a:srgbClr val="000066"/>
                  </a:solidFill>
                  <a:ea typeface="仿宋_GB2312" pitchFamily="49" charset="-122"/>
                </a:rPr>
                <a:t>T </a:t>
              </a:r>
              <a:r>
                <a:rPr lang="en-US" altLang="zh-CN" sz="2000" b="1">
                  <a:solidFill>
                    <a:srgbClr val="000066"/>
                  </a:solidFill>
                  <a:ea typeface="仿宋_GB2312" pitchFamily="49" charset="-122"/>
                </a:rPr>
                <a:t>(f)</a:t>
              </a:r>
            </a:p>
          </p:txBody>
        </p:sp>
        <p:sp>
          <p:nvSpPr>
            <p:cNvPr id="26635" name="Rectangle 8"/>
            <p:cNvSpPr>
              <a:spLocks noChangeArrowheads="1"/>
            </p:cNvSpPr>
            <p:nvPr/>
          </p:nvSpPr>
          <p:spPr bwMode="auto">
            <a:xfrm>
              <a:off x="3540" y="1164"/>
              <a:ext cx="900" cy="516"/>
            </a:xfrm>
            <a:prstGeom prst="rect">
              <a:avLst/>
            </a:prstGeom>
            <a:solidFill>
              <a:srgbClr val="FFFFFF"/>
            </a:solidFill>
            <a:ln w="9525">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000066"/>
                  </a:solidFill>
                  <a:ea typeface="仿宋_GB2312" pitchFamily="49" charset="-122"/>
                </a:rPr>
                <a:t>H</a:t>
              </a:r>
              <a:r>
                <a:rPr lang="en-US" altLang="zh-CN" sz="2000" b="1" baseline="-25000">
                  <a:solidFill>
                    <a:srgbClr val="000066"/>
                  </a:solidFill>
                  <a:ea typeface="仿宋_GB2312" pitchFamily="49" charset="-122"/>
                </a:rPr>
                <a:t>R </a:t>
              </a:r>
              <a:r>
                <a:rPr lang="en-US" altLang="zh-CN" sz="2000" b="1">
                  <a:solidFill>
                    <a:srgbClr val="000066"/>
                  </a:solidFill>
                  <a:ea typeface="仿宋_GB2312" pitchFamily="49" charset="-122"/>
                </a:rPr>
                <a:t>(f)</a:t>
              </a:r>
            </a:p>
          </p:txBody>
        </p:sp>
        <p:sp>
          <p:nvSpPr>
            <p:cNvPr id="26636" name="Oval 9"/>
            <p:cNvSpPr>
              <a:spLocks noChangeArrowheads="1"/>
            </p:cNvSpPr>
            <p:nvPr/>
          </p:nvSpPr>
          <p:spPr bwMode="auto">
            <a:xfrm>
              <a:off x="2772" y="1248"/>
              <a:ext cx="396" cy="348"/>
            </a:xfrm>
            <a:prstGeom prst="ellipse">
              <a:avLst/>
            </a:prstGeom>
            <a:solidFill>
              <a:srgbClr val="FFFFFF"/>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b="1">
                  <a:solidFill>
                    <a:srgbClr val="000066"/>
                  </a:solidFill>
                  <a:ea typeface="仿宋_GB2312" pitchFamily="49" charset="-122"/>
                </a:rPr>
                <a:t>+</a:t>
              </a:r>
            </a:p>
          </p:txBody>
        </p:sp>
        <p:sp>
          <p:nvSpPr>
            <p:cNvPr id="26637" name="Line 10"/>
            <p:cNvSpPr>
              <a:spLocks noChangeShapeType="1"/>
            </p:cNvSpPr>
            <p:nvPr/>
          </p:nvSpPr>
          <p:spPr bwMode="auto">
            <a:xfrm>
              <a:off x="1056" y="1428"/>
              <a:ext cx="3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8" name="Line 11"/>
            <p:cNvSpPr>
              <a:spLocks noChangeShapeType="1"/>
            </p:cNvSpPr>
            <p:nvPr/>
          </p:nvSpPr>
          <p:spPr bwMode="auto">
            <a:xfrm>
              <a:off x="2376" y="1416"/>
              <a:ext cx="3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9" name="Line 12"/>
            <p:cNvSpPr>
              <a:spLocks noChangeShapeType="1"/>
            </p:cNvSpPr>
            <p:nvPr/>
          </p:nvSpPr>
          <p:spPr bwMode="auto">
            <a:xfrm>
              <a:off x="3156" y="1416"/>
              <a:ext cx="3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0" name="Line 13"/>
            <p:cNvSpPr>
              <a:spLocks noChangeShapeType="1"/>
            </p:cNvSpPr>
            <p:nvPr/>
          </p:nvSpPr>
          <p:spPr bwMode="auto">
            <a:xfrm>
              <a:off x="4476" y="1428"/>
              <a:ext cx="3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1" name="Text Box 14"/>
            <p:cNvSpPr txBox="1">
              <a:spLocks noChangeArrowheads="1"/>
            </p:cNvSpPr>
            <p:nvPr/>
          </p:nvSpPr>
          <p:spPr bwMode="auto">
            <a:xfrm>
              <a:off x="890" y="1039"/>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0066"/>
                  </a:solidFill>
                  <a:ea typeface="仿宋_GB2312" pitchFamily="49" charset="-122"/>
                </a:rPr>
                <a:t>u(t)</a:t>
              </a:r>
            </a:p>
          </p:txBody>
        </p:sp>
        <p:sp>
          <p:nvSpPr>
            <p:cNvPr id="26642" name="Text Box 15"/>
            <p:cNvSpPr txBox="1">
              <a:spLocks noChangeArrowheads="1"/>
            </p:cNvSpPr>
            <p:nvPr/>
          </p:nvSpPr>
          <p:spPr bwMode="auto">
            <a:xfrm>
              <a:off x="4610" y="1051"/>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0066"/>
                  </a:solidFill>
                  <a:ea typeface="仿宋_GB2312" pitchFamily="49" charset="-122"/>
                </a:rPr>
                <a:t>v(t)</a:t>
              </a:r>
            </a:p>
          </p:txBody>
        </p:sp>
        <p:sp>
          <p:nvSpPr>
            <p:cNvPr id="26643" name="Line 16"/>
            <p:cNvSpPr>
              <a:spLocks noChangeShapeType="1"/>
            </p:cNvSpPr>
            <p:nvPr/>
          </p:nvSpPr>
          <p:spPr bwMode="auto">
            <a:xfrm flipV="1">
              <a:off x="2964" y="1608"/>
              <a:ext cx="0"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4" name="Text Box 17"/>
            <p:cNvSpPr txBox="1">
              <a:spLocks noChangeArrowheads="1"/>
            </p:cNvSpPr>
            <p:nvPr/>
          </p:nvSpPr>
          <p:spPr bwMode="auto">
            <a:xfrm>
              <a:off x="3038" y="1699"/>
              <a:ext cx="44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0066"/>
                  </a:solidFill>
                  <a:ea typeface="仿宋_GB2312" pitchFamily="49" charset="-122"/>
                </a:rPr>
                <a:t>n</a:t>
              </a:r>
              <a:r>
                <a:rPr lang="en-US" altLang="zh-CN" sz="2000" b="1" baseline="-25000">
                  <a:solidFill>
                    <a:srgbClr val="000066"/>
                  </a:solidFill>
                  <a:ea typeface="仿宋_GB2312" pitchFamily="49" charset="-122"/>
                </a:rPr>
                <a:t>0 </a:t>
              </a:r>
              <a:r>
                <a:rPr lang="en-US" altLang="zh-CN" sz="2000" b="1">
                  <a:solidFill>
                    <a:srgbClr val="000066"/>
                  </a:solidFill>
                  <a:ea typeface="仿宋_GB2312" pitchFamily="49" charset="-122"/>
                </a:rPr>
                <a:t>(t)</a:t>
              </a:r>
            </a:p>
          </p:txBody>
        </p:sp>
      </p:grpSp>
      <p:graphicFrame>
        <p:nvGraphicFramePr>
          <p:cNvPr id="26626" name="Object 18"/>
          <p:cNvGraphicFramePr>
            <a:graphicFrameLocks noChangeAspect="1"/>
          </p:cNvGraphicFramePr>
          <p:nvPr>
            <p:extLst>
              <p:ext uri="{D42A27DB-BD31-4B8C-83A1-F6EECF244321}">
                <p14:modId xmlns:p14="http://schemas.microsoft.com/office/powerpoint/2010/main" val="2883085731"/>
              </p:ext>
            </p:extLst>
          </p:nvPr>
        </p:nvGraphicFramePr>
        <p:xfrm>
          <a:off x="689176" y="3883090"/>
          <a:ext cx="2532063" cy="1208088"/>
        </p:xfrm>
        <a:graphic>
          <a:graphicData uri="http://schemas.openxmlformats.org/presentationml/2006/ole">
            <mc:AlternateContent xmlns:mc="http://schemas.openxmlformats.org/markup-compatibility/2006">
              <mc:Choice xmlns:v="urn:schemas-microsoft-com:vml" Requires="v">
                <p:oleObj spid="_x0000_s67172" name="公式" r:id="rId5" imgW="1384300" imgH="660400" progId="Equation.3">
                  <p:embed/>
                </p:oleObj>
              </mc:Choice>
              <mc:Fallback>
                <p:oleObj name="公式" r:id="rId5" imgW="1384300" imgH="660400" progId="Equation.3">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176" y="3883090"/>
                        <a:ext cx="2532063" cy="1208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7" name="Object 19"/>
          <p:cNvGraphicFramePr>
            <a:graphicFrameLocks noChangeAspect="1"/>
          </p:cNvGraphicFramePr>
          <p:nvPr>
            <p:extLst>
              <p:ext uri="{D42A27DB-BD31-4B8C-83A1-F6EECF244321}">
                <p14:modId xmlns:p14="http://schemas.microsoft.com/office/powerpoint/2010/main" val="661333585"/>
              </p:ext>
            </p:extLst>
          </p:nvPr>
        </p:nvGraphicFramePr>
        <p:xfrm>
          <a:off x="4002289" y="3851340"/>
          <a:ext cx="3965575" cy="1544638"/>
        </p:xfrm>
        <a:graphic>
          <a:graphicData uri="http://schemas.openxmlformats.org/presentationml/2006/ole">
            <mc:AlternateContent xmlns:mc="http://schemas.openxmlformats.org/markup-compatibility/2006">
              <mc:Choice xmlns:v="urn:schemas-microsoft-com:vml" Requires="v">
                <p:oleObj spid="_x0000_s67173" name="公式" r:id="rId7" imgW="2349500" imgH="914400" progId="Equation.3">
                  <p:embed/>
                </p:oleObj>
              </mc:Choice>
              <mc:Fallback>
                <p:oleObj name="公式" r:id="rId7" imgW="2349500" imgH="914400" progId="Equation.3">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2289" y="3851340"/>
                        <a:ext cx="3965575" cy="1544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A52A425A-566B-4A8B-9020-754C9765E48E}" type="slidenum">
              <a:rPr lang="en-US" altLang="zh-CN" smtClean="0"/>
              <a:pPr/>
              <a:t>90</a:t>
            </a:fld>
            <a:endParaRPr lang="en-US" altLang="zh-CN"/>
          </a:p>
        </p:txBody>
      </p:sp>
    </p:spTree>
    <p:extLst>
      <p:ext uri="{BB962C8B-B14F-4D97-AF65-F5344CB8AC3E}">
        <p14:creationId xmlns:p14="http://schemas.microsoft.com/office/powerpoint/2010/main" val="523073641"/>
      </p:ext>
    </p:extLst>
  </p:cSld>
  <p:clrMapOvr>
    <a:masterClrMapping/>
  </p:clrMapOvr>
  <p:transition>
    <p:cove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ChangeArrowheads="1"/>
          </p:cNvSpPr>
          <p:nvPr/>
        </p:nvSpPr>
        <p:spPr bwMode="auto">
          <a:xfrm>
            <a:off x="997894" y="1893651"/>
            <a:ext cx="78867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2000" b="1">
              <a:ea typeface="仿宋_GB2312" pitchFamily="49" charset="-122"/>
            </a:endParaRPr>
          </a:p>
        </p:txBody>
      </p:sp>
      <p:sp>
        <p:nvSpPr>
          <p:cNvPr id="27656" name="Rectangle 5"/>
          <p:cNvSpPr>
            <a:spLocks noGrp="1" noChangeArrowheads="1"/>
          </p:cNvSpPr>
          <p:nvPr>
            <p:ph type="title"/>
          </p:nvPr>
        </p:nvSpPr>
        <p:spPr>
          <a:xfrm>
            <a:off x="643034" y="560962"/>
            <a:ext cx="7772400" cy="609600"/>
          </a:xfrm>
        </p:spPr>
        <p:txBody>
          <a:bodyPr/>
          <a:lstStyle/>
          <a:p>
            <a:pPr eaLnBrk="1" hangingPunct="1"/>
            <a:r>
              <a:rPr lang="zh-CN" altLang="en-US" b="1" dirty="0">
                <a:latin typeface="大黑体" charset="-122"/>
                <a:ea typeface="大黑体" charset="-122"/>
              </a:rPr>
              <a:t>抽样点信噪比</a:t>
            </a:r>
          </a:p>
        </p:txBody>
      </p:sp>
      <p:sp>
        <p:nvSpPr>
          <p:cNvPr id="27655" name="Rectangle 3"/>
          <p:cNvSpPr>
            <a:spLocks noGrp="1" noChangeArrowheads="1"/>
          </p:cNvSpPr>
          <p:nvPr>
            <p:ph type="body" sz="half" idx="1"/>
          </p:nvPr>
        </p:nvSpPr>
        <p:spPr>
          <a:xfrm>
            <a:off x="635944" y="1569801"/>
            <a:ext cx="4057650" cy="5067300"/>
          </a:xfrm>
        </p:spPr>
        <p:txBody>
          <a:bodyPr/>
          <a:lstStyle/>
          <a:p>
            <a:pPr marL="0" indent="0" eaLnBrk="1" hangingPunct="1">
              <a:buFontTx/>
              <a:buNone/>
            </a:pPr>
            <a:r>
              <a:rPr lang="zh-CN" altLang="en-US" sz="2400" b="1" dirty="0">
                <a:latin typeface="大黑体" charset="-122"/>
                <a:ea typeface="大黑体" charset="-122"/>
              </a:rPr>
              <a:t>在</a:t>
            </a:r>
            <a:r>
              <a:rPr lang="en-US" altLang="zh-CN" sz="2400" b="1" dirty="0">
                <a:latin typeface="大黑体" charset="-122"/>
                <a:ea typeface="大黑体" charset="-122"/>
              </a:rPr>
              <a:t>t=t</a:t>
            </a:r>
            <a:r>
              <a:rPr lang="en-US" altLang="zh-CN" sz="2400" b="1" baseline="-25000" dirty="0">
                <a:latin typeface="大黑体" charset="-122"/>
                <a:ea typeface="大黑体" charset="-122"/>
              </a:rPr>
              <a:t>0</a:t>
            </a:r>
            <a:r>
              <a:rPr lang="zh-CN" altLang="en-US" sz="2400" b="1" dirty="0">
                <a:latin typeface="大黑体" charset="-122"/>
                <a:ea typeface="大黑体" charset="-122"/>
              </a:rPr>
              <a:t>时刻对</a:t>
            </a:r>
            <a:r>
              <a:rPr lang="en-US" altLang="zh-CN" sz="2400" b="1" dirty="0">
                <a:latin typeface="大黑体" charset="-122"/>
                <a:ea typeface="大黑体" charset="-122"/>
              </a:rPr>
              <a:t>v(t)</a:t>
            </a:r>
            <a:r>
              <a:rPr lang="zh-CN" altLang="en-US" sz="2400" b="1" dirty="0">
                <a:latin typeface="大黑体" charset="-122"/>
                <a:ea typeface="大黑体" charset="-122"/>
              </a:rPr>
              <a:t>抽样，得到：</a:t>
            </a:r>
          </a:p>
          <a:p>
            <a:pPr eaLnBrk="1" hangingPunct="1"/>
            <a:endParaRPr lang="zh-CN" altLang="en-US" sz="2400" b="1" dirty="0">
              <a:latin typeface="大黑体" charset="-122"/>
              <a:ea typeface="大黑体" charset="-122"/>
            </a:endParaRPr>
          </a:p>
          <a:p>
            <a:pPr marL="0" indent="0" eaLnBrk="1" hangingPunct="1">
              <a:buFontTx/>
              <a:buNone/>
            </a:pPr>
            <a:r>
              <a:rPr lang="zh-CN" altLang="en-US" sz="2400" b="1" dirty="0">
                <a:latin typeface="大黑体" charset="-122"/>
                <a:ea typeface="大黑体" charset="-122"/>
              </a:rPr>
              <a:t>其中</a:t>
            </a:r>
            <a:r>
              <a:rPr lang="en-US" altLang="zh-CN" sz="2400" b="1" dirty="0">
                <a:latin typeface="大黑体" charset="-122"/>
                <a:ea typeface="大黑体" charset="-122"/>
              </a:rPr>
              <a:t>n</a:t>
            </a:r>
            <a:r>
              <a:rPr lang="en-US" altLang="zh-CN" sz="2400" b="1" baseline="-25000" dirty="0">
                <a:latin typeface="大黑体" charset="-122"/>
                <a:ea typeface="大黑体" charset="-122"/>
              </a:rPr>
              <a:t>0</a:t>
            </a:r>
            <a:r>
              <a:rPr lang="zh-CN" altLang="en-US" sz="2400" b="1" dirty="0">
                <a:latin typeface="大黑体" charset="-122"/>
                <a:ea typeface="大黑体" charset="-122"/>
              </a:rPr>
              <a:t>是高斯噪声，均值为</a:t>
            </a:r>
            <a:r>
              <a:rPr lang="en-US" altLang="zh-CN" sz="2400" b="1" dirty="0">
                <a:latin typeface="大黑体" charset="-122"/>
                <a:ea typeface="大黑体" charset="-122"/>
              </a:rPr>
              <a:t>0</a:t>
            </a:r>
            <a:r>
              <a:rPr lang="zh-CN" altLang="en-US" sz="2400" b="1" dirty="0">
                <a:latin typeface="大黑体" charset="-122"/>
                <a:ea typeface="大黑体" charset="-122"/>
              </a:rPr>
              <a:t>，方差为</a:t>
            </a:r>
          </a:p>
          <a:p>
            <a:pPr eaLnBrk="1" hangingPunct="1"/>
            <a:endParaRPr lang="zh-CN" altLang="en-US" sz="2400" b="1" dirty="0">
              <a:latin typeface="大黑体" charset="-122"/>
              <a:ea typeface="大黑体" charset="-122"/>
            </a:endParaRPr>
          </a:p>
          <a:p>
            <a:pPr eaLnBrk="1" hangingPunct="1"/>
            <a:r>
              <a:rPr lang="zh-CN" altLang="en-US" sz="2400" b="1" dirty="0">
                <a:latin typeface="大黑体" charset="-122"/>
                <a:ea typeface="大黑体" charset="-122"/>
              </a:rPr>
              <a:t>而</a:t>
            </a:r>
          </a:p>
          <a:p>
            <a:pPr eaLnBrk="1" hangingPunct="1"/>
            <a:endParaRPr lang="zh-CN" altLang="en-US" sz="2400" b="1" dirty="0">
              <a:latin typeface="大黑体" charset="-122"/>
              <a:ea typeface="大黑体" charset="-122"/>
            </a:endParaRPr>
          </a:p>
          <a:p>
            <a:pPr eaLnBrk="1" hangingPunct="1">
              <a:buFontTx/>
              <a:buNone/>
            </a:pPr>
            <a:r>
              <a:rPr lang="zh-CN" altLang="en-US" sz="2400" b="1" dirty="0">
                <a:latin typeface="大黑体" charset="-122"/>
                <a:ea typeface="大黑体" charset="-122"/>
              </a:rPr>
              <a:t>以上假定系统满足奈奎斯特第一准则。</a:t>
            </a:r>
          </a:p>
        </p:txBody>
      </p:sp>
      <p:graphicFrame>
        <p:nvGraphicFramePr>
          <p:cNvPr id="27650" name="Object 4"/>
          <p:cNvGraphicFramePr>
            <a:graphicFrameLocks noChangeAspect="1"/>
          </p:cNvGraphicFramePr>
          <p:nvPr>
            <p:extLst>
              <p:ext uri="{D42A27DB-BD31-4B8C-83A1-F6EECF244321}">
                <p14:modId xmlns:p14="http://schemas.microsoft.com/office/powerpoint/2010/main" val="3048612638"/>
              </p:ext>
            </p:extLst>
          </p:nvPr>
        </p:nvGraphicFramePr>
        <p:xfrm>
          <a:off x="4865044" y="3690701"/>
          <a:ext cx="112713" cy="214313"/>
        </p:xfrm>
        <a:graphic>
          <a:graphicData uri="http://schemas.openxmlformats.org/presentationml/2006/ole">
            <mc:AlternateContent xmlns:mc="http://schemas.openxmlformats.org/markup-compatibility/2006">
              <mc:Choice xmlns:v="urn:schemas-microsoft-com:vml" Requires="v">
                <p:oleObj spid="_x0000_s68594" name="公式" r:id="rId3" imgW="114151" imgH="215619" progId="Equation.3">
                  <p:embed/>
                </p:oleObj>
              </mc:Choice>
              <mc:Fallback>
                <p:oleObj name="公式" r:id="rId3" imgW="114151" imgH="215619" progId="Equation.3">
                  <p:embed/>
                  <p:pic>
                    <p:nvPicPr>
                      <p:cNvPr id="0" name="Picture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044" y="3690701"/>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1" name="Object 6"/>
          <p:cNvGraphicFramePr>
            <a:graphicFrameLocks noChangeAspect="1"/>
          </p:cNvGraphicFramePr>
          <p:nvPr>
            <p:extLst>
              <p:ext uri="{D42A27DB-BD31-4B8C-83A1-F6EECF244321}">
                <p14:modId xmlns:p14="http://schemas.microsoft.com/office/powerpoint/2010/main" val="3434078490"/>
              </p:ext>
            </p:extLst>
          </p:nvPr>
        </p:nvGraphicFramePr>
        <p:xfrm>
          <a:off x="731194" y="2320176"/>
          <a:ext cx="3702050" cy="419100"/>
        </p:xfrm>
        <a:graphic>
          <a:graphicData uri="http://schemas.openxmlformats.org/presentationml/2006/ole">
            <mc:AlternateContent xmlns:mc="http://schemas.openxmlformats.org/markup-compatibility/2006">
              <mc:Choice xmlns:v="urn:schemas-microsoft-com:vml" Requires="v">
                <p:oleObj spid="_x0000_s68595" name="公式" r:id="rId5" imgW="2019300" imgH="228600" progId="Equation.3">
                  <p:embed/>
                </p:oleObj>
              </mc:Choice>
              <mc:Fallback>
                <p:oleObj name="公式" r:id="rId5" imgW="2019300" imgH="228600" progId="Equation.3">
                  <p:embed/>
                  <p:pic>
                    <p:nvPicPr>
                      <p:cNvPr id="0" name="Picture 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194" y="2320176"/>
                        <a:ext cx="370205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2" name="Object 7"/>
          <p:cNvGraphicFramePr>
            <a:graphicFrameLocks noChangeAspect="1"/>
          </p:cNvGraphicFramePr>
          <p:nvPr>
            <p:extLst>
              <p:ext uri="{D42A27DB-BD31-4B8C-83A1-F6EECF244321}">
                <p14:modId xmlns:p14="http://schemas.microsoft.com/office/powerpoint/2010/main" val="2381843362"/>
              </p:ext>
            </p:extLst>
          </p:nvPr>
        </p:nvGraphicFramePr>
        <p:xfrm>
          <a:off x="1793231" y="3473990"/>
          <a:ext cx="2243137" cy="714375"/>
        </p:xfrm>
        <a:graphic>
          <a:graphicData uri="http://schemas.openxmlformats.org/presentationml/2006/ole">
            <mc:AlternateContent xmlns:mc="http://schemas.openxmlformats.org/markup-compatibility/2006">
              <mc:Choice xmlns:v="urn:schemas-microsoft-com:vml" Requires="v">
                <p:oleObj spid="_x0000_s68596" name="Equation" r:id="rId7" imgW="1434960" imgH="457200" progId="">
                  <p:embed/>
                </p:oleObj>
              </mc:Choice>
              <mc:Fallback>
                <p:oleObj name="Equation" r:id="rId7" imgW="1434960" imgH="457200" progId="">
                  <p:embed/>
                  <p:pic>
                    <p:nvPicPr>
                      <p:cNvPr id="0" name="Picture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231" y="3473990"/>
                        <a:ext cx="2243137"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7" name="Rectangle 8"/>
          <p:cNvSpPr>
            <a:spLocks noChangeArrowheads="1"/>
          </p:cNvSpPr>
          <p:nvPr/>
        </p:nvSpPr>
        <p:spPr bwMode="auto">
          <a:xfrm>
            <a:off x="4760269" y="1654715"/>
            <a:ext cx="405765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dirty="0">
                <a:latin typeface="大黑体" charset="-122"/>
                <a:ea typeface="大黑体" charset="-122"/>
              </a:rPr>
              <a:t>x</a:t>
            </a:r>
            <a:r>
              <a:rPr lang="en-US" altLang="zh-CN" baseline="-25000" dirty="0">
                <a:latin typeface="大黑体" charset="-122"/>
                <a:ea typeface="大黑体" charset="-122"/>
              </a:rPr>
              <a:t>0</a:t>
            </a:r>
            <a:r>
              <a:rPr lang="zh-CN" altLang="en-US" dirty="0">
                <a:latin typeface="大黑体" charset="-122"/>
                <a:ea typeface="大黑体" charset="-122"/>
              </a:rPr>
              <a:t>为抽样点信号变量，</a:t>
            </a:r>
            <a:r>
              <a:rPr lang="en-US" altLang="zh-CN" dirty="0">
                <a:latin typeface="大黑体" charset="-122"/>
                <a:ea typeface="大黑体" charset="-122"/>
              </a:rPr>
              <a:t>n0</a:t>
            </a:r>
            <a:r>
              <a:rPr lang="zh-CN" altLang="en-US" dirty="0">
                <a:latin typeface="大黑体" charset="-122"/>
                <a:ea typeface="大黑体" charset="-122"/>
              </a:rPr>
              <a:t>为抽样点噪声变量。当</a:t>
            </a:r>
            <a:r>
              <a:rPr lang="en-US" altLang="zh-CN" dirty="0">
                <a:latin typeface="大黑体" charset="-122"/>
                <a:ea typeface="大黑体" charset="-122"/>
              </a:rPr>
              <a:t>I0</a:t>
            </a:r>
            <a:r>
              <a:rPr lang="zh-CN" altLang="zh-CN" dirty="0">
                <a:latin typeface="大黑体" charset="-122"/>
                <a:ea typeface="大黑体" charset="-122"/>
              </a:rPr>
              <a:t>为双极性二进制码时，抽样点信噪比可以写成：</a:t>
            </a:r>
            <a:endParaRPr lang="zh-CN" altLang="en-US" dirty="0">
              <a:latin typeface="大黑体" charset="-122"/>
              <a:ea typeface="大黑体" charset="-122"/>
            </a:endParaRPr>
          </a:p>
          <a:p>
            <a:endParaRPr lang="en-US" altLang="zh-CN" b="1" dirty="0">
              <a:solidFill>
                <a:srgbClr val="000066"/>
              </a:solidFill>
              <a:latin typeface="大黑体" charset="-122"/>
              <a:ea typeface="大黑体" charset="-122"/>
            </a:endParaRPr>
          </a:p>
        </p:txBody>
      </p:sp>
      <p:graphicFrame>
        <p:nvGraphicFramePr>
          <p:cNvPr id="27653" name="Object 9"/>
          <p:cNvGraphicFramePr>
            <a:graphicFrameLocks noChangeAspect="1"/>
          </p:cNvGraphicFramePr>
          <p:nvPr>
            <p:extLst>
              <p:ext uri="{D42A27DB-BD31-4B8C-83A1-F6EECF244321}">
                <p14:modId xmlns:p14="http://schemas.microsoft.com/office/powerpoint/2010/main" val="3272569251"/>
              </p:ext>
            </p:extLst>
          </p:nvPr>
        </p:nvGraphicFramePr>
        <p:xfrm>
          <a:off x="5168257" y="3393839"/>
          <a:ext cx="3881437" cy="1533525"/>
        </p:xfrm>
        <a:graphic>
          <a:graphicData uri="http://schemas.openxmlformats.org/presentationml/2006/ole">
            <mc:AlternateContent xmlns:mc="http://schemas.openxmlformats.org/markup-compatibility/2006">
              <mc:Choice xmlns:v="urn:schemas-microsoft-com:vml" Requires="v">
                <p:oleObj spid="_x0000_s68597" name="公式" r:id="rId9" imgW="2476500" imgH="977900" progId="Equation.3">
                  <p:embed/>
                </p:oleObj>
              </mc:Choice>
              <mc:Fallback>
                <p:oleObj name="公式" r:id="rId9" imgW="2476500" imgH="977900" progId="Equation.3">
                  <p:embed/>
                  <p:pic>
                    <p:nvPicPr>
                      <p:cNvPr id="0" name="Picture 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8257" y="3393839"/>
                        <a:ext cx="3881437" cy="153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1585374441"/>
              </p:ext>
            </p:extLst>
          </p:nvPr>
        </p:nvGraphicFramePr>
        <p:xfrm>
          <a:off x="1231257" y="4228864"/>
          <a:ext cx="3652837" cy="714375"/>
        </p:xfrm>
        <a:graphic>
          <a:graphicData uri="http://schemas.openxmlformats.org/presentationml/2006/ole">
            <mc:AlternateContent xmlns:mc="http://schemas.openxmlformats.org/markup-compatibility/2006">
              <mc:Choice xmlns:v="urn:schemas-microsoft-com:vml" Requires="v">
                <p:oleObj spid="_x0000_s68598" name="Equation" r:id="rId11" imgW="2336760" imgH="457200" progId="">
                  <p:embed/>
                </p:oleObj>
              </mc:Choice>
              <mc:Fallback>
                <p:oleObj name="Equation" r:id="rId11" imgW="2336760" imgH="457200" progId="">
                  <p:embed/>
                  <p:pic>
                    <p:nvPicPr>
                      <p:cNvPr id="0" name="Picture 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1257" y="4228864"/>
                        <a:ext cx="3652837"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A52A425A-566B-4A8B-9020-754C9765E48E}" type="slidenum">
              <a:rPr lang="en-US" altLang="zh-CN" smtClean="0"/>
              <a:pPr/>
              <a:t>91</a:t>
            </a:fld>
            <a:endParaRPr lang="en-US" altLang="zh-CN"/>
          </a:p>
        </p:txBody>
      </p:sp>
    </p:spTree>
    <p:extLst>
      <p:ext uri="{BB962C8B-B14F-4D97-AF65-F5344CB8AC3E}">
        <p14:creationId xmlns:p14="http://schemas.microsoft.com/office/powerpoint/2010/main" val="3191035490"/>
      </p:ext>
    </p:extLst>
  </p:cSld>
  <p:clrMapOvr>
    <a:masterClrMapping/>
  </p:clrMapOvr>
  <p:transition>
    <p:cove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Rectangle 5"/>
          <p:cNvSpPr>
            <a:spLocks noGrp="1" noChangeArrowheads="1"/>
          </p:cNvSpPr>
          <p:nvPr>
            <p:ph type="title" idx="4294967295"/>
          </p:nvPr>
        </p:nvSpPr>
        <p:spPr>
          <a:xfrm>
            <a:off x="612775" y="484222"/>
            <a:ext cx="7772400" cy="609600"/>
          </a:xfrm>
        </p:spPr>
        <p:txBody>
          <a:bodyPr/>
          <a:lstStyle/>
          <a:p>
            <a:pPr eaLnBrk="1" hangingPunct="1"/>
            <a:r>
              <a:rPr lang="zh-CN" altLang="en-US" sz="5400" b="1" dirty="0">
                <a:solidFill>
                  <a:srgbClr val="002060"/>
                </a:solidFill>
                <a:latin typeface="大黑体" charset="-122"/>
                <a:ea typeface="大黑体" charset="-122"/>
              </a:rPr>
              <a:t>抽样点信噪比（续）</a:t>
            </a:r>
            <a:endParaRPr lang="zh-CN" altLang="en-US" sz="6600" b="1" dirty="0">
              <a:solidFill>
                <a:srgbClr val="002060"/>
              </a:solidFill>
              <a:latin typeface="大黑体" charset="-122"/>
              <a:ea typeface="大黑体" charset="-122"/>
            </a:endParaRPr>
          </a:p>
        </p:txBody>
      </p:sp>
      <p:sp>
        <p:nvSpPr>
          <p:cNvPr id="28680" name="Rectangle 3"/>
          <p:cNvSpPr>
            <a:spLocks noGrp="1" noChangeArrowheads="1"/>
          </p:cNvSpPr>
          <p:nvPr>
            <p:ph type="body" sz="half" idx="4294967295"/>
          </p:nvPr>
        </p:nvSpPr>
        <p:spPr>
          <a:xfrm>
            <a:off x="612775" y="1513462"/>
            <a:ext cx="4057650" cy="5067300"/>
          </a:xfrm>
        </p:spPr>
        <p:txBody>
          <a:bodyPr/>
          <a:lstStyle/>
          <a:p>
            <a:pPr eaLnBrk="1" hangingPunct="1">
              <a:buClr>
                <a:schemeClr val="tx1"/>
              </a:buClr>
              <a:buFont typeface="Wingdings" panose="05000000000000000000" pitchFamily="2" charset="2"/>
              <a:buChar char="l"/>
            </a:pPr>
            <a:r>
              <a:rPr lang="zh-CN" altLang="en-US" sz="2400" b="1" dirty="0">
                <a:ea typeface="大黑体" charset="-122"/>
              </a:rPr>
              <a:t>根据积分的施瓦兹不等式</a:t>
            </a:r>
          </a:p>
          <a:p>
            <a:pPr eaLnBrk="1" hangingPunct="1">
              <a:buClr>
                <a:schemeClr val="tx1"/>
              </a:buClr>
            </a:pPr>
            <a:endParaRPr lang="zh-CN" altLang="en-US" sz="2400" b="1" dirty="0">
              <a:ea typeface="大黑体" charset="-122"/>
            </a:endParaRPr>
          </a:p>
          <a:p>
            <a:pPr eaLnBrk="1" hangingPunct="1">
              <a:buClr>
                <a:schemeClr val="tx1"/>
              </a:buClr>
            </a:pPr>
            <a:endParaRPr lang="zh-CN" altLang="en-US" sz="2400" b="1" dirty="0">
              <a:ea typeface="大黑体" charset="-122"/>
            </a:endParaRPr>
          </a:p>
          <a:p>
            <a:pPr eaLnBrk="1" hangingPunct="1">
              <a:buClr>
                <a:schemeClr val="tx1"/>
              </a:buClr>
            </a:pPr>
            <a:endParaRPr lang="zh-CN" altLang="en-US" sz="2400" b="1" dirty="0">
              <a:ea typeface="大黑体" charset="-122"/>
            </a:endParaRPr>
          </a:p>
          <a:p>
            <a:pPr eaLnBrk="1" hangingPunct="1">
              <a:buClr>
                <a:schemeClr val="tx1"/>
              </a:buClr>
              <a:buFont typeface="Wingdings" panose="05000000000000000000" pitchFamily="2" charset="2"/>
              <a:buChar char="l"/>
            </a:pPr>
            <a:r>
              <a:rPr lang="zh-CN" altLang="en-US" sz="2400" b="1" dirty="0">
                <a:ea typeface="大黑体" charset="-122"/>
              </a:rPr>
              <a:t>有：</a:t>
            </a:r>
          </a:p>
        </p:txBody>
      </p:sp>
      <p:graphicFrame>
        <p:nvGraphicFramePr>
          <p:cNvPr id="28674" name="Object 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69625" name="公式" r:id="rId4" imgW="114151" imgH="215619" progId="Equation.3">
                  <p:embed/>
                </p:oleObj>
              </mc:Choice>
              <mc:Fallback>
                <p:oleObj name="公式" r:id="rId4" imgW="114151" imgH="215619" progId="Equation.3">
                  <p:embed/>
                  <p:pic>
                    <p:nvPicPr>
                      <p:cNvPr id="0" name="Picture 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5" name="Object 7"/>
          <p:cNvGraphicFramePr>
            <a:graphicFrameLocks noChangeAspect="1"/>
          </p:cNvGraphicFramePr>
          <p:nvPr>
            <p:extLst>
              <p:ext uri="{D42A27DB-BD31-4B8C-83A1-F6EECF244321}">
                <p14:modId xmlns:p14="http://schemas.microsoft.com/office/powerpoint/2010/main" val="261164655"/>
              </p:ext>
            </p:extLst>
          </p:nvPr>
        </p:nvGraphicFramePr>
        <p:xfrm>
          <a:off x="730250" y="2172206"/>
          <a:ext cx="4114800" cy="836613"/>
        </p:xfrm>
        <a:graphic>
          <a:graphicData uri="http://schemas.openxmlformats.org/presentationml/2006/ole">
            <mc:AlternateContent xmlns:mc="http://schemas.openxmlformats.org/markup-compatibility/2006">
              <mc:Choice xmlns:v="urn:schemas-microsoft-com:vml" Requires="v">
                <p:oleObj spid="_x0000_s69626" name="公式" r:id="rId6" imgW="2616200" imgH="533400" progId="Equation.3">
                  <p:embed/>
                </p:oleObj>
              </mc:Choice>
              <mc:Fallback>
                <p:oleObj name="公式" r:id="rId6" imgW="2616200" imgH="533400" progId="Equation.3">
                  <p:embed/>
                  <p:pic>
                    <p:nvPicPr>
                      <p:cNvPr id="0" name="Picture 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250" y="2172206"/>
                        <a:ext cx="4114800" cy="836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6" name="Object 8"/>
          <p:cNvGraphicFramePr>
            <a:graphicFrameLocks noChangeAspect="1"/>
          </p:cNvGraphicFramePr>
          <p:nvPr>
            <p:extLst>
              <p:ext uri="{D42A27DB-BD31-4B8C-83A1-F6EECF244321}">
                <p14:modId xmlns:p14="http://schemas.microsoft.com/office/powerpoint/2010/main" val="2975108613"/>
              </p:ext>
            </p:extLst>
          </p:nvPr>
        </p:nvGraphicFramePr>
        <p:xfrm>
          <a:off x="900620" y="3848100"/>
          <a:ext cx="2997200" cy="1677988"/>
        </p:xfrm>
        <a:graphic>
          <a:graphicData uri="http://schemas.openxmlformats.org/presentationml/2006/ole">
            <mc:AlternateContent xmlns:mc="http://schemas.openxmlformats.org/markup-compatibility/2006">
              <mc:Choice xmlns:v="urn:schemas-microsoft-com:vml" Requires="v">
                <p:oleObj spid="_x0000_s69627" name="公式" r:id="rId8" imgW="1816100" imgH="1016000" progId="Equation.3">
                  <p:embed/>
                </p:oleObj>
              </mc:Choice>
              <mc:Fallback>
                <p:oleObj name="公式" r:id="rId8" imgW="1816100" imgH="1016000" progId="Equation.3">
                  <p:embed/>
                  <p:pic>
                    <p:nvPicPr>
                      <p:cNvPr id="0" name="Picture 7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620" y="3848100"/>
                        <a:ext cx="2997200" cy="167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2" name="Rectangle 9"/>
          <p:cNvSpPr>
            <a:spLocks noChangeArrowheads="1"/>
          </p:cNvSpPr>
          <p:nvPr/>
        </p:nvSpPr>
        <p:spPr bwMode="auto">
          <a:xfrm>
            <a:off x="4787900" y="1513462"/>
            <a:ext cx="405765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ea typeface="大黑体" charset="-122"/>
              </a:rPr>
              <a:t>此式相等的条件：</a:t>
            </a:r>
          </a:p>
          <a:p>
            <a:endParaRPr lang="zh-CN" altLang="en-US" b="1" dirty="0">
              <a:solidFill>
                <a:srgbClr val="000066"/>
              </a:solidFill>
              <a:ea typeface="大黑体" charset="-122"/>
            </a:endParaRPr>
          </a:p>
          <a:p>
            <a:endParaRPr lang="zh-CN" altLang="en-US" b="1" dirty="0">
              <a:solidFill>
                <a:srgbClr val="000066"/>
              </a:solidFill>
              <a:ea typeface="大黑体" charset="-122"/>
            </a:endParaRPr>
          </a:p>
          <a:p>
            <a:r>
              <a:rPr lang="zh-CN" altLang="en-US" b="1" dirty="0">
                <a:ea typeface="大黑体" charset="-122"/>
              </a:rPr>
              <a:t>这时抽样点信噪比取得最大值：</a:t>
            </a:r>
          </a:p>
        </p:txBody>
      </p:sp>
      <p:graphicFrame>
        <p:nvGraphicFramePr>
          <p:cNvPr id="28677" name="Object 10"/>
          <p:cNvGraphicFramePr>
            <a:graphicFrameLocks noChangeAspect="1"/>
          </p:cNvGraphicFramePr>
          <p:nvPr>
            <p:extLst>
              <p:ext uri="{D42A27DB-BD31-4B8C-83A1-F6EECF244321}">
                <p14:modId xmlns:p14="http://schemas.microsoft.com/office/powerpoint/2010/main" val="2773149617"/>
              </p:ext>
            </p:extLst>
          </p:nvPr>
        </p:nvGraphicFramePr>
        <p:xfrm>
          <a:off x="5387975" y="2041457"/>
          <a:ext cx="2997200" cy="454025"/>
        </p:xfrm>
        <a:graphic>
          <a:graphicData uri="http://schemas.openxmlformats.org/presentationml/2006/ole">
            <mc:AlternateContent xmlns:mc="http://schemas.openxmlformats.org/markup-compatibility/2006">
              <mc:Choice xmlns:v="urn:schemas-microsoft-com:vml" Requires="v">
                <p:oleObj spid="_x0000_s69628" name="公式" r:id="rId10" imgW="1663700" imgH="254000" progId="Equation.3">
                  <p:embed/>
                </p:oleObj>
              </mc:Choice>
              <mc:Fallback>
                <p:oleObj name="公式" r:id="rId10" imgW="1663700" imgH="254000" progId="Equation.3">
                  <p:embed/>
                  <p:pic>
                    <p:nvPicPr>
                      <p:cNvPr id="0" name="Picture 8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87975" y="2041457"/>
                        <a:ext cx="2997200"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8" name="Object 11"/>
          <p:cNvGraphicFramePr>
            <a:graphicFrameLocks noChangeAspect="1"/>
          </p:cNvGraphicFramePr>
          <p:nvPr>
            <p:extLst>
              <p:ext uri="{D42A27DB-BD31-4B8C-83A1-F6EECF244321}">
                <p14:modId xmlns:p14="http://schemas.microsoft.com/office/powerpoint/2010/main" val="1743342846"/>
              </p:ext>
            </p:extLst>
          </p:nvPr>
        </p:nvGraphicFramePr>
        <p:xfrm>
          <a:off x="5197475" y="3428206"/>
          <a:ext cx="3378200" cy="2489200"/>
        </p:xfrm>
        <a:graphic>
          <a:graphicData uri="http://schemas.openxmlformats.org/presentationml/2006/ole">
            <mc:AlternateContent xmlns:mc="http://schemas.openxmlformats.org/markup-compatibility/2006">
              <mc:Choice xmlns:v="urn:schemas-microsoft-com:vml" Requires="v">
                <p:oleObj spid="_x0000_s69629" name="公式" r:id="rId12" imgW="2273300" imgH="1676400" progId="Equation.3">
                  <p:embed/>
                </p:oleObj>
              </mc:Choice>
              <mc:Fallback>
                <p:oleObj name="公式" r:id="rId12" imgW="2273300" imgH="1676400" progId="Equation.3">
                  <p:embed/>
                  <p:pic>
                    <p:nvPicPr>
                      <p:cNvPr id="0" name="Picture 8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97475" y="3428206"/>
                        <a:ext cx="3378200" cy="248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F13EC1A2-80CC-4BEA-A8B9-2E1E540E6C1F}" type="slidenum">
              <a:rPr lang="zh-CN" altLang="en-GB" smtClean="0"/>
              <a:pPr>
                <a:defRPr/>
              </a:pPr>
              <a:t>92</a:t>
            </a:fld>
            <a:endParaRPr lang="en-GB" altLang="zh-CN"/>
          </a:p>
        </p:txBody>
      </p:sp>
    </p:spTree>
    <p:extLst>
      <p:ext uri="{BB962C8B-B14F-4D97-AF65-F5344CB8AC3E}">
        <p14:creationId xmlns:p14="http://schemas.microsoft.com/office/powerpoint/2010/main" val="26739675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ChangeArrowheads="1"/>
          </p:cNvSpPr>
          <p:nvPr/>
        </p:nvSpPr>
        <p:spPr bwMode="auto">
          <a:xfrm>
            <a:off x="647700" y="1524000"/>
            <a:ext cx="78867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2000" b="1">
              <a:ea typeface="仿宋_GB2312" pitchFamily="49" charset="-122"/>
            </a:endParaRPr>
          </a:p>
        </p:txBody>
      </p:sp>
      <p:sp>
        <p:nvSpPr>
          <p:cNvPr id="29702" name="Rectangle 5"/>
          <p:cNvSpPr>
            <a:spLocks noGrp="1" noChangeArrowheads="1"/>
          </p:cNvSpPr>
          <p:nvPr>
            <p:ph type="title"/>
          </p:nvPr>
        </p:nvSpPr>
        <p:spPr>
          <a:xfrm>
            <a:off x="628278" y="481148"/>
            <a:ext cx="7772400" cy="609600"/>
          </a:xfrm>
        </p:spPr>
        <p:txBody>
          <a:bodyPr/>
          <a:lstStyle/>
          <a:p>
            <a:pPr eaLnBrk="1" hangingPunct="1"/>
            <a:r>
              <a:rPr lang="zh-CN" altLang="en-US" b="1" dirty="0">
                <a:latin typeface="大黑体" charset="-122"/>
                <a:ea typeface="大黑体" charset="-122"/>
              </a:rPr>
              <a:t>共轭匹配</a:t>
            </a:r>
            <a:endParaRPr lang="zh-CN" altLang="en-US" sz="8000" b="1" dirty="0">
              <a:latin typeface="大黑体" charset="-122"/>
              <a:ea typeface="大黑体" charset="-122"/>
            </a:endParaRPr>
          </a:p>
        </p:txBody>
      </p:sp>
      <p:sp>
        <p:nvSpPr>
          <p:cNvPr id="29701" name="Rectangle 3"/>
          <p:cNvSpPr>
            <a:spLocks noGrp="1" noChangeArrowheads="1"/>
          </p:cNvSpPr>
          <p:nvPr>
            <p:ph type="body" sz="half" idx="1"/>
          </p:nvPr>
        </p:nvSpPr>
        <p:spPr>
          <a:xfrm>
            <a:off x="628278" y="1535113"/>
            <a:ext cx="4057650" cy="4000500"/>
          </a:xfrm>
        </p:spPr>
        <p:txBody>
          <a:bodyPr/>
          <a:lstStyle/>
          <a:p>
            <a:pPr eaLnBrk="1" hangingPunct="1">
              <a:buClr>
                <a:schemeClr val="tx1"/>
              </a:buClr>
              <a:buFont typeface="Wingdings" panose="05000000000000000000" pitchFamily="2" charset="2"/>
              <a:buChar char="l"/>
            </a:pPr>
            <a:r>
              <a:rPr lang="zh-CN" altLang="en-US" sz="2800" b="1" dirty="0">
                <a:latin typeface="大黑体" charset="-122"/>
                <a:ea typeface="大黑体" charset="-122"/>
              </a:rPr>
              <a:t>令：</a:t>
            </a:r>
            <a:r>
              <a:rPr lang="en-US" altLang="zh-CN" sz="2800" b="1" dirty="0">
                <a:latin typeface="大黑体" charset="-122"/>
                <a:ea typeface="大黑体" charset="-122"/>
              </a:rPr>
              <a:t>C</a:t>
            </a:r>
            <a:r>
              <a:rPr lang="en-US" altLang="zh-CN" sz="2800" b="1" baseline="-25000" dirty="0">
                <a:latin typeface="大黑体" charset="-122"/>
                <a:ea typeface="大黑体" charset="-122"/>
              </a:rPr>
              <a:t>0</a:t>
            </a:r>
            <a:r>
              <a:rPr lang="zh-CN" altLang="en-US" sz="2800" b="1" dirty="0">
                <a:latin typeface="大黑体" charset="-122"/>
                <a:ea typeface="大黑体" charset="-122"/>
              </a:rPr>
              <a:t>＝</a:t>
            </a:r>
            <a:r>
              <a:rPr lang="en-US" altLang="zh-CN" sz="2800" b="1" dirty="0">
                <a:latin typeface="大黑体" charset="-122"/>
                <a:ea typeface="大黑体" charset="-122"/>
              </a:rPr>
              <a:t>1</a:t>
            </a:r>
            <a:r>
              <a:rPr lang="zh-CN" altLang="en-US" sz="2800" b="1" dirty="0">
                <a:latin typeface="大黑体" charset="-122"/>
                <a:ea typeface="大黑体" charset="-122"/>
              </a:rPr>
              <a:t>，</a:t>
            </a:r>
            <a:r>
              <a:rPr lang="en-US" altLang="zh-CN" sz="2800" b="1" dirty="0">
                <a:latin typeface="大黑体" charset="-122"/>
                <a:ea typeface="大黑体" charset="-122"/>
              </a:rPr>
              <a:t>t</a:t>
            </a:r>
            <a:r>
              <a:rPr lang="en-US" altLang="zh-CN" sz="2800" b="1" baseline="-25000" dirty="0">
                <a:latin typeface="大黑体" charset="-122"/>
                <a:ea typeface="大黑体" charset="-122"/>
              </a:rPr>
              <a:t>0</a:t>
            </a:r>
            <a:r>
              <a:rPr lang="zh-CN" altLang="en-US" sz="2800" b="1" dirty="0">
                <a:latin typeface="大黑体" charset="-122"/>
                <a:ea typeface="大黑体" charset="-122"/>
              </a:rPr>
              <a:t>＝</a:t>
            </a:r>
            <a:r>
              <a:rPr lang="en-US" altLang="zh-CN" sz="2800" b="1" dirty="0">
                <a:latin typeface="大黑体" charset="-122"/>
                <a:ea typeface="大黑体" charset="-122"/>
              </a:rPr>
              <a:t>0</a:t>
            </a:r>
            <a:r>
              <a:rPr lang="zh-CN" altLang="en-US" sz="2800" b="1" dirty="0">
                <a:latin typeface="大黑体" charset="-122"/>
                <a:ea typeface="大黑体" charset="-122"/>
              </a:rPr>
              <a:t>，</a:t>
            </a:r>
          </a:p>
          <a:p>
            <a:pPr eaLnBrk="1" hangingPunct="1">
              <a:buClr>
                <a:schemeClr val="tx1"/>
              </a:buClr>
              <a:buFontTx/>
              <a:buNone/>
            </a:pPr>
            <a:r>
              <a:rPr lang="zh-CN" altLang="zh-CN" sz="2800" b="1" dirty="0">
                <a:latin typeface="大黑体" charset="-122"/>
                <a:ea typeface="大黑体" charset="-122"/>
              </a:rPr>
              <a:t>有：</a:t>
            </a:r>
          </a:p>
          <a:p>
            <a:pPr eaLnBrk="1" hangingPunct="1">
              <a:buClr>
                <a:schemeClr val="tx1"/>
              </a:buClr>
            </a:pPr>
            <a:endParaRPr lang="zh-CN" altLang="zh-CN" sz="2800" b="1" dirty="0">
              <a:latin typeface="大黑体" charset="-122"/>
              <a:ea typeface="大黑体" charset="-122"/>
            </a:endParaRPr>
          </a:p>
          <a:p>
            <a:pPr eaLnBrk="1" hangingPunct="1">
              <a:buClr>
                <a:schemeClr val="tx1"/>
              </a:buClr>
            </a:pPr>
            <a:endParaRPr lang="zh-CN" altLang="zh-CN" sz="2800" b="1" dirty="0">
              <a:latin typeface="大黑体" charset="-122"/>
              <a:ea typeface="大黑体" charset="-122"/>
            </a:endParaRPr>
          </a:p>
          <a:p>
            <a:pPr eaLnBrk="1" hangingPunct="1">
              <a:buClr>
                <a:schemeClr val="tx1"/>
              </a:buClr>
              <a:buFont typeface="Wingdings" pitchFamily="2" charset="2"/>
              <a:buChar char="l"/>
            </a:pPr>
            <a:r>
              <a:rPr lang="zh-CN" altLang="en-US" sz="2800" b="1" dirty="0">
                <a:latin typeface="大黑体" charset="-122"/>
                <a:ea typeface="大黑体" charset="-122"/>
              </a:rPr>
              <a:t>收发滤波器满足共轭相等条件。</a:t>
            </a:r>
          </a:p>
        </p:txBody>
      </p:sp>
      <p:graphicFrame>
        <p:nvGraphicFramePr>
          <p:cNvPr id="29698" name="Object 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70196" name="公式" r:id="rId3" imgW="114151" imgH="215619" progId="Equation.3">
                  <p:embed/>
                </p:oleObj>
              </mc:Choice>
              <mc:Fallback>
                <p:oleObj name="公式" r:id="rId3" imgW="114151" imgH="215619" progId="Equation.3">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03" name="Rectangle 7"/>
          <p:cNvSpPr>
            <a:spLocks noChangeArrowheads="1"/>
          </p:cNvSpPr>
          <p:nvPr/>
        </p:nvSpPr>
        <p:spPr bwMode="auto">
          <a:xfrm>
            <a:off x="4514850" y="1714500"/>
            <a:ext cx="44386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latin typeface="大黑体" charset="-122"/>
                <a:ea typeface="大黑体" charset="-122"/>
              </a:rPr>
              <a:t>结论：基带信号在</a:t>
            </a:r>
            <a:r>
              <a:rPr lang="en-US" altLang="zh-CN" b="1" dirty="0">
                <a:latin typeface="大黑体" charset="-122"/>
                <a:ea typeface="大黑体" charset="-122"/>
              </a:rPr>
              <a:t>AWGN</a:t>
            </a:r>
            <a:r>
              <a:rPr lang="zh-CN" altLang="en-US" b="1" dirty="0">
                <a:latin typeface="大黑体" charset="-122"/>
                <a:ea typeface="大黑体" charset="-122"/>
              </a:rPr>
              <a:t>信道上实现最佳检测的条件是</a:t>
            </a:r>
            <a:r>
              <a:rPr lang="zh-CN" altLang="en-US" b="1" dirty="0">
                <a:solidFill>
                  <a:srgbClr val="C00000"/>
                </a:solidFill>
                <a:latin typeface="大黑体" charset="-122"/>
                <a:ea typeface="大黑体" charset="-122"/>
              </a:rPr>
              <a:t>收发滤波器共轭匹配</a:t>
            </a:r>
            <a:r>
              <a:rPr lang="zh-CN" altLang="en-US" b="1" dirty="0">
                <a:latin typeface="大黑体" charset="-122"/>
                <a:ea typeface="大黑体" charset="-122"/>
              </a:rPr>
              <a:t>，这时抽样点的信噪比取得最大值，并等于归一化信噪比。</a:t>
            </a:r>
          </a:p>
        </p:txBody>
      </p:sp>
      <p:graphicFrame>
        <p:nvGraphicFramePr>
          <p:cNvPr id="29699" name="Object 8"/>
          <p:cNvGraphicFramePr>
            <a:graphicFrameLocks noChangeAspect="1"/>
          </p:cNvGraphicFramePr>
          <p:nvPr>
            <p:extLst>
              <p:ext uri="{D42A27DB-BD31-4B8C-83A1-F6EECF244321}">
                <p14:modId xmlns:p14="http://schemas.microsoft.com/office/powerpoint/2010/main" val="3417128886"/>
              </p:ext>
            </p:extLst>
          </p:nvPr>
        </p:nvGraphicFramePr>
        <p:xfrm>
          <a:off x="1302171" y="2859949"/>
          <a:ext cx="2709863" cy="601663"/>
        </p:xfrm>
        <a:graphic>
          <a:graphicData uri="http://schemas.openxmlformats.org/presentationml/2006/ole">
            <mc:AlternateContent xmlns:mc="http://schemas.openxmlformats.org/markup-compatibility/2006">
              <mc:Choice xmlns:v="urn:schemas-microsoft-com:vml" Requires="v">
                <p:oleObj spid="_x0000_s70197" name="公式" r:id="rId5" imgW="1079032" imgH="241195" progId="Equation.3">
                  <p:embed/>
                </p:oleObj>
              </mc:Choice>
              <mc:Fallback>
                <p:oleObj name="公式" r:id="rId5" imgW="1079032" imgH="241195" progId="Equation.3">
                  <p:embed/>
                  <p:pic>
                    <p:nvPicPr>
                      <p:cNvPr id="0"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171" y="2859949"/>
                        <a:ext cx="2709863"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93</a:t>
            </a:fld>
            <a:endParaRPr lang="en-US" altLang="zh-CN"/>
          </a:p>
        </p:txBody>
      </p:sp>
      <p:graphicFrame>
        <p:nvGraphicFramePr>
          <p:cNvPr id="9" name="Object 10"/>
          <p:cNvGraphicFramePr>
            <a:graphicFrameLocks noChangeAspect="1"/>
          </p:cNvGraphicFramePr>
          <p:nvPr>
            <p:extLst>
              <p:ext uri="{D42A27DB-BD31-4B8C-83A1-F6EECF244321}">
                <p14:modId xmlns:p14="http://schemas.microsoft.com/office/powerpoint/2010/main" val="284914026"/>
              </p:ext>
            </p:extLst>
          </p:nvPr>
        </p:nvGraphicFramePr>
        <p:xfrm>
          <a:off x="4179107" y="433388"/>
          <a:ext cx="4254766" cy="644525"/>
        </p:xfrm>
        <a:graphic>
          <a:graphicData uri="http://schemas.openxmlformats.org/presentationml/2006/ole">
            <mc:AlternateContent xmlns:mc="http://schemas.openxmlformats.org/markup-compatibility/2006">
              <mc:Choice xmlns:v="urn:schemas-microsoft-com:vml" Requires="v">
                <p:oleObj spid="_x0000_s70198" name="公式" r:id="rId7" imgW="1663700" imgH="254000" progId="Equation.3">
                  <p:embed/>
                </p:oleObj>
              </mc:Choice>
              <mc:Fallback>
                <p:oleObj name="公式" r:id="rId7" imgW="1663700" imgH="254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9107" y="433388"/>
                        <a:ext cx="4254766" cy="644525"/>
                      </a:xfrm>
                      <a:prstGeom prst="rect">
                        <a:avLst/>
                      </a:prstGeom>
                      <a:noFill/>
                      <a:extLst/>
                    </p:spPr>
                  </p:pic>
                </p:oleObj>
              </mc:Fallback>
            </mc:AlternateContent>
          </a:graphicData>
        </a:graphic>
      </p:graphicFrame>
    </p:spTree>
    <p:extLst>
      <p:ext uri="{BB962C8B-B14F-4D97-AF65-F5344CB8AC3E}">
        <p14:creationId xmlns:p14="http://schemas.microsoft.com/office/powerpoint/2010/main" val="3203428975"/>
      </p:ext>
    </p:extLst>
  </p:cSld>
  <p:clrMapOvr>
    <a:masterClrMapping/>
  </p:clrMapOvr>
  <p:transition>
    <p:cove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ChangeArrowheads="1"/>
          </p:cNvSpPr>
          <p:nvPr/>
        </p:nvSpPr>
        <p:spPr bwMode="auto">
          <a:xfrm>
            <a:off x="990600" y="1276350"/>
            <a:ext cx="3124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sz="3200" b="1">
              <a:ea typeface="仿宋_GB2312" pitchFamily="49" charset="-122"/>
            </a:endParaRPr>
          </a:p>
        </p:txBody>
      </p:sp>
      <p:sp>
        <p:nvSpPr>
          <p:cNvPr id="30726" name="Rectangle 5"/>
          <p:cNvSpPr>
            <a:spLocks noGrp="1" noChangeArrowheads="1"/>
          </p:cNvSpPr>
          <p:nvPr>
            <p:ph type="title"/>
          </p:nvPr>
        </p:nvSpPr>
        <p:spPr>
          <a:xfrm>
            <a:off x="685800" y="381000"/>
            <a:ext cx="7772400" cy="590550"/>
          </a:xfrm>
        </p:spPr>
        <p:txBody>
          <a:bodyPr/>
          <a:lstStyle/>
          <a:p>
            <a:pPr eaLnBrk="1" hangingPunct="1"/>
            <a:r>
              <a:rPr lang="zh-CN" altLang="en-US" sz="3600" b="1" dirty="0">
                <a:latin typeface="大黑体" charset="-122"/>
                <a:ea typeface="大黑体" charset="-122"/>
              </a:rPr>
              <a:t>基带传输响应最佳化</a:t>
            </a:r>
            <a:endParaRPr lang="zh-CN" altLang="en-US" b="1" dirty="0">
              <a:latin typeface="大黑体" charset="-122"/>
              <a:ea typeface="大黑体" charset="-122"/>
            </a:endParaRPr>
          </a:p>
        </p:txBody>
      </p:sp>
      <p:sp>
        <p:nvSpPr>
          <p:cNvPr id="30727" name="Rectangle 6"/>
          <p:cNvSpPr>
            <a:spLocks noGrp="1" noChangeArrowheads="1"/>
          </p:cNvSpPr>
          <p:nvPr>
            <p:ph type="body" sz="half" idx="1"/>
          </p:nvPr>
        </p:nvSpPr>
        <p:spPr>
          <a:xfrm>
            <a:off x="685800" y="1981200"/>
            <a:ext cx="8020050" cy="4114800"/>
          </a:xfrm>
        </p:spPr>
        <p:txBody>
          <a:bodyPr/>
          <a:lstStyle/>
          <a:p>
            <a:pPr eaLnBrk="1" hangingPunct="1">
              <a:buClr>
                <a:schemeClr val="tx1"/>
              </a:buClr>
              <a:buFont typeface="Wingdings" panose="05000000000000000000" pitchFamily="2" charset="2"/>
              <a:buChar char="l"/>
            </a:pPr>
            <a:r>
              <a:rPr lang="zh-CN" altLang="en-US" sz="2800" b="1" dirty="0">
                <a:ea typeface="大黑体" charset="-122"/>
              </a:rPr>
              <a:t>基带传输的最佳响应是</a:t>
            </a:r>
            <a:r>
              <a:rPr lang="zh-CN" altLang="en-US" sz="2800" b="1" dirty="0">
                <a:solidFill>
                  <a:srgbClr val="C00000"/>
                </a:solidFill>
                <a:ea typeface="大黑体" charset="-122"/>
              </a:rPr>
              <a:t>收发滤波器各为平方根奈奎斯特滤波器</a:t>
            </a:r>
          </a:p>
          <a:p>
            <a:pPr eaLnBrk="1" hangingPunct="1">
              <a:buClr>
                <a:schemeClr val="tx1"/>
              </a:buClr>
              <a:buFont typeface="Wingdings" panose="05000000000000000000" pitchFamily="2" charset="2"/>
              <a:buChar char="l"/>
            </a:pPr>
            <a:endParaRPr lang="zh-CN" altLang="en-US" sz="2800" b="1" dirty="0">
              <a:ea typeface="大黑体" charset="-122"/>
            </a:endParaRPr>
          </a:p>
          <a:p>
            <a:pPr eaLnBrk="1" hangingPunct="1">
              <a:buClr>
                <a:schemeClr val="tx1"/>
              </a:buClr>
              <a:buFont typeface="Wingdings" panose="05000000000000000000" pitchFamily="2" charset="2"/>
              <a:buChar char="l"/>
            </a:pPr>
            <a:r>
              <a:rPr lang="zh-CN" altLang="en-US" sz="2800" b="1" dirty="0">
                <a:ea typeface="大黑体" charset="-122"/>
              </a:rPr>
              <a:t>收发滤波器响应：</a:t>
            </a:r>
          </a:p>
          <a:p>
            <a:pPr eaLnBrk="1" hangingPunct="1"/>
            <a:endParaRPr lang="zh-CN" altLang="en-US" sz="2800" b="1" dirty="0">
              <a:ea typeface="大黑体" charset="-122"/>
            </a:endParaRPr>
          </a:p>
          <a:p>
            <a:pPr eaLnBrk="1" hangingPunct="1"/>
            <a:endParaRPr lang="en-US" altLang="zh-CN" sz="2800" b="1" dirty="0">
              <a:ea typeface="大黑体" charset="-122"/>
            </a:endParaRPr>
          </a:p>
        </p:txBody>
      </p:sp>
      <p:sp>
        <p:nvSpPr>
          <p:cNvPr id="30725" name="Rectangle 3"/>
          <p:cNvSpPr>
            <a:spLocks noGrp="1" noChangeArrowheads="1"/>
          </p:cNvSpPr>
          <p:nvPr>
            <p:ph type="body" sz="half" idx="4294967295"/>
          </p:nvPr>
        </p:nvSpPr>
        <p:spPr>
          <a:xfrm>
            <a:off x="0" y="1485900"/>
            <a:ext cx="3810000" cy="5067300"/>
          </a:xfrm>
        </p:spPr>
        <p:txBody>
          <a:bodyPr/>
          <a:lstStyle/>
          <a:p>
            <a:pPr eaLnBrk="1" hangingPunct="1"/>
            <a:endParaRPr lang="en-US" altLang="zh-CN" sz="2400" b="1"/>
          </a:p>
          <a:p>
            <a:pPr eaLnBrk="1" hangingPunct="1">
              <a:buClr>
                <a:schemeClr val="tx1"/>
              </a:buClr>
              <a:buFont typeface="Monotype Sorts" pitchFamily="2" charset="2"/>
              <a:buChar char="l"/>
            </a:pPr>
            <a:endParaRPr lang="en-US" altLang="zh-CN" sz="2400" b="1"/>
          </a:p>
        </p:txBody>
      </p:sp>
      <p:graphicFrame>
        <p:nvGraphicFramePr>
          <p:cNvPr id="30722" name="Object 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71064" name="公式" r:id="rId3" imgW="114151" imgH="215619" progId="Equation.3">
                  <p:embed/>
                </p:oleObj>
              </mc:Choice>
              <mc:Fallback>
                <p:oleObj name="公式" r:id="rId3" imgW="114151" imgH="215619" progId="Equation.3">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7"/>
          <p:cNvGraphicFramePr>
            <a:graphicFrameLocks noChangeAspect="1"/>
          </p:cNvGraphicFramePr>
          <p:nvPr/>
        </p:nvGraphicFramePr>
        <p:xfrm>
          <a:off x="1156447" y="4271309"/>
          <a:ext cx="3573463" cy="538163"/>
        </p:xfrm>
        <a:graphic>
          <a:graphicData uri="http://schemas.openxmlformats.org/presentationml/2006/ole">
            <mc:AlternateContent xmlns:mc="http://schemas.openxmlformats.org/markup-compatibility/2006">
              <mc:Choice xmlns:v="urn:schemas-microsoft-com:vml" Requires="v">
                <p:oleObj spid="_x0000_s71065" name="公式" r:id="rId5" imgW="1675673" imgH="253890" progId="Equation.3">
                  <p:embed/>
                </p:oleObj>
              </mc:Choice>
              <mc:Fallback>
                <p:oleObj name="公式" r:id="rId5" imgW="1675673" imgH="253890" progId="Equation.3">
                  <p:embed/>
                  <p:pic>
                    <p:nvPicPr>
                      <p:cNvPr id="0"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6447" y="4271309"/>
                        <a:ext cx="3573463"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A52A425A-566B-4A8B-9020-754C9765E48E}" type="slidenum">
              <a:rPr lang="en-US" altLang="zh-CN" smtClean="0"/>
              <a:pPr/>
              <a:t>94</a:t>
            </a:fld>
            <a:endParaRPr lang="en-US" altLang="zh-CN"/>
          </a:p>
        </p:txBody>
      </p:sp>
    </p:spTree>
    <p:extLst>
      <p:ext uri="{BB962C8B-B14F-4D97-AF65-F5344CB8AC3E}">
        <p14:creationId xmlns:p14="http://schemas.microsoft.com/office/powerpoint/2010/main" val="2876866668"/>
      </p:ext>
    </p:extLst>
  </p:cSld>
  <p:clrMapOvr>
    <a:masterClrMapping/>
  </p:clrMapOvr>
  <p:transition>
    <p:cove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990600" y="12763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pPr>
            <a:endParaRPr lang="zh-CN" altLang="zh-CN" b="1">
              <a:ea typeface="仿宋_GB2312" pitchFamily="49" charset="-122"/>
            </a:endParaRPr>
          </a:p>
        </p:txBody>
      </p:sp>
      <p:sp>
        <p:nvSpPr>
          <p:cNvPr id="50179" name="Rectangle 3"/>
          <p:cNvSpPr>
            <a:spLocks noGrp="1" noChangeArrowheads="1"/>
          </p:cNvSpPr>
          <p:nvPr>
            <p:ph type="ctrTitle"/>
          </p:nvPr>
        </p:nvSpPr>
        <p:spPr>
          <a:xfrm>
            <a:off x="819150" y="1915943"/>
            <a:ext cx="7772400" cy="952500"/>
          </a:xfrm>
        </p:spPr>
        <p:txBody>
          <a:bodyPr/>
          <a:lstStyle/>
          <a:p>
            <a:pPr eaLnBrk="1" hangingPunct="1"/>
            <a:r>
              <a:rPr lang="zh-CN" altLang="en-US" b="1" dirty="0">
                <a:ea typeface="大黑体" charset="-122"/>
              </a:rPr>
              <a:t>比特差错率</a:t>
            </a:r>
          </a:p>
        </p:txBody>
      </p:sp>
      <p:sp>
        <p:nvSpPr>
          <p:cNvPr id="2" name="灯片编号占位符 1"/>
          <p:cNvSpPr>
            <a:spLocks noGrp="1"/>
          </p:cNvSpPr>
          <p:nvPr>
            <p:ph type="sldNum" sz="quarter" idx="12"/>
          </p:nvPr>
        </p:nvSpPr>
        <p:spPr/>
        <p:txBody>
          <a:bodyPr/>
          <a:lstStyle/>
          <a:p>
            <a:pPr>
              <a:defRPr/>
            </a:pPr>
            <a:fld id="{72B440EF-8F2B-4DC1-A99A-4D5E5739E338}" type="slidenum">
              <a:rPr lang="zh-CN" altLang="en-GB" smtClean="0"/>
              <a:pPr>
                <a:defRPr/>
              </a:pPr>
              <a:t>95</a:t>
            </a:fld>
            <a:endParaRPr lang="en-GB" altLang="zh-CN"/>
          </a:p>
        </p:txBody>
      </p:sp>
    </p:spTree>
    <p:extLst>
      <p:ext uri="{BB962C8B-B14F-4D97-AF65-F5344CB8AC3E}">
        <p14:creationId xmlns:p14="http://schemas.microsoft.com/office/powerpoint/2010/main" val="3230932904"/>
      </p:ext>
    </p:extLst>
  </p:cSld>
  <p:clrMapOvr>
    <a:masterClrMapping/>
  </p:clrMapOvr>
  <p:transition>
    <p:cove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Grp="1" noChangeArrowheads="1"/>
          </p:cNvSpPr>
          <p:nvPr>
            <p:ph type="title"/>
          </p:nvPr>
        </p:nvSpPr>
        <p:spPr>
          <a:xfrm>
            <a:off x="590550" y="742950"/>
            <a:ext cx="7772400" cy="609600"/>
          </a:xfrm>
        </p:spPr>
        <p:txBody>
          <a:bodyPr/>
          <a:lstStyle/>
          <a:p>
            <a:pPr eaLnBrk="1" hangingPunct="1"/>
            <a:r>
              <a:rPr lang="zh-CN" altLang="en-US" b="1" dirty="0">
                <a:latin typeface="大黑体" charset="-122"/>
                <a:ea typeface="大黑体" charset="-122"/>
              </a:rPr>
              <a:t>说明</a:t>
            </a:r>
          </a:p>
        </p:txBody>
      </p:sp>
      <p:sp>
        <p:nvSpPr>
          <p:cNvPr id="31750" name="Rectangle 6"/>
          <p:cNvSpPr>
            <a:spLocks noGrp="1" noChangeArrowheads="1"/>
          </p:cNvSpPr>
          <p:nvPr>
            <p:ph type="body" sz="half" idx="1"/>
          </p:nvPr>
        </p:nvSpPr>
        <p:spPr>
          <a:xfrm>
            <a:off x="590550" y="1752600"/>
            <a:ext cx="3676650" cy="2400300"/>
          </a:xfrm>
        </p:spPr>
        <p:txBody>
          <a:bodyPr/>
          <a:lstStyle/>
          <a:p>
            <a:pPr eaLnBrk="1" hangingPunct="1">
              <a:buClr>
                <a:schemeClr val="tx1"/>
              </a:buClr>
              <a:buFont typeface="Wingdings" panose="05000000000000000000" pitchFamily="2" charset="2"/>
              <a:buChar char="l"/>
            </a:pPr>
            <a:r>
              <a:rPr lang="zh-CN" altLang="en-US" sz="2800" b="1" dirty="0">
                <a:ea typeface="大黑体" charset="-122"/>
              </a:rPr>
              <a:t>比特差错率是数字信号传输的一项重要指标</a:t>
            </a:r>
          </a:p>
          <a:p>
            <a:pPr eaLnBrk="1" hangingPunct="1">
              <a:buClr>
                <a:schemeClr val="tx1"/>
              </a:buClr>
              <a:buFont typeface="Wingdings" panose="05000000000000000000" pitchFamily="2" charset="2"/>
              <a:buChar char="l"/>
            </a:pPr>
            <a:r>
              <a:rPr lang="zh-CN" altLang="en-US" sz="2800" b="1" dirty="0">
                <a:ea typeface="大黑体" charset="-122"/>
              </a:rPr>
              <a:t>下面讨论计算过程</a:t>
            </a:r>
          </a:p>
        </p:txBody>
      </p:sp>
      <p:sp>
        <p:nvSpPr>
          <p:cNvPr id="31751" name="Rectangle 7"/>
          <p:cNvSpPr>
            <a:spLocks noChangeArrowheads="1"/>
          </p:cNvSpPr>
          <p:nvPr/>
        </p:nvSpPr>
        <p:spPr bwMode="auto">
          <a:xfrm>
            <a:off x="4476750" y="1714500"/>
            <a:ext cx="398145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dirty="0">
                <a:latin typeface="大黑体" charset="-122"/>
                <a:ea typeface="大黑体" charset="-122"/>
              </a:rPr>
              <a:t>计算时的假设</a:t>
            </a:r>
          </a:p>
          <a:p>
            <a:pPr>
              <a:buClr>
                <a:schemeClr val="tx1"/>
              </a:buClr>
              <a:buFont typeface="Monotype Sorts" pitchFamily="2" charset="2"/>
              <a:buChar char="l"/>
            </a:pPr>
            <a:r>
              <a:rPr lang="zh-CN" altLang="en-US" b="1" dirty="0">
                <a:latin typeface="大黑体" charset="-122"/>
                <a:ea typeface="大黑体" charset="-122"/>
              </a:rPr>
              <a:t>传输信道是</a:t>
            </a:r>
            <a:r>
              <a:rPr lang="en-US" altLang="zh-CN" b="1" dirty="0">
                <a:latin typeface="大黑体" charset="-122"/>
                <a:ea typeface="大黑体" charset="-122"/>
              </a:rPr>
              <a:t>AWGN</a:t>
            </a:r>
            <a:r>
              <a:rPr lang="zh-CN" altLang="en-US" b="1" dirty="0">
                <a:latin typeface="大黑体" charset="-122"/>
                <a:ea typeface="大黑体" charset="-122"/>
              </a:rPr>
              <a:t>信道</a:t>
            </a:r>
          </a:p>
          <a:p>
            <a:pPr>
              <a:buClr>
                <a:schemeClr val="tx1"/>
              </a:buClr>
              <a:buFont typeface="Monotype Sorts" pitchFamily="2" charset="2"/>
              <a:buChar char="l"/>
            </a:pPr>
            <a:r>
              <a:rPr lang="zh-CN" altLang="en-US" b="1" dirty="0">
                <a:latin typeface="大黑体" charset="-122"/>
                <a:ea typeface="大黑体" charset="-122"/>
              </a:rPr>
              <a:t>传输信道是线性信道</a:t>
            </a:r>
          </a:p>
          <a:p>
            <a:pPr>
              <a:buClr>
                <a:schemeClr val="tx1"/>
              </a:buClr>
              <a:buFont typeface="Monotype Sorts" pitchFamily="2" charset="2"/>
              <a:buChar char="l"/>
            </a:pPr>
            <a:r>
              <a:rPr lang="zh-CN" altLang="en-US" b="1" dirty="0">
                <a:latin typeface="大黑体" charset="-122"/>
                <a:ea typeface="大黑体" charset="-122"/>
              </a:rPr>
              <a:t>收发滤波器满足无码间串扰条件，并且共轭匹配</a:t>
            </a: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96</a:t>
            </a:fld>
            <a:endParaRPr lang="en-US" altLang="zh-CN"/>
          </a:p>
        </p:txBody>
      </p:sp>
    </p:spTree>
    <p:extLst>
      <p:ext uri="{BB962C8B-B14F-4D97-AF65-F5344CB8AC3E}">
        <p14:creationId xmlns:p14="http://schemas.microsoft.com/office/powerpoint/2010/main" val="351931669"/>
      </p:ext>
    </p:extLst>
  </p:cSld>
  <p:clrMapOvr>
    <a:masterClrMapping/>
  </p:clrMapOvr>
  <p:transition>
    <p:cove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5"/>
          <p:cNvSpPr>
            <a:spLocks noGrp="1" noChangeArrowheads="1"/>
          </p:cNvSpPr>
          <p:nvPr>
            <p:ph type="title"/>
          </p:nvPr>
        </p:nvSpPr>
        <p:spPr>
          <a:xfrm>
            <a:off x="618043" y="389106"/>
            <a:ext cx="7772400" cy="1034711"/>
          </a:xfrm>
        </p:spPr>
        <p:txBody>
          <a:bodyPr/>
          <a:lstStyle/>
          <a:p>
            <a:pPr eaLnBrk="1" hangingPunct="1"/>
            <a:r>
              <a:rPr lang="zh-CN" altLang="en-US" b="1" dirty="0">
                <a:latin typeface="大黑体" charset="-122"/>
                <a:ea typeface="大黑体" charset="-122"/>
              </a:rPr>
              <a:t>双极性二进制码</a:t>
            </a:r>
          </a:p>
        </p:txBody>
      </p:sp>
      <p:sp>
        <p:nvSpPr>
          <p:cNvPr id="32776" name="Rectangle 6"/>
          <p:cNvSpPr>
            <a:spLocks noGrp="1" noChangeArrowheads="1"/>
          </p:cNvSpPr>
          <p:nvPr>
            <p:ph type="body" sz="half" idx="1"/>
          </p:nvPr>
        </p:nvSpPr>
        <p:spPr>
          <a:xfrm>
            <a:off x="604972" y="3649492"/>
            <a:ext cx="3600450" cy="2800350"/>
          </a:xfrm>
        </p:spPr>
        <p:txBody>
          <a:bodyPr/>
          <a:lstStyle/>
          <a:p>
            <a:pPr eaLnBrk="1" hangingPunct="1">
              <a:lnSpc>
                <a:spcPct val="90000"/>
              </a:lnSpc>
              <a:buClr>
                <a:schemeClr val="tx1"/>
              </a:buClr>
              <a:buFont typeface="Wingdings" panose="05000000000000000000" pitchFamily="2" charset="2"/>
              <a:buChar char="l"/>
            </a:pPr>
            <a:r>
              <a:rPr lang="zh-CN" altLang="en-US" sz="2000" b="1" dirty="0">
                <a:latin typeface="大黑体" charset="-122"/>
                <a:ea typeface="大黑体" charset="-122"/>
              </a:rPr>
              <a:t>接收端抽样点的电压</a:t>
            </a:r>
            <a:endParaRPr lang="en-US" altLang="en-US" sz="2000" b="1" dirty="0">
              <a:latin typeface="大黑体" charset="-122"/>
              <a:ea typeface="大黑体" charset="-122"/>
            </a:endParaRPr>
          </a:p>
          <a:p>
            <a:pPr eaLnBrk="1" hangingPunct="1">
              <a:lnSpc>
                <a:spcPct val="90000"/>
              </a:lnSpc>
              <a:buClr>
                <a:schemeClr val="tx1"/>
              </a:buClr>
              <a:buFontTx/>
              <a:buNone/>
            </a:pPr>
            <a:r>
              <a:rPr lang="zh-CN" altLang="en-US" sz="2000" b="1" dirty="0">
                <a:latin typeface="大黑体" charset="-122"/>
                <a:ea typeface="大黑体" charset="-122"/>
              </a:rPr>
              <a:t>	</a:t>
            </a:r>
            <a:r>
              <a:rPr lang="en-US" altLang="zh-CN" sz="2000" b="1" dirty="0">
                <a:latin typeface="大黑体" charset="-122"/>
                <a:ea typeface="大黑体" charset="-122"/>
              </a:rPr>
              <a:t>v</a:t>
            </a:r>
            <a:r>
              <a:rPr lang="en-US" altLang="zh-CN" sz="2000" b="1" baseline="-25000" dirty="0">
                <a:latin typeface="大黑体" charset="-122"/>
                <a:ea typeface="大黑体" charset="-122"/>
              </a:rPr>
              <a:t>0</a:t>
            </a:r>
            <a:r>
              <a:rPr lang="en-US" altLang="zh-CN" sz="2000" b="1" dirty="0">
                <a:latin typeface="大黑体" charset="-122"/>
                <a:ea typeface="大黑体" charset="-122"/>
              </a:rPr>
              <a:t>=x</a:t>
            </a:r>
            <a:r>
              <a:rPr lang="en-US" altLang="zh-CN" sz="2000" b="1" baseline="-25000" dirty="0">
                <a:latin typeface="大黑体" charset="-122"/>
                <a:ea typeface="大黑体" charset="-122"/>
              </a:rPr>
              <a:t>0</a:t>
            </a:r>
            <a:r>
              <a:rPr lang="en-US" altLang="zh-CN" sz="2000" b="1" dirty="0">
                <a:latin typeface="大黑体" charset="-122"/>
                <a:ea typeface="大黑体" charset="-122"/>
              </a:rPr>
              <a:t>+n</a:t>
            </a:r>
            <a:r>
              <a:rPr lang="en-US" altLang="zh-CN" sz="2000" b="1" baseline="-25000" dirty="0">
                <a:latin typeface="大黑体" charset="-122"/>
                <a:ea typeface="大黑体" charset="-122"/>
              </a:rPr>
              <a:t>0</a:t>
            </a:r>
          </a:p>
          <a:p>
            <a:pPr eaLnBrk="1" hangingPunct="1">
              <a:lnSpc>
                <a:spcPct val="90000"/>
              </a:lnSpc>
              <a:buClr>
                <a:schemeClr val="tx1"/>
              </a:buClr>
              <a:buFontTx/>
              <a:buNone/>
            </a:pPr>
            <a:r>
              <a:rPr lang="en-US" altLang="zh-CN" sz="2000" b="1" dirty="0">
                <a:latin typeface="大黑体" charset="-122"/>
                <a:ea typeface="大黑体" charset="-122"/>
              </a:rPr>
              <a:t>	</a:t>
            </a:r>
            <a:r>
              <a:rPr lang="zh-CN" altLang="en-US" sz="2000" b="1" dirty="0">
                <a:latin typeface="大黑体" charset="-122"/>
                <a:ea typeface="大黑体" charset="-122"/>
              </a:rPr>
              <a:t>服从高斯分布，均值为＋</a:t>
            </a:r>
            <a:r>
              <a:rPr lang="en-US" altLang="zh-CN" sz="2000" b="1" dirty="0">
                <a:latin typeface="大黑体" charset="-122"/>
                <a:ea typeface="大黑体" charset="-122"/>
              </a:rPr>
              <a:t>h</a:t>
            </a:r>
            <a:r>
              <a:rPr lang="en-US" altLang="zh-CN" sz="2000" b="1" baseline="-25000" dirty="0">
                <a:latin typeface="大黑体" charset="-122"/>
                <a:ea typeface="大黑体" charset="-122"/>
              </a:rPr>
              <a:t>0</a:t>
            </a:r>
            <a:r>
              <a:rPr lang="zh-CN" altLang="en-US" sz="2000" b="1" dirty="0">
                <a:latin typeface="大黑体" charset="-122"/>
                <a:ea typeface="大黑体" charset="-122"/>
              </a:rPr>
              <a:t>，－</a:t>
            </a:r>
            <a:r>
              <a:rPr lang="en-US" altLang="zh-CN" sz="2000" b="1" dirty="0">
                <a:latin typeface="大黑体" charset="-122"/>
                <a:ea typeface="大黑体" charset="-122"/>
              </a:rPr>
              <a:t>h</a:t>
            </a:r>
            <a:r>
              <a:rPr lang="en-US" altLang="zh-CN" sz="2000" b="1" baseline="-25000" dirty="0">
                <a:latin typeface="大黑体" charset="-122"/>
                <a:ea typeface="大黑体" charset="-122"/>
              </a:rPr>
              <a:t>0</a:t>
            </a:r>
            <a:r>
              <a:rPr lang="zh-CN" altLang="en-US" sz="2000" b="1" dirty="0">
                <a:latin typeface="大黑体" charset="-122"/>
                <a:ea typeface="大黑体" charset="-122"/>
              </a:rPr>
              <a:t>，</a:t>
            </a:r>
            <a:r>
              <a:rPr lang="zh-CN" altLang="zh-CN" sz="2000" b="1" dirty="0">
                <a:latin typeface="大黑体" charset="-122"/>
                <a:ea typeface="大黑体" charset="-122"/>
              </a:rPr>
              <a:t>方差为</a:t>
            </a:r>
            <a:r>
              <a:rPr lang="zh-CN" altLang="zh-CN" sz="2000" b="1" dirty="0">
                <a:latin typeface="大黑体" charset="-122"/>
                <a:ea typeface="大黑体" charset="-122"/>
                <a:sym typeface="Symbol" panose="05050102010706020507" pitchFamily="18" charset="2"/>
              </a:rPr>
              <a:t></a:t>
            </a:r>
            <a:r>
              <a:rPr lang="en-US" altLang="zh-CN" sz="2000" b="1" baseline="-25000" dirty="0">
                <a:latin typeface="大黑体" charset="-122"/>
                <a:ea typeface="大黑体" charset="-122"/>
                <a:sym typeface="Symbol" panose="05050102010706020507" pitchFamily="18" charset="2"/>
              </a:rPr>
              <a:t>n</a:t>
            </a:r>
            <a:r>
              <a:rPr lang="en-US" altLang="zh-CN" sz="2000" b="1" baseline="30000" dirty="0">
                <a:latin typeface="大黑体" charset="-122"/>
                <a:ea typeface="大黑体" charset="-122"/>
                <a:sym typeface="Symbol" panose="05050102010706020507" pitchFamily="18" charset="2"/>
              </a:rPr>
              <a:t>2</a:t>
            </a:r>
          </a:p>
          <a:p>
            <a:pPr eaLnBrk="1" hangingPunct="1">
              <a:lnSpc>
                <a:spcPct val="90000"/>
              </a:lnSpc>
              <a:buClr>
                <a:schemeClr val="tx1"/>
              </a:buClr>
              <a:buFont typeface="Wingdings" panose="05000000000000000000" pitchFamily="2" charset="2"/>
              <a:buChar char="l"/>
            </a:pPr>
            <a:r>
              <a:rPr lang="en-US" altLang="zh-CN" sz="2000" b="1" dirty="0">
                <a:latin typeface="大黑体" charset="-122"/>
                <a:ea typeface="大黑体" charset="-122"/>
              </a:rPr>
              <a:t>v</a:t>
            </a:r>
            <a:r>
              <a:rPr lang="en-US" altLang="zh-CN" sz="2000" b="1" baseline="-25000" dirty="0">
                <a:latin typeface="大黑体" charset="-122"/>
                <a:ea typeface="大黑体" charset="-122"/>
              </a:rPr>
              <a:t>0</a:t>
            </a:r>
            <a:r>
              <a:rPr lang="zh-CN" altLang="en-US" sz="2000" b="1" dirty="0">
                <a:latin typeface="大黑体" charset="-122"/>
                <a:ea typeface="大黑体" charset="-122"/>
              </a:rPr>
              <a:t>的条件概率密度函数如上图所示</a:t>
            </a:r>
          </a:p>
          <a:p>
            <a:pPr eaLnBrk="1" hangingPunct="1">
              <a:lnSpc>
                <a:spcPct val="90000"/>
              </a:lnSpc>
              <a:buClr>
                <a:schemeClr val="tx1"/>
              </a:buClr>
              <a:buFont typeface="Wingdings" panose="05000000000000000000" pitchFamily="2" charset="2"/>
              <a:buChar char="l"/>
            </a:pPr>
            <a:r>
              <a:rPr lang="zh-CN" altLang="en-US" sz="2000" b="1" dirty="0">
                <a:latin typeface="大黑体" charset="-122"/>
                <a:ea typeface="大黑体" charset="-122"/>
              </a:rPr>
              <a:t>判决规则</a:t>
            </a:r>
          </a:p>
          <a:p>
            <a:pPr eaLnBrk="1" hangingPunct="1">
              <a:lnSpc>
                <a:spcPct val="90000"/>
              </a:lnSpc>
              <a:buClr>
                <a:schemeClr val="tx1"/>
              </a:buClr>
              <a:buFont typeface="Wingdings" panose="05000000000000000000" pitchFamily="2" charset="2"/>
              <a:buChar char="l"/>
            </a:pPr>
            <a:r>
              <a:rPr lang="zh-CN" altLang="en-US" sz="2000" b="1" dirty="0">
                <a:latin typeface="大黑体" charset="-122"/>
                <a:ea typeface="大黑体" charset="-122"/>
              </a:rPr>
              <a:t>误判区</a:t>
            </a:r>
          </a:p>
        </p:txBody>
      </p:sp>
      <p:sp>
        <p:nvSpPr>
          <p:cNvPr id="32777" name="Rectangle 7"/>
          <p:cNvSpPr>
            <a:spLocks noChangeArrowheads="1"/>
          </p:cNvSpPr>
          <p:nvPr/>
        </p:nvSpPr>
        <p:spPr bwMode="auto">
          <a:xfrm>
            <a:off x="4665796" y="3649492"/>
            <a:ext cx="4141787" cy="320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lang="zh-CN" altLang="en-US" sz="2000" b="1">
                <a:solidFill>
                  <a:srgbClr val="000066"/>
                </a:solidFill>
                <a:ea typeface="大黑体" charset="-122"/>
              </a:rPr>
              <a:t>计算平均比特差错率</a:t>
            </a:r>
          </a:p>
          <a:p>
            <a:endParaRPr lang="en-US" altLang="zh-CN" sz="2000" b="1">
              <a:solidFill>
                <a:srgbClr val="000066"/>
              </a:solidFill>
              <a:ea typeface="大黑体" charset="-122"/>
            </a:endParaRPr>
          </a:p>
        </p:txBody>
      </p:sp>
      <p:graphicFrame>
        <p:nvGraphicFramePr>
          <p:cNvPr id="32771" name="Object 9"/>
          <p:cNvGraphicFramePr>
            <a:graphicFrameLocks noChangeAspect="1"/>
          </p:cNvGraphicFramePr>
          <p:nvPr>
            <p:extLst>
              <p:ext uri="{D42A27DB-BD31-4B8C-83A1-F6EECF244321}">
                <p14:modId xmlns:p14="http://schemas.microsoft.com/office/powerpoint/2010/main" val="1661329224"/>
              </p:ext>
            </p:extLst>
          </p:nvPr>
        </p:nvGraphicFramePr>
        <p:xfrm>
          <a:off x="4911859" y="4125742"/>
          <a:ext cx="2908300" cy="2543175"/>
        </p:xfrm>
        <a:graphic>
          <a:graphicData uri="http://schemas.openxmlformats.org/presentationml/2006/ole">
            <mc:AlternateContent xmlns:mc="http://schemas.openxmlformats.org/markup-compatibility/2006">
              <mc:Choice xmlns:v="urn:schemas-microsoft-com:vml" Requires="v">
                <p:oleObj spid="_x0000_s73122" name="公式" r:id="rId3" imgW="2006600" imgH="1752600" progId="Equation.3">
                  <p:embed/>
                </p:oleObj>
              </mc:Choice>
              <mc:Fallback>
                <p:oleObj name="公式" r:id="rId3" imgW="2006600" imgH="1752600" progId="Equation.3">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859" y="4125742"/>
                        <a:ext cx="2908300" cy="254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2" name="Object 12"/>
          <p:cNvGraphicFramePr>
            <a:graphicFrameLocks noChangeAspect="1"/>
          </p:cNvGraphicFramePr>
          <p:nvPr>
            <p:extLst>
              <p:ext uri="{D42A27DB-BD31-4B8C-83A1-F6EECF244321}">
                <p14:modId xmlns:p14="http://schemas.microsoft.com/office/powerpoint/2010/main" val="4195835215"/>
              </p:ext>
            </p:extLst>
          </p:nvPr>
        </p:nvGraphicFramePr>
        <p:xfrm>
          <a:off x="2211522" y="1646067"/>
          <a:ext cx="5267325" cy="1466850"/>
        </p:xfrm>
        <a:graphic>
          <a:graphicData uri="http://schemas.openxmlformats.org/presentationml/2006/ole">
            <mc:AlternateContent xmlns:mc="http://schemas.openxmlformats.org/markup-compatibility/2006">
              <mc:Choice xmlns:v="urn:schemas-microsoft-com:vml" Requires="v">
                <p:oleObj spid="_x0000_s73123" r:id="rId5" imgW="9021775" imgH="2505761" progId="">
                  <p:embed/>
                </p:oleObj>
              </mc:Choice>
              <mc:Fallback>
                <p:oleObj r:id="rId5" imgW="9021775" imgH="2505761"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1522" y="1646067"/>
                        <a:ext cx="5267325" cy="146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0" name="Rectangle 14"/>
          <p:cNvSpPr>
            <a:spLocks noChangeArrowheads="1"/>
          </p:cNvSpPr>
          <p:nvPr/>
        </p:nvSpPr>
        <p:spPr bwMode="auto">
          <a:xfrm>
            <a:off x="3143384" y="3247855"/>
            <a:ext cx="313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400" b="1">
                <a:solidFill>
                  <a:srgbClr val="000066"/>
                </a:solidFill>
                <a:latin typeface="宋体" panose="02010600030101010101" pitchFamily="2" charset="-122"/>
              </a:rPr>
              <a:t>双极性二元码在接收抽样点的分布</a:t>
            </a:r>
            <a:r>
              <a:rPr lang="zh-CN" altLang="en-US" sz="1400" b="1">
                <a:solidFill>
                  <a:srgbClr val="000066"/>
                </a:solidFill>
              </a:rPr>
              <a:t> </a:t>
            </a:r>
            <a:endParaRPr lang="zh-CN" altLang="en-US" sz="1400" b="1">
              <a:solidFill>
                <a:srgbClr val="000066"/>
              </a:solidFill>
              <a:ea typeface="仿宋_GB2312" pitchFamily="49" charset="-122"/>
            </a:endParaRP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97</a:t>
            </a:fld>
            <a:endParaRPr lang="en-US" altLang="zh-CN"/>
          </a:p>
        </p:txBody>
      </p:sp>
    </p:spTree>
    <p:extLst>
      <p:ext uri="{BB962C8B-B14F-4D97-AF65-F5344CB8AC3E}">
        <p14:creationId xmlns:p14="http://schemas.microsoft.com/office/powerpoint/2010/main" val="342215429"/>
      </p:ext>
    </p:extLst>
  </p:cSld>
  <p:clrMapOvr>
    <a:masterClrMapping/>
  </p:clrMapOvr>
  <p:transition>
    <p:cove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Rectangle 5"/>
          <p:cNvSpPr>
            <a:spLocks noGrp="1" noChangeArrowheads="1"/>
          </p:cNvSpPr>
          <p:nvPr>
            <p:ph type="title"/>
          </p:nvPr>
        </p:nvSpPr>
        <p:spPr>
          <a:xfrm>
            <a:off x="628650" y="581025"/>
            <a:ext cx="7772400" cy="571500"/>
          </a:xfrm>
        </p:spPr>
        <p:txBody>
          <a:bodyPr/>
          <a:lstStyle/>
          <a:p>
            <a:pPr eaLnBrk="1" hangingPunct="1"/>
            <a:r>
              <a:rPr lang="zh-CN" altLang="en-US" b="1" dirty="0">
                <a:solidFill>
                  <a:schemeClr val="tx1"/>
                </a:solidFill>
                <a:latin typeface="大黑体" charset="-122"/>
                <a:ea typeface="大黑体" charset="-122"/>
              </a:rPr>
              <a:t>单极性二进制码</a:t>
            </a:r>
            <a:endParaRPr lang="zh-CN" altLang="en-US" sz="8000" b="1" dirty="0">
              <a:solidFill>
                <a:schemeClr val="tx1"/>
              </a:solidFill>
              <a:latin typeface="大黑体" charset="-122"/>
              <a:ea typeface="大黑体" charset="-122"/>
            </a:endParaRPr>
          </a:p>
        </p:txBody>
      </p:sp>
      <p:sp>
        <p:nvSpPr>
          <p:cNvPr id="33800" name="Rectangle 6"/>
          <p:cNvSpPr>
            <a:spLocks noGrp="1" noChangeArrowheads="1"/>
          </p:cNvSpPr>
          <p:nvPr>
            <p:ph type="body" sz="half" idx="1"/>
          </p:nvPr>
        </p:nvSpPr>
        <p:spPr>
          <a:xfrm>
            <a:off x="850765" y="4198701"/>
            <a:ext cx="2800350" cy="2400300"/>
          </a:xfrm>
        </p:spPr>
        <p:txBody>
          <a:bodyPr/>
          <a:lstStyle/>
          <a:p>
            <a:pPr eaLnBrk="1" hangingPunct="1">
              <a:buClr>
                <a:schemeClr val="tx1"/>
              </a:buClr>
              <a:buFont typeface="Wingdings" panose="05000000000000000000" pitchFamily="2" charset="2"/>
              <a:buChar char="l"/>
            </a:pPr>
            <a:r>
              <a:rPr lang="zh-CN" altLang="en-US" sz="2400" b="1" dirty="0">
                <a:ea typeface="大黑体" charset="-122"/>
              </a:rPr>
              <a:t>计算过程同双极性二进制码</a:t>
            </a:r>
          </a:p>
        </p:txBody>
      </p:sp>
      <p:sp>
        <p:nvSpPr>
          <p:cNvPr id="33801" name="Rectangle 7"/>
          <p:cNvSpPr>
            <a:spLocks noChangeArrowheads="1"/>
          </p:cNvSpPr>
          <p:nvPr/>
        </p:nvSpPr>
        <p:spPr bwMode="auto">
          <a:xfrm>
            <a:off x="4413115" y="4122501"/>
            <a:ext cx="34099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lang="zh-CN" altLang="en-US" b="1" dirty="0">
                <a:ea typeface="仿宋_GB2312" pitchFamily="49" charset="-122"/>
              </a:rPr>
              <a:t>计算结果：</a:t>
            </a:r>
          </a:p>
          <a:p>
            <a:endParaRPr lang="zh-CN" altLang="en-US" b="1" dirty="0">
              <a:ea typeface="仿宋_GB2312" pitchFamily="49" charset="-122"/>
            </a:endParaRPr>
          </a:p>
          <a:p>
            <a:endParaRPr lang="zh-CN" altLang="en-US" b="1" dirty="0">
              <a:ea typeface="仿宋_GB2312" pitchFamily="49" charset="-122"/>
            </a:endParaRPr>
          </a:p>
          <a:p>
            <a:endParaRPr lang="zh-CN" altLang="en-US" b="1" dirty="0">
              <a:ea typeface="仿宋_GB2312" pitchFamily="49" charset="-122"/>
            </a:endParaRPr>
          </a:p>
        </p:txBody>
      </p:sp>
      <p:graphicFrame>
        <p:nvGraphicFramePr>
          <p:cNvPr id="33795" name="Object 9"/>
          <p:cNvGraphicFramePr>
            <a:graphicFrameLocks noChangeAspect="1"/>
          </p:cNvGraphicFramePr>
          <p:nvPr>
            <p:extLst>
              <p:ext uri="{D42A27DB-BD31-4B8C-83A1-F6EECF244321}">
                <p14:modId xmlns:p14="http://schemas.microsoft.com/office/powerpoint/2010/main" val="1169588132"/>
              </p:ext>
            </p:extLst>
          </p:nvPr>
        </p:nvGraphicFramePr>
        <p:xfrm>
          <a:off x="4695690" y="4709876"/>
          <a:ext cx="2343150" cy="998538"/>
        </p:xfrm>
        <a:graphic>
          <a:graphicData uri="http://schemas.openxmlformats.org/presentationml/2006/ole">
            <mc:AlternateContent xmlns:mc="http://schemas.openxmlformats.org/markup-compatibility/2006">
              <mc:Choice xmlns:v="urn:schemas-microsoft-com:vml" Requires="v">
                <p:oleObj spid="_x0000_s74283" name="公式" r:id="rId3" imgW="1129810" imgH="482391" progId="Equation.3">
                  <p:embed/>
                </p:oleObj>
              </mc:Choice>
              <mc:Fallback>
                <p:oleObj name="公式" r:id="rId3" imgW="1129810" imgH="482391" progId="Equation.3">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690" y="4709876"/>
                        <a:ext cx="2343150" cy="998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6" name="Object 12"/>
          <p:cNvGraphicFramePr>
            <a:graphicFrameLocks noChangeAspect="1"/>
          </p:cNvGraphicFramePr>
          <p:nvPr>
            <p:extLst>
              <p:ext uri="{D42A27DB-BD31-4B8C-83A1-F6EECF244321}">
                <p14:modId xmlns:p14="http://schemas.microsoft.com/office/powerpoint/2010/main" val="682682665"/>
              </p:ext>
            </p:extLst>
          </p:nvPr>
        </p:nvGraphicFramePr>
        <p:xfrm>
          <a:off x="628650" y="1618266"/>
          <a:ext cx="5267325" cy="1704975"/>
        </p:xfrm>
        <a:graphic>
          <a:graphicData uri="http://schemas.openxmlformats.org/presentationml/2006/ole">
            <mc:AlternateContent xmlns:mc="http://schemas.openxmlformats.org/markup-compatibility/2006">
              <mc:Choice xmlns:v="urn:schemas-microsoft-com:vml" Requires="v">
                <p:oleObj spid="_x0000_s74284" r:id="rId5" imgW="7761732" imgH="2507590" progId="">
                  <p:embed/>
                </p:oleObj>
              </mc:Choice>
              <mc:Fallback>
                <p:oleObj r:id="rId5" imgW="7761732" imgH="2507590"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 y="1618266"/>
                        <a:ext cx="5267325" cy="170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4" name="Rectangle 14"/>
          <p:cNvSpPr>
            <a:spLocks noChangeArrowheads="1"/>
          </p:cNvSpPr>
          <p:nvPr/>
        </p:nvSpPr>
        <p:spPr bwMode="auto">
          <a:xfrm>
            <a:off x="925512" y="3524853"/>
            <a:ext cx="4711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400" b="1">
                <a:solidFill>
                  <a:srgbClr val="000066"/>
                </a:solidFill>
              </a:rPr>
              <a:t>单极性二元码在接收取样点的分布</a:t>
            </a:r>
            <a:endParaRPr lang="zh-CN" altLang="en-US" sz="1400" b="1">
              <a:solidFill>
                <a:srgbClr val="000066"/>
              </a:solidFill>
              <a:ea typeface="仿宋_GB2312" pitchFamily="49" charset="-122"/>
            </a:endParaRPr>
          </a:p>
        </p:txBody>
      </p:sp>
      <p:sp>
        <p:nvSpPr>
          <p:cNvPr id="2" name="灯片编号占位符 1"/>
          <p:cNvSpPr>
            <a:spLocks noGrp="1"/>
          </p:cNvSpPr>
          <p:nvPr>
            <p:ph type="sldNum" sz="quarter" idx="12"/>
          </p:nvPr>
        </p:nvSpPr>
        <p:spPr/>
        <p:txBody>
          <a:bodyPr/>
          <a:lstStyle/>
          <a:p>
            <a:fld id="{A52A425A-566B-4A8B-9020-754C9765E48E}" type="slidenum">
              <a:rPr lang="en-US" altLang="zh-CN" smtClean="0"/>
              <a:pPr/>
              <a:t>98</a:t>
            </a:fld>
            <a:endParaRPr lang="en-US" altLang="zh-CN"/>
          </a:p>
        </p:txBody>
      </p:sp>
      <p:graphicFrame>
        <p:nvGraphicFramePr>
          <p:cNvPr id="9" name="Object 9"/>
          <p:cNvGraphicFramePr>
            <a:graphicFrameLocks noChangeAspect="1"/>
          </p:cNvGraphicFramePr>
          <p:nvPr>
            <p:extLst>
              <p:ext uri="{D42A27DB-BD31-4B8C-83A1-F6EECF244321}">
                <p14:modId xmlns:p14="http://schemas.microsoft.com/office/powerpoint/2010/main" val="1038678008"/>
              </p:ext>
            </p:extLst>
          </p:nvPr>
        </p:nvGraphicFramePr>
        <p:xfrm>
          <a:off x="7038840" y="1498310"/>
          <a:ext cx="1619250" cy="700087"/>
        </p:xfrm>
        <a:graphic>
          <a:graphicData uri="http://schemas.openxmlformats.org/presentationml/2006/ole">
            <mc:AlternateContent xmlns:mc="http://schemas.openxmlformats.org/markup-compatibility/2006">
              <mc:Choice xmlns:v="urn:schemas-microsoft-com:vml" Requires="v">
                <p:oleObj spid="_x0000_s74285" name="Equation" r:id="rId7" imgW="1117440" imgH="482400" progId="Equation.DSMT4">
                  <p:embed/>
                </p:oleObj>
              </mc:Choice>
              <mc:Fallback>
                <p:oleObj name="Equation" r:id="rId7" imgW="1117440" imgH="482400" progId="Equation.DSMT4">
                  <p:embed/>
                  <p:pic>
                    <p:nvPicPr>
                      <p:cNvPr id="0" name=""/>
                      <p:cNvPicPr>
                        <a:picLocks noChangeAspect="1" noChangeArrowheads="1"/>
                      </p:cNvPicPr>
                      <p:nvPr/>
                    </p:nvPicPr>
                    <p:blipFill>
                      <a:blip r:embed="rId8"/>
                      <a:srcRect/>
                      <a:stretch>
                        <a:fillRect/>
                      </a:stretch>
                    </p:blipFill>
                    <p:spPr bwMode="auto">
                      <a:xfrm>
                        <a:off x="7038840" y="1498310"/>
                        <a:ext cx="1619250" cy="70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5"/>
          <p:cNvSpPr txBox="1">
            <a:spLocks noChangeArrowheads="1"/>
          </p:cNvSpPr>
          <p:nvPr/>
        </p:nvSpPr>
        <p:spPr bwMode="auto">
          <a:xfrm>
            <a:off x="7038840" y="753918"/>
            <a:ext cx="1683181" cy="5715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5400" b="1">
                <a:solidFill>
                  <a:srgbClr val="002060"/>
                </a:solidFill>
                <a:latin typeface="+mj-lt"/>
                <a:ea typeface="大黑体"/>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zh-CN" altLang="en-US" sz="3600" kern="0" dirty="0">
                <a:solidFill>
                  <a:srgbClr val="C00000"/>
                </a:solidFill>
                <a:latin typeface="大黑体" charset="-122"/>
                <a:ea typeface="大黑体" charset="-122"/>
              </a:rPr>
              <a:t>双极性</a:t>
            </a:r>
            <a:endParaRPr lang="zh-CN" altLang="en-US" kern="0" dirty="0">
              <a:solidFill>
                <a:srgbClr val="C00000"/>
              </a:solidFill>
              <a:latin typeface="大黑体" charset="-122"/>
              <a:ea typeface="大黑体" charset="-122"/>
            </a:endParaRPr>
          </a:p>
        </p:txBody>
      </p:sp>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99212" y="2371289"/>
            <a:ext cx="2491542" cy="1782999"/>
          </a:xfrm>
          <a:prstGeom prst="rect">
            <a:avLst/>
          </a:prstGeom>
        </p:spPr>
      </p:pic>
    </p:spTree>
    <p:extLst>
      <p:ext uri="{BB962C8B-B14F-4D97-AF65-F5344CB8AC3E}">
        <p14:creationId xmlns:p14="http://schemas.microsoft.com/office/powerpoint/2010/main" val="4050065087"/>
      </p:ext>
    </p:extLst>
  </p:cSld>
  <p:clrMapOvr>
    <a:masterClrMapping/>
  </p:clrMapOvr>
  <p:transition>
    <p:cove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defRPr kumimoji="0" lang="en-GB" sz="9600" b="1"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spDef>
    <a:ln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hlink"/>
          </a:buClr>
          <a:buSzPct val="110000"/>
          <a:buFont typeface="Wingdings" pitchFamily="2" charset="2"/>
          <a:buNone/>
          <a:tabLst/>
          <a:defRPr kumimoji="0" lang="en-GB" sz="9600" b="1"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8_Blueprint">
  <a:themeElements>
    <a:clrScheme name="Blueprint 14">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00066"/>
      </a:hlink>
      <a:folHlink>
        <a:srgbClr val="000000"/>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8100">
          <a:solidFill>
            <a:schemeClr val="tx2"/>
          </a:solidFill>
          <a:miter lim="800000"/>
          <a:headEnd/>
          <a:tailEnd/>
        </a:ln>
      </a:spPr>
      <a:bodyPr lIns="90000" anchor="ctr"/>
      <a:lstStyle>
        <a:defPPr algn="ctr">
          <a:lnSpc>
            <a:spcPct val="120000"/>
          </a:lnSpc>
          <a:defRPr sz="3200" dirty="0" smtClean="0">
            <a:solidFill>
              <a:srgbClr val="800080"/>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solidFill>
          <a:schemeClr val="tx1"/>
        </a:solidFill>
        <a:ln w="19050" cap="flat" cmpd="sng" algn="ctr">
          <a:solidFill>
            <a:schemeClr val="accent5">
              <a:lumMod val="10000"/>
            </a:schemeClr>
          </a:solidFill>
          <a:prstDash val="solid"/>
          <a:round/>
          <a:headEnd type="none" w="med" len="med"/>
          <a:tailEnd type="arrow"/>
        </a:ln>
        <a:effectLst/>
      </a:spPr>
      <a:bodyPr/>
      <a:lstStyle/>
    </a:lnDef>
    <a:txDef>
      <a:spPr>
        <a:noFill/>
      </a:spPr>
      <a:bodyPr wrap="square" rtlCol="0">
        <a:spAutoFit/>
      </a:bodyPr>
      <a:lstStyle>
        <a:defPPr>
          <a:defRPr sz="2800" dirty="0" smtClean="0">
            <a:solidFill>
              <a:schemeClr val="tx1"/>
            </a:solidFill>
            <a:effectLst>
              <a:outerShdw blurRad="38100" dist="38100" dir="2700000" algn="tl">
                <a:srgbClr val="000000">
                  <a:alpha val="43137"/>
                </a:srgbClr>
              </a:outerShdw>
            </a:effectLst>
            <a:ea typeface="黑体" pitchFamily="49" charset="-122"/>
          </a:defRPr>
        </a:defPPr>
      </a:lstStyle>
    </a:tx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
      <a:clrScheme name="Blueprint 9">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D38F1"/>
        </a:hlink>
        <a:folHlink>
          <a:srgbClr val="CFDBFD"/>
        </a:folHlink>
      </a:clrScheme>
      <a:clrMap bg1="lt1" tx1="dk1" bg2="lt2" tx2="dk2" accent1="accent1" accent2="accent2" accent3="accent3" accent4="accent4" accent5="accent5" accent6="accent6" hlink="hlink" folHlink="folHlink"/>
    </a:extraClrScheme>
    <a:extraClrScheme>
      <a:clrScheme name="Blueprint 10">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DF6AF2"/>
        </a:folHlink>
      </a:clrScheme>
      <a:clrMap bg1="lt1" tx1="dk1" bg2="lt2" tx2="dk2" accent1="accent1" accent2="accent2" accent3="accent3" accent4="accent4" accent5="accent5" accent6="accent6" hlink="hlink" folHlink="folHlink"/>
    </a:extraClrScheme>
    <a:extraClrScheme>
      <a:clrScheme name="Blueprint 11">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748DF8"/>
        </a:hlink>
        <a:folHlink>
          <a:srgbClr val="CFDBFD"/>
        </a:folHlink>
      </a:clrScheme>
      <a:clrMap bg1="lt1" tx1="dk1" bg2="lt2" tx2="dk2" accent1="accent1" accent2="accent2" accent3="accent3" accent4="accent4" accent5="accent5" accent6="accent6" hlink="hlink" folHlink="folHlink"/>
    </a:extraClrScheme>
    <a:extraClrScheme>
      <a:clrScheme name="Blueprint 1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A2FCC"/>
        </a:hlink>
        <a:folHlink>
          <a:srgbClr val="CFDBFD"/>
        </a:folHlink>
      </a:clrScheme>
      <a:clrMap bg1="lt1" tx1="dk1" bg2="lt2" tx2="dk2" accent1="accent1" accent2="accent2" accent3="accent3" accent4="accent4" accent5="accent5" accent6="accent6" hlink="hlink" folHlink="folHlink"/>
    </a:extraClrScheme>
    <a:extraClrScheme>
      <a:clrScheme name="Blueprint 13">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3E61F4"/>
        </a:hlink>
        <a:folHlink>
          <a:srgbClr val="DF6AF2"/>
        </a:folHlink>
      </a:clrScheme>
      <a:clrMap bg1="lt1" tx1="dk1" bg2="lt2" tx2="dk2" accent1="accent1" accent2="accent2" accent3="accent3" accent4="accent4" accent5="accent5" accent6="accent6" hlink="hlink" folHlink="folHlink"/>
    </a:extraClrScheme>
    <a:extraClrScheme>
      <a:clrScheme name="Blueprint 14">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000066"/>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old Stripes">
  <a:themeElements>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fontScheme name="Bold Stripe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24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24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26773</TotalTime>
  <Words>6014</Words>
  <Application>Microsoft Office PowerPoint</Application>
  <PresentationFormat>全屏显示(4:3)</PresentationFormat>
  <Paragraphs>1084</Paragraphs>
  <Slides>120</Slides>
  <Notes>12</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6</vt:i4>
      </vt:variant>
      <vt:variant>
        <vt:lpstr>幻灯片标题</vt:lpstr>
      </vt:variant>
      <vt:variant>
        <vt:i4>120</vt:i4>
      </vt:variant>
    </vt:vector>
  </HeadingPairs>
  <TitlesOfParts>
    <vt:vector size="143" baseType="lpstr">
      <vt:lpstr>Monotype Sorts</vt:lpstr>
      <vt:lpstr>大黑体</vt:lpstr>
      <vt:lpstr>仿宋_GB2312</vt:lpstr>
      <vt:lpstr>黑体</vt:lpstr>
      <vt:lpstr>华文彩云</vt:lpstr>
      <vt:lpstr>楷体_GB2312</vt:lpstr>
      <vt:lpstr>宋体</vt:lpstr>
      <vt:lpstr>Arial</vt:lpstr>
      <vt:lpstr>Microsoft Himalaya</vt:lpstr>
      <vt:lpstr>Symbol</vt:lpstr>
      <vt:lpstr>Tahoma</vt:lpstr>
      <vt:lpstr>Times New Roman</vt:lpstr>
      <vt:lpstr>Verdana</vt:lpstr>
      <vt:lpstr>Wingdings</vt:lpstr>
      <vt:lpstr>Blueprint</vt:lpstr>
      <vt:lpstr>8_Blueprint</vt:lpstr>
      <vt:lpstr>Bold Stripes</vt:lpstr>
      <vt:lpstr>公式</vt:lpstr>
      <vt:lpstr>Equation</vt:lpstr>
      <vt:lpstr>Visio</vt:lpstr>
      <vt:lpstr>Microsoft 公式 3.0</vt:lpstr>
      <vt:lpstr>VISIO</vt:lpstr>
      <vt:lpstr>MathType 6.0 Equation</vt:lpstr>
      <vt:lpstr>PowerPoint 演示文稿</vt:lpstr>
      <vt:lpstr>第四讲  传输技术（1） 基带传输 </vt:lpstr>
      <vt:lpstr>PowerPoint 演示文稿</vt:lpstr>
      <vt:lpstr>引 言</vt:lpstr>
      <vt:lpstr>什么叫基带传输？</vt:lpstr>
      <vt:lpstr>无线通信为什么要讨论基带传输？</vt:lpstr>
      <vt:lpstr>数字信息的表示法</vt:lpstr>
      <vt:lpstr>抽象代码及传输代码</vt:lpstr>
      <vt:lpstr>传输代码</vt:lpstr>
      <vt:lpstr>PowerPoint 演示文稿</vt:lpstr>
      <vt:lpstr>数字基带信号码型的分类</vt:lpstr>
      <vt:lpstr>二元码</vt:lpstr>
      <vt:lpstr>二元码—RZ码与NRZ码</vt:lpstr>
      <vt:lpstr>二元码—单极性与双极性</vt:lpstr>
      <vt:lpstr>二元码</vt:lpstr>
      <vt:lpstr>二元码——差分码</vt:lpstr>
      <vt:lpstr>二元码——传号反转码</vt:lpstr>
      <vt:lpstr>二元码——5B6B码</vt:lpstr>
      <vt:lpstr>PowerPoint 演示文稿</vt:lpstr>
      <vt:lpstr>三元码</vt:lpstr>
      <vt:lpstr>三元码  </vt:lpstr>
      <vt:lpstr>三元码—传号交替反转码</vt:lpstr>
      <vt:lpstr>三元码——HDBn码</vt:lpstr>
      <vt:lpstr>三元码——HDBn码（续）</vt:lpstr>
      <vt:lpstr>三元码——HDB3码</vt:lpstr>
      <vt:lpstr>三元码——BNZS码</vt:lpstr>
      <vt:lpstr>三元码——编码效率</vt:lpstr>
      <vt:lpstr>三元码—编码效率（续）</vt:lpstr>
      <vt:lpstr>多元码</vt:lpstr>
      <vt:lpstr>多元码  (续)</vt:lpstr>
      <vt:lpstr>题外话-Rigol年度最佳创新者挑战赛</vt:lpstr>
      <vt:lpstr>基带传输过程</vt:lpstr>
      <vt:lpstr>PowerPoint 演示文稿</vt:lpstr>
      <vt:lpstr>PowerPoint 演示文稿</vt:lpstr>
      <vt:lpstr>PowerPoint 演示文稿</vt:lpstr>
      <vt:lpstr>PowerPoint 演示文稿</vt:lpstr>
      <vt:lpstr>PowerPoint 演示文稿</vt:lpstr>
      <vt:lpstr>PowerPoint 演示文稿</vt:lpstr>
      <vt:lpstr>功率谱密度</vt:lpstr>
      <vt:lpstr>定义</vt:lpstr>
      <vt:lpstr>非平稳的图示</vt:lpstr>
      <vt:lpstr>计算方法之一</vt:lpstr>
      <vt:lpstr>计算方法之一（续）</vt:lpstr>
      <vt:lpstr>计算方法之二</vt:lpstr>
      <vt:lpstr>计算方法之二(续）</vt:lpstr>
      <vt:lpstr>举例</vt:lpstr>
      <vt:lpstr>一个结论——为什么？</vt:lpstr>
      <vt:lpstr>奈奎斯特准则</vt:lpstr>
      <vt:lpstr>波形传输的无失真条件—奈奎斯特准则 </vt:lpstr>
      <vt:lpstr>一  理想低通滤波响应（1）</vt:lpstr>
      <vt:lpstr>一  理想低通滤波响应（2）</vt:lpstr>
      <vt:lpstr>一  理想低通滤波响应（3）</vt:lpstr>
      <vt:lpstr>一  理想低通滤波响应（4）</vt:lpstr>
      <vt:lpstr>一  理想低通滤波响应（5）</vt:lpstr>
      <vt:lpstr>二  奈奎斯特第一准则的推广</vt:lpstr>
      <vt:lpstr>二  奈奎斯特第一准则的推广（1）</vt:lpstr>
      <vt:lpstr>二  奈奎斯特第一准则的推广（2）</vt:lpstr>
      <vt:lpstr>二  奈奎斯特第一准则的推广（2）</vt:lpstr>
      <vt:lpstr>残留对称准则升余弦滚将滤波器(1)</vt:lpstr>
      <vt:lpstr>三  残留对称准则和升余弦滚将滤波器(2)</vt:lpstr>
      <vt:lpstr>三  残留对称准则和升余弦滚降滤波器(3)</vt:lpstr>
      <vt:lpstr>三 残留对称准则和升余弦滚降滤波器(4)</vt:lpstr>
      <vt:lpstr>奈奎斯特第一准则  小结</vt:lpstr>
      <vt:lpstr>采样时刻偏差</vt:lpstr>
      <vt:lpstr>采样点偏差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消除符号间干扰的方法</vt:lpstr>
      <vt:lpstr>奈奎斯特第二准则</vt:lpstr>
      <vt:lpstr>奈奎斯特第二准则</vt:lpstr>
      <vt:lpstr>奈奎斯特第二准则 </vt:lpstr>
      <vt:lpstr>成立条件</vt:lpstr>
      <vt:lpstr>满足奈氏第二准则的滤波器的频率响应</vt:lpstr>
      <vt:lpstr>满足奈氏第二准则的理想滤波器</vt:lpstr>
      <vt:lpstr>满足奈氏第二准则的理想滤波器（波形）</vt:lpstr>
      <vt:lpstr>第二准则（续）</vt:lpstr>
      <vt:lpstr>第三准则</vt:lpstr>
      <vt:lpstr>奈奎斯特第三准则 (续1)</vt:lpstr>
      <vt:lpstr>奈奎斯特第三准则 (续2)</vt:lpstr>
      <vt:lpstr>  奈氏第三准则的物理意义</vt:lpstr>
      <vt:lpstr> 奈氏第三准则的物理意义（续1）</vt:lpstr>
      <vt:lpstr> 奈氏第三准则的物理意义 (续2)</vt:lpstr>
      <vt:lpstr>第三准则（续）</vt:lpstr>
      <vt:lpstr>最佳检测准则</vt:lpstr>
      <vt:lpstr>基带传输模型</vt:lpstr>
      <vt:lpstr>抽样点信噪比</vt:lpstr>
      <vt:lpstr>抽样点信噪比（续）</vt:lpstr>
      <vt:lpstr>共轭匹配</vt:lpstr>
      <vt:lpstr>基带传输响应最佳化</vt:lpstr>
      <vt:lpstr>比特差错率</vt:lpstr>
      <vt:lpstr>说明</vt:lpstr>
      <vt:lpstr>双极性二进制码</vt:lpstr>
      <vt:lpstr>单极性二进制码</vt:lpstr>
      <vt:lpstr>存在码间串扰</vt:lpstr>
      <vt:lpstr>关于误码率计算公式的说明</vt:lpstr>
      <vt:lpstr>关于误码率计算公式的说明（续）</vt:lpstr>
      <vt:lpstr>PowerPoint 演示文稿</vt:lpstr>
      <vt:lpstr>PowerPoint 演示文稿</vt:lpstr>
      <vt:lpstr>部分响应信号 (Faster Than Nyquist-FTN)</vt:lpstr>
      <vt:lpstr>问题的提出： </vt:lpstr>
      <vt:lpstr>部分响应系统的思路： </vt:lpstr>
      <vt:lpstr>  部分响应-----解决频带利用率与衰减的矛盾（定时）  </vt:lpstr>
      <vt:lpstr>第I类部分响应系统</vt:lpstr>
      <vt:lpstr>第I类部分响应系统</vt:lpstr>
      <vt:lpstr>第I类部分响应系统</vt:lpstr>
      <vt:lpstr>第I类部分响应系统</vt:lpstr>
      <vt:lpstr>PowerPoint 演示文稿</vt:lpstr>
      <vt:lpstr>第I类部分响应系统的不足：</vt:lpstr>
      <vt:lpstr>改进：延迟2T——第IV类部分响应系统</vt:lpstr>
      <vt:lpstr>PowerPoint 演示文稿</vt:lpstr>
      <vt:lpstr>PowerPoint 演示文稿</vt:lpstr>
      <vt:lpstr>第IV类部分响应系统</vt:lpstr>
      <vt:lpstr>第IV类部分响应系统</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2LQoS-- Two-Layered QoS For Mobile Ad Hoc Networks</dc:title>
  <dc:creator>Administrator</dc:creator>
  <cp:lastModifiedBy>陈 翔</cp:lastModifiedBy>
  <cp:revision>2093</cp:revision>
  <dcterms:modified xsi:type="dcterms:W3CDTF">2020-10-30T15:47:43Z</dcterms:modified>
</cp:coreProperties>
</file>